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99" r:id="rId1"/>
    <p:sldMasterId id="2147483926" r:id="rId2"/>
    <p:sldMasterId id="2147483940" r:id="rId3"/>
  </p:sldMasterIdLst>
  <p:notesMasterIdLst>
    <p:notesMasterId r:id="rId60"/>
  </p:notesMasterIdLst>
  <p:sldIdLst>
    <p:sldId id="588" r:id="rId4"/>
    <p:sldId id="671" r:id="rId5"/>
    <p:sldId id="672" r:id="rId6"/>
    <p:sldId id="673" r:id="rId7"/>
    <p:sldId id="669" r:id="rId8"/>
    <p:sldId id="670" r:id="rId9"/>
    <p:sldId id="657" r:id="rId10"/>
    <p:sldId id="658" r:id="rId11"/>
    <p:sldId id="664" r:id="rId12"/>
    <p:sldId id="665" r:id="rId13"/>
    <p:sldId id="593" r:id="rId14"/>
    <p:sldId id="591" r:id="rId15"/>
    <p:sldId id="595" r:id="rId16"/>
    <p:sldId id="597" r:id="rId17"/>
    <p:sldId id="659" r:id="rId18"/>
    <p:sldId id="656" r:id="rId19"/>
    <p:sldId id="601" r:id="rId20"/>
    <p:sldId id="603" r:id="rId21"/>
    <p:sldId id="605" r:id="rId22"/>
    <p:sldId id="607" r:id="rId23"/>
    <p:sldId id="651" r:id="rId24"/>
    <p:sldId id="612" r:id="rId25"/>
    <p:sldId id="613" r:id="rId26"/>
    <p:sldId id="615" r:id="rId27"/>
    <p:sldId id="666" r:id="rId28"/>
    <p:sldId id="617" r:id="rId29"/>
    <p:sldId id="620" r:id="rId30"/>
    <p:sldId id="619" r:id="rId31"/>
    <p:sldId id="652" r:id="rId32"/>
    <p:sldId id="625" r:id="rId33"/>
    <p:sldId id="624" r:id="rId34"/>
    <p:sldId id="627" r:id="rId35"/>
    <p:sldId id="629" r:id="rId36"/>
    <p:sldId id="631" r:id="rId37"/>
    <p:sldId id="632" r:id="rId38"/>
    <p:sldId id="634" r:id="rId39"/>
    <p:sldId id="635" r:id="rId40"/>
    <p:sldId id="636" r:id="rId41"/>
    <p:sldId id="637" r:id="rId42"/>
    <p:sldId id="638" r:id="rId43"/>
    <p:sldId id="639" r:id="rId44"/>
    <p:sldId id="640" r:id="rId45"/>
    <p:sldId id="641" r:id="rId46"/>
    <p:sldId id="642" r:id="rId47"/>
    <p:sldId id="643" r:id="rId48"/>
    <p:sldId id="644" r:id="rId49"/>
    <p:sldId id="645" r:id="rId50"/>
    <p:sldId id="660" r:id="rId51"/>
    <p:sldId id="668" r:id="rId52"/>
    <p:sldId id="647" r:id="rId53"/>
    <p:sldId id="648" r:id="rId54"/>
    <p:sldId id="649" r:id="rId55"/>
    <p:sldId id="650" r:id="rId56"/>
    <p:sldId id="653" r:id="rId57"/>
    <p:sldId id="662" r:id="rId58"/>
    <p:sldId id="268" r:id="rId59"/>
  </p:sldIdLst>
  <p:sldSz cx="9144000" cy="5143500" type="screen16x9"/>
  <p:notesSz cx="6858000" cy="9144000"/>
  <p:defaultTextStyle>
    <a:defPPr>
      <a:defRPr lang="en-US"/>
    </a:defPPr>
    <a:lvl1pPr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1pPr>
    <a:lvl2pPr marL="4572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2pPr>
    <a:lvl3pPr marL="9144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3pPr>
    <a:lvl4pPr marL="13716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4pPr>
    <a:lvl5pPr marL="1828800" algn="l" defTabSz="457200" rtl="0" fontAlgn="base">
      <a:spcBef>
        <a:spcPct val="0"/>
      </a:spcBef>
      <a:spcAft>
        <a:spcPct val="0"/>
      </a:spcAft>
      <a:buFont typeface="Arial" panose="020B0604020202020204" pitchFamily="34" charset="0"/>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orient="horz" pos="1620">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FF"/>
    <a:srgbClr val="008000"/>
    <a:srgbClr val="F7C1C1"/>
    <a:srgbClr val="FE1010"/>
    <a:srgbClr val="D35167"/>
    <a:srgbClr val="FD2727"/>
    <a:srgbClr val="F990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06" autoAdjust="0"/>
    <p:restoredTop sz="94660" autoAdjust="0"/>
  </p:normalViewPr>
  <p:slideViewPr>
    <p:cSldViewPr snapToGrid="0">
      <p:cViewPr varScale="1">
        <p:scale>
          <a:sx n="117" d="100"/>
          <a:sy n="117" d="100"/>
        </p:scale>
        <p:origin x="-739" y="-72"/>
      </p:cViewPr>
      <p:guideLst>
        <p:guide orient="horz" pos="2160"/>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0" hangingPunct="0">
              <a:buFontTx/>
              <a:buNone/>
              <a:defRPr sz="1200"/>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0" hangingPunct="0">
              <a:buFontTx/>
              <a:buNone/>
              <a:defRPr sz="1200"/>
            </a:lvl1pPr>
          </a:lstStyle>
          <a:p>
            <a:pPr>
              <a:defRPr/>
            </a:pPr>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125" name="备注占位符 4"/>
          <p:cNvSpPr>
            <a:spLocks noGrp="1" noChangeArrowheads="1"/>
          </p:cNvSpPr>
          <p:nvPr>
            <p:ph type="body" sz="quarter" idx="4294967295"/>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0" hangingPunct="0">
              <a:buFontTx/>
              <a:buNone/>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noProof="1" dirty="0"/>
            </a:lvl1pPr>
          </a:lstStyle>
          <a:p>
            <a:fld id="{498CB965-6AD3-48AB-B003-51C32D34E7E9}" type="slidenum">
              <a:rPr lang="zh-CN" altLang="en-US"/>
              <a:pPr/>
              <a:t>‹#›</a:t>
            </a:fld>
            <a:endParaRPr lang="zh-CN" altLang="en-US"/>
          </a:p>
        </p:txBody>
      </p:sp>
    </p:spTree>
    <p:extLst>
      <p:ext uri="{BB962C8B-B14F-4D97-AF65-F5344CB8AC3E}">
        <p14:creationId xmlns:p14="http://schemas.microsoft.com/office/powerpoint/2010/main" val="14395888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8194" name="备注占位符 2"/>
          <p:cNvSpPr>
            <a:spLocks noGrp="1" noChangeArrowheads="1"/>
          </p:cNvSpPr>
          <p:nvPr>
            <p:ph type="body" idx="4294967295"/>
          </p:nvPr>
        </p:nvSpPr>
        <p:spPr>
          <a:ln/>
        </p:spPr>
        <p:txBody>
          <a:bodyPr/>
          <a:lstStyle/>
          <a:p>
            <a:pPr eaLnBrk="1" hangingPunct="1">
              <a:spcBef>
                <a:spcPct val="0"/>
              </a:spcBef>
            </a:pPr>
            <a:endParaRPr lang="zh-CN" altLang="en-US" smtClean="0"/>
          </a:p>
        </p:txBody>
      </p:sp>
      <p:sp>
        <p:nvSpPr>
          <p:cNvPr id="819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fld id="{81E1A03F-BCFA-4692-8749-A24693B9E494}" type="slidenum">
              <a:rPr lang="zh-CN" altLang="en-US" smtClean="0"/>
              <a:pPr eaLnBrk="1" hangingPunct="1"/>
              <a:t>1</a:t>
            </a:fld>
            <a:endParaRPr lang="zh-CN" altLang="en-US" smtClean="0"/>
          </a:p>
        </p:txBody>
      </p:sp>
    </p:spTree>
    <p:extLst>
      <p:ext uri="{BB962C8B-B14F-4D97-AF65-F5344CB8AC3E}">
        <p14:creationId xmlns:p14="http://schemas.microsoft.com/office/powerpoint/2010/main" val="4195934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5362" name="备注占位符 2"/>
          <p:cNvSpPr>
            <a:spLocks noGrp="1" noChangeArrowheads="1"/>
          </p:cNvSpPr>
          <p:nvPr>
            <p:ph type="body" idx="4294967295"/>
          </p:nvPr>
        </p:nvSpPr>
        <p:spPr>
          <a:ln/>
        </p:spPr>
        <p:txBody>
          <a:bodyPr/>
          <a:lstStyle/>
          <a:p>
            <a:pPr eaLnBrk="1" hangingPunct="1">
              <a:spcBef>
                <a:spcPct val="0"/>
              </a:spcBef>
            </a:pPr>
            <a:endParaRPr lang="zh-CN" altLang="en-US" smtClean="0"/>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fld id="{3DB602B4-DD3B-4A3D-91CB-BAF2B9D6C7D0}" type="slidenum">
              <a:rPr lang="zh-CN" altLang="en-US" smtClean="0"/>
              <a:pPr/>
              <a:t>12</a:t>
            </a:fld>
            <a:endParaRPr lang="zh-CN" altLang="en-US" smtClean="0"/>
          </a:p>
        </p:txBody>
      </p:sp>
    </p:spTree>
    <p:extLst>
      <p:ext uri="{BB962C8B-B14F-4D97-AF65-F5344CB8AC3E}">
        <p14:creationId xmlns:p14="http://schemas.microsoft.com/office/powerpoint/2010/main" val="2541226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7410" name="备注占位符 2"/>
          <p:cNvSpPr>
            <a:spLocks noGrp="1" noChangeArrowheads="1"/>
          </p:cNvSpPr>
          <p:nvPr>
            <p:ph type="body" idx="4294967295"/>
          </p:nvPr>
        </p:nvSpPr>
        <p:spPr>
          <a:ln/>
        </p:spPr>
        <p:txBody>
          <a:bodyPr/>
          <a:lstStyle/>
          <a:p>
            <a:pPr eaLnBrk="1" hangingPunct="1">
              <a:spcBef>
                <a:spcPct val="0"/>
              </a:spcBef>
            </a:pPr>
            <a:endParaRPr lang="zh-CN" altLang="en-US" smtClean="0"/>
          </a:p>
        </p:txBody>
      </p:sp>
      <p:sp>
        <p:nvSpPr>
          <p:cNvPr id="174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fld id="{2080E5AD-DA0E-4952-8A77-A95685943534}" type="slidenum">
              <a:rPr lang="zh-CN" altLang="en-US" smtClean="0"/>
              <a:pPr/>
              <a:t>13</a:t>
            </a:fld>
            <a:endParaRPr lang="zh-CN" altLang="en-US" smtClean="0"/>
          </a:p>
        </p:txBody>
      </p:sp>
    </p:spTree>
    <p:extLst>
      <p:ext uri="{BB962C8B-B14F-4D97-AF65-F5344CB8AC3E}">
        <p14:creationId xmlns:p14="http://schemas.microsoft.com/office/powerpoint/2010/main" val="3712754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26626" name="备注占位符 2"/>
          <p:cNvSpPr>
            <a:spLocks noGrp="1" noChangeArrowheads="1"/>
          </p:cNvSpPr>
          <p:nvPr>
            <p:ph type="body" idx="4294967295"/>
          </p:nvPr>
        </p:nvSpPr>
        <p:spPr>
          <a:ln/>
        </p:spPr>
        <p:txBody>
          <a:bodyPr/>
          <a:lstStyle/>
          <a:p>
            <a:pPr eaLnBrk="1" hangingPunct="1">
              <a:spcBef>
                <a:spcPct val="0"/>
              </a:spcBef>
            </a:pPr>
            <a:endParaRPr lang="zh-CN" altLang="en-US" smtClean="0"/>
          </a:p>
        </p:txBody>
      </p:sp>
      <p:sp>
        <p:nvSpPr>
          <p:cNvPr id="2662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fld id="{935688BC-24CE-407B-BB35-22150E147079}" type="slidenum">
              <a:rPr lang="zh-CN" altLang="en-US" smtClean="0"/>
              <a:pPr/>
              <a:t>21</a:t>
            </a:fld>
            <a:endParaRPr lang="zh-CN" altLang="en-US" smtClean="0"/>
          </a:p>
        </p:txBody>
      </p:sp>
    </p:spTree>
    <p:extLst>
      <p:ext uri="{BB962C8B-B14F-4D97-AF65-F5344CB8AC3E}">
        <p14:creationId xmlns:p14="http://schemas.microsoft.com/office/powerpoint/2010/main" val="371661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35842" name="备注占位符 2"/>
          <p:cNvSpPr>
            <a:spLocks noGrp="1" noChangeArrowheads="1"/>
          </p:cNvSpPr>
          <p:nvPr>
            <p:ph type="body" idx="4294967295"/>
          </p:nvPr>
        </p:nvSpPr>
        <p:spPr>
          <a:ln/>
        </p:spPr>
        <p:txBody>
          <a:bodyPr/>
          <a:lstStyle/>
          <a:p>
            <a:pPr eaLnBrk="1" hangingPunct="1">
              <a:spcBef>
                <a:spcPct val="0"/>
              </a:spcBef>
            </a:pPr>
            <a:endParaRPr lang="zh-CN" altLang="en-US" smtClean="0"/>
          </a:p>
        </p:txBody>
      </p:sp>
      <p:sp>
        <p:nvSpPr>
          <p:cNvPr id="3584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fld id="{13983DB2-5C54-4732-91EB-7844C5472EE5}" type="slidenum">
              <a:rPr lang="zh-CN" altLang="en-US" smtClean="0"/>
              <a:pPr/>
              <a:t>29</a:t>
            </a:fld>
            <a:endParaRPr lang="zh-CN" altLang="en-US" smtClean="0"/>
          </a:p>
        </p:txBody>
      </p:sp>
    </p:spTree>
    <p:extLst>
      <p:ext uri="{BB962C8B-B14F-4D97-AF65-F5344CB8AC3E}">
        <p14:creationId xmlns:p14="http://schemas.microsoft.com/office/powerpoint/2010/main" val="1217533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2466" name="备注占位符 2"/>
          <p:cNvSpPr>
            <a:spLocks noGrp="1" noChangeArrowheads="1"/>
          </p:cNvSpPr>
          <p:nvPr>
            <p:ph type="body" idx="4294967295"/>
          </p:nvPr>
        </p:nvSpPr>
        <p:spPr>
          <a:ln/>
        </p:spPr>
        <p:txBody>
          <a:bodyPr/>
          <a:lstStyle/>
          <a:p>
            <a:pPr eaLnBrk="1" hangingPunct="1">
              <a:spcBef>
                <a:spcPct val="0"/>
              </a:spcBef>
            </a:pPr>
            <a:endParaRPr lang="zh-CN" altLang="en-US" smtClean="0"/>
          </a:p>
        </p:txBody>
      </p:sp>
      <p:sp>
        <p:nvSpPr>
          <p:cNvPr id="624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fld id="{27662DA7-EDC0-427C-A8AA-59A258254D47}" type="slidenum">
              <a:rPr lang="zh-CN" altLang="en-US" smtClean="0"/>
              <a:pPr/>
              <a:t>54</a:t>
            </a:fld>
            <a:endParaRPr lang="zh-CN" altLang="en-US" smtClean="0"/>
          </a:p>
        </p:txBody>
      </p:sp>
    </p:spTree>
    <p:extLst>
      <p:ext uri="{BB962C8B-B14F-4D97-AF65-F5344CB8AC3E}">
        <p14:creationId xmlns:p14="http://schemas.microsoft.com/office/powerpoint/2010/main" val="2960112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64514" name="备注占位符 2"/>
          <p:cNvSpPr>
            <a:spLocks noGrp="1" noChangeArrowheads="1"/>
          </p:cNvSpPr>
          <p:nvPr>
            <p:ph type="body" idx="4294967295"/>
          </p:nvPr>
        </p:nvSpPr>
        <p:spPr>
          <a:ln/>
        </p:spPr>
        <p:txBody>
          <a:bodyPr/>
          <a:lstStyle/>
          <a:p>
            <a:pPr eaLnBrk="1" hangingPunct="1">
              <a:spcBef>
                <a:spcPct val="0"/>
              </a:spcBef>
            </a:pPr>
            <a:endParaRPr lang="zh-CN" altLang="en-US" smtClean="0"/>
          </a:p>
        </p:txBody>
      </p:sp>
      <p:sp>
        <p:nvSpPr>
          <p:cNvPr id="645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fld id="{90CBFCA1-7642-40C3-8851-8A5A8409764A}" type="slidenum">
              <a:rPr lang="zh-CN" altLang="en-US" smtClean="0"/>
              <a:pPr/>
              <a:t>55</a:t>
            </a:fld>
            <a:endParaRPr lang="zh-CN" altLang="en-US" smtClean="0"/>
          </a:p>
        </p:txBody>
      </p:sp>
    </p:spTree>
    <p:extLst>
      <p:ext uri="{BB962C8B-B14F-4D97-AF65-F5344CB8AC3E}">
        <p14:creationId xmlns:p14="http://schemas.microsoft.com/office/powerpoint/2010/main" val="739905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noProof="1"/>
              <a:t>单击此处编辑母版标题样式</a:t>
            </a:r>
          </a:p>
        </p:txBody>
      </p:sp>
      <p:sp>
        <p:nvSpPr>
          <p:cNvPr id="3" name="副标题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A424CB1-408A-4B6C-99A5-9CC469353EC7}" type="slidenum">
              <a:rPr lang="zh-CN" altLang="en-US"/>
              <a:pPr/>
              <a:t>‹#›</a:t>
            </a:fld>
            <a:endParaRPr lang="zh-CN" altLang="en-US"/>
          </a:p>
        </p:txBody>
      </p:sp>
    </p:spTree>
    <p:extLst>
      <p:ext uri="{BB962C8B-B14F-4D97-AF65-F5344CB8AC3E}">
        <p14:creationId xmlns:p14="http://schemas.microsoft.com/office/powerpoint/2010/main" val="1566095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hasCustomPrompt="1"/>
          </p:nvPr>
        </p:nvSpPr>
        <p:spPr>
          <a:xfrm>
            <a:off x="628650" y="1370013"/>
            <a:ext cx="7886700" cy="3262312"/>
          </a:xfrm>
          <a:prstGeom prst="rect">
            <a:avLst/>
          </a:prstGeom>
        </p:spPr>
        <p:txBody>
          <a:bodyPr vert="eaVert"/>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A09038BA-EFBD-4B1A-A413-BF38CAF9314C}" type="slidenum">
              <a:rPr lang="zh-CN" altLang="en-US"/>
              <a:pPr/>
              <a:t>‹#›</a:t>
            </a:fld>
            <a:endParaRPr lang="zh-CN" altLang="en-US"/>
          </a:p>
        </p:txBody>
      </p:sp>
    </p:spTree>
    <p:extLst>
      <p:ext uri="{BB962C8B-B14F-4D97-AF65-F5344CB8AC3E}">
        <p14:creationId xmlns:p14="http://schemas.microsoft.com/office/powerpoint/2010/main" val="288326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hasCustomPrompt="1"/>
          </p:nvPr>
        </p:nvSpPr>
        <p:spPr>
          <a:xfrm>
            <a:off x="628650" y="274638"/>
            <a:ext cx="5762625" cy="4357687"/>
          </a:xfrm>
          <a:prstGeom prst="rect">
            <a:avLst/>
          </a:prstGeom>
        </p:spPr>
        <p:txBody>
          <a:bodyPr vert="eaVert"/>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82A9880-F68F-4A19-9D26-461EFD8E9014}" type="slidenum">
              <a:rPr lang="zh-CN" altLang="en-US"/>
              <a:pPr/>
              <a:t>‹#›</a:t>
            </a:fld>
            <a:endParaRPr lang="zh-CN" altLang="en-US"/>
          </a:p>
        </p:txBody>
      </p:sp>
    </p:spTree>
    <p:extLst>
      <p:ext uri="{BB962C8B-B14F-4D97-AF65-F5344CB8AC3E}">
        <p14:creationId xmlns:p14="http://schemas.microsoft.com/office/powerpoint/2010/main" val="3633432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fld id="{286BA7B2-A4E0-4E59-8582-9F950A3D0B32}" type="slidenum">
              <a:rPr lang="zh-CN" altLang="en-US"/>
              <a:pPr/>
              <a:t>‹#›</a:t>
            </a:fld>
            <a:endParaRPr lang="zh-CN" altLang="en-US"/>
          </a:p>
        </p:txBody>
      </p:sp>
    </p:spTree>
    <p:extLst>
      <p:ext uri="{BB962C8B-B14F-4D97-AF65-F5344CB8AC3E}">
        <p14:creationId xmlns:p14="http://schemas.microsoft.com/office/powerpoint/2010/main" val="3100057718"/>
      </p:ext>
    </p:extLst>
  </p:cSld>
  <p:clrMapOvr>
    <a:masterClrMapping/>
  </p:clrMapOvr>
  <p:transition spd="slow" advTm="3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fld id="{3DD92F55-50CD-4E6F-B5D7-891592195412}" type="slidenum">
              <a:rPr lang="zh-CN" altLang="en-US"/>
              <a:pPr/>
              <a:t>‹#›</a:t>
            </a:fld>
            <a:endParaRPr lang="zh-CN" altLang="en-US"/>
          </a:p>
        </p:txBody>
      </p:sp>
    </p:spTree>
    <p:extLst>
      <p:ext uri="{BB962C8B-B14F-4D97-AF65-F5344CB8AC3E}">
        <p14:creationId xmlns:p14="http://schemas.microsoft.com/office/powerpoint/2010/main" val="190355507"/>
      </p:ext>
    </p:extLst>
  </p:cSld>
  <p:clrMapOvr>
    <a:masterClrMapping/>
  </p:clrMapOvr>
  <p:transition spd="slow" advTm="3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197706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11915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smtClean="0"/>
              <a:t>单击此处编辑母版文本样式</a:t>
            </a:r>
          </a:p>
        </p:txBody>
      </p:sp>
    </p:spTree>
    <p:extLst>
      <p:ext uri="{BB962C8B-B14F-4D97-AF65-F5344CB8AC3E}">
        <p14:creationId xmlns:p14="http://schemas.microsoft.com/office/powerpoint/2010/main" val="3111077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25128"/>
            <a:ext cx="4038600" cy="368974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25128"/>
            <a:ext cx="4038600" cy="368974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70942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30239" y="1878806"/>
            <a:ext cx="3868737"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416370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70645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noProof="1"/>
              <a:t>单击此处编辑母版标题样式</a:t>
            </a:r>
          </a:p>
        </p:txBody>
      </p:sp>
      <p:sp>
        <p:nvSpPr>
          <p:cNvPr id="3" name="内容占位符 2"/>
          <p:cNvSpPr>
            <a:spLocks noGrp="1"/>
          </p:cNvSpPr>
          <p:nvPr>
            <p:ph idx="1" hasCustomPrompt="1"/>
          </p:nvPr>
        </p:nvSpPr>
        <p:spPr>
          <a:xfrm>
            <a:off x="628650" y="1370013"/>
            <a:ext cx="7886700" cy="3262312"/>
          </a:xfrm>
          <a:prstGeom prst="rect">
            <a:avLst/>
          </a:prstGeo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CDC7E57-A2CA-43F3-B9AD-F282A7470E23}" type="slidenum">
              <a:rPr lang="zh-CN" altLang="en-US"/>
              <a:pPr/>
              <a:t>‹#›</a:t>
            </a:fld>
            <a:endParaRPr lang="zh-CN" altLang="en-US"/>
          </a:p>
        </p:txBody>
      </p:sp>
    </p:spTree>
    <p:extLst>
      <p:ext uri="{BB962C8B-B14F-4D97-AF65-F5344CB8AC3E}">
        <p14:creationId xmlns:p14="http://schemas.microsoft.com/office/powerpoint/2010/main" val="22137512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97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Tree>
    <p:extLst>
      <p:ext uri="{BB962C8B-B14F-4D97-AF65-F5344CB8AC3E}">
        <p14:creationId xmlns:p14="http://schemas.microsoft.com/office/powerpoint/2010/main" val="1874834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Tree>
    <p:extLst>
      <p:ext uri="{BB962C8B-B14F-4D97-AF65-F5344CB8AC3E}">
        <p14:creationId xmlns:p14="http://schemas.microsoft.com/office/powerpoint/2010/main" val="1619817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9747423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42900"/>
            <a:ext cx="2057400" cy="4371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42900"/>
            <a:ext cx="6019800" cy="4371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393520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4637"/>
          </a:xfrm>
          <a:prstGeom prst="rect">
            <a:avLst/>
          </a:prstGeom>
        </p:spPr>
        <p:txBody>
          <a:bodyPr/>
          <a:lstStyle>
            <a:lvl1pPr>
              <a:defRPr/>
            </a:lvl1pPr>
          </a:lstStyle>
          <a:p>
            <a:pPr>
              <a:defRPr/>
            </a:pPr>
            <a:endParaRPr lang="zh-CN" altLang="en-US"/>
          </a:p>
        </p:txBody>
      </p:sp>
      <p:sp>
        <p:nvSpPr>
          <p:cNvPr id="3" name="页脚占位符 2"/>
          <p:cNvSpPr>
            <a:spLocks noGrp="1"/>
          </p:cNvSpPr>
          <p:nvPr>
            <p:ph type="ftr" sz="quarter" idx="11"/>
          </p:nvPr>
        </p:nvSpPr>
        <p:spPr>
          <a:xfrm>
            <a:off x="3028950" y="4767263"/>
            <a:ext cx="3086100" cy="274637"/>
          </a:xfrm>
          <a:prstGeom prst="rect">
            <a:avLst/>
          </a:prstGeom>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a:xfrm>
            <a:off x="6457950" y="4767263"/>
            <a:ext cx="2057400" cy="274637"/>
          </a:xfrm>
          <a:prstGeom prst="rect">
            <a:avLst/>
          </a:prstGeom>
        </p:spPr>
        <p:txBody>
          <a:bodyPr/>
          <a:lstStyle>
            <a:lvl1pPr>
              <a:defRPr/>
            </a:lvl1pPr>
          </a:lstStyle>
          <a:p>
            <a:fld id="{286BA7B2-A4E0-4E59-8582-9F950A3D0B32}" type="slidenum">
              <a:rPr lang="zh-CN" altLang="en-US"/>
              <a:pPr/>
              <a:t>‹#›</a:t>
            </a:fld>
            <a:endParaRPr lang="zh-CN" altLang="en-US"/>
          </a:p>
        </p:txBody>
      </p:sp>
    </p:spTree>
    <p:extLst>
      <p:ext uri="{BB962C8B-B14F-4D97-AF65-F5344CB8AC3E}">
        <p14:creationId xmlns:p14="http://schemas.microsoft.com/office/powerpoint/2010/main" val="642537543"/>
      </p:ext>
    </p:extLst>
  </p:cSld>
  <p:clrMapOvr>
    <a:masterClrMapping/>
  </p:clrMapOvr>
  <p:transition spd="slow" advTm="3000">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a:xfrm>
            <a:off x="628650" y="4767263"/>
            <a:ext cx="2057400" cy="274637"/>
          </a:xfrm>
          <a:prstGeom prst="rect">
            <a:avLst/>
          </a:prstGeom>
        </p:spPr>
        <p:txBody>
          <a:bodyPr/>
          <a:lstStyle>
            <a:lvl1pPr>
              <a:defRPr/>
            </a:lvl1pPr>
          </a:lstStyle>
          <a:p>
            <a:pPr>
              <a:defRPr/>
            </a:pPr>
            <a:endParaRPr lang="zh-CN" altLang="en-US"/>
          </a:p>
        </p:txBody>
      </p:sp>
      <p:sp>
        <p:nvSpPr>
          <p:cNvPr id="4" name="页脚占位符 2"/>
          <p:cNvSpPr>
            <a:spLocks noGrp="1"/>
          </p:cNvSpPr>
          <p:nvPr>
            <p:ph type="ftr" sz="quarter" idx="11"/>
          </p:nvPr>
        </p:nvSpPr>
        <p:spPr>
          <a:xfrm>
            <a:off x="3028950" y="4767263"/>
            <a:ext cx="3086100" cy="274637"/>
          </a:xfrm>
          <a:prstGeom prst="rect">
            <a:avLst/>
          </a:prstGeom>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a:xfrm>
            <a:off x="6457950" y="4767263"/>
            <a:ext cx="2057400" cy="274637"/>
          </a:xfrm>
          <a:prstGeom prst="rect">
            <a:avLst/>
          </a:prstGeom>
        </p:spPr>
        <p:txBody>
          <a:bodyPr/>
          <a:lstStyle>
            <a:lvl1pPr>
              <a:defRPr/>
            </a:lvl1pPr>
          </a:lstStyle>
          <a:p>
            <a:fld id="{3DD92F55-50CD-4E6F-B5D7-891592195412}" type="slidenum">
              <a:rPr lang="zh-CN" altLang="en-US"/>
              <a:pPr/>
              <a:t>‹#›</a:t>
            </a:fld>
            <a:endParaRPr lang="zh-CN" altLang="en-US"/>
          </a:p>
        </p:txBody>
      </p:sp>
    </p:spTree>
    <p:extLst>
      <p:ext uri="{BB962C8B-B14F-4D97-AF65-F5344CB8AC3E}">
        <p14:creationId xmlns:p14="http://schemas.microsoft.com/office/powerpoint/2010/main" val="460011616"/>
      </p:ext>
    </p:extLst>
  </p:cSld>
  <p:clrMapOvr>
    <a:masterClrMapping/>
  </p:clrMapOvr>
  <p:transition spd="slow" advTm="3000">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页脚占位符 3"/>
          <p:cNvSpPr>
            <a:spLocks noGrp="1"/>
          </p:cNvSpPr>
          <p:nvPr>
            <p:ph type="ftr" sz="quarter" idx="10"/>
          </p:nvPr>
        </p:nvSpPr>
        <p:spPr/>
        <p:txBody>
          <a:bodyPr/>
          <a:lstStyle>
            <a:lvl1pPr>
              <a:defRPr/>
            </a:lvl1pPr>
          </a:lstStyle>
          <a:p>
            <a:r>
              <a:rPr lang="en-US" altLang="zh-CN"/>
              <a:t>Company Name</a:t>
            </a:r>
          </a:p>
        </p:txBody>
      </p:sp>
      <p:sp>
        <p:nvSpPr>
          <p:cNvPr id="5" name="灯片编号占位符 4"/>
          <p:cNvSpPr>
            <a:spLocks noGrp="1"/>
          </p:cNvSpPr>
          <p:nvPr>
            <p:ph type="sldNum" sz="quarter" idx="11"/>
          </p:nvPr>
        </p:nvSpPr>
        <p:spPr/>
        <p:txBody>
          <a:bodyPr/>
          <a:lstStyle>
            <a:lvl1pPr>
              <a:defRPr/>
            </a:lvl1pPr>
          </a:lstStyle>
          <a:p>
            <a:fld id="{E858771C-AF80-47C7-B8BD-2CDE67D4B17D}" type="slidenum">
              <a:rPr lang="zh-CN" altLang="en-US"/>
              <a:pPr/>
              <a:t>‹#›</a:t>
            </a:fld>
            <a:endParaRPr lang="en-US" altLang="zh-CN"/>
          </a:p>
        </p:txBody>
      </p:sp>
      <p:sp>
        <p:nvSpPr>
          <p:cNvPr id="6" name="日期占位符 5"/>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2208188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en-US" altLang="zh-CN"/>
              <a:t>Company Name</a:t>
            </a:r>
          </a:p>
        </p:txBody>
      </p:sp>
      <p:sp>
        <p:nvSpPr>
          <p:cNvPr id="5" name="灯片编号占位符 4"/>
          <p:cNvSpPr>
            <a:spLocks noGrp="1"/>
          </p:cNvSpPr>
          <p:nvPr>
            <p:ph type="sldNum" sz="quarter" idx="11"/>
          </p:nvPr>
        </p:nvSpPr>
        <p:spPr/>
        <p:txBody>
          <a:bodyPr/>
          <a:lstStyle>
            <a:lvl1pPr>
              <a:defRPr/>
            </a:lvl1pPr>
          </a:lstStyle>
          <a:p>
            <a:fld id="{7A655E9C-FBEC-41FB-A72D-5BE5F70D3125}" type="slidenum">
              <a:rPr lang="zh-CN" altLang="en-US"/>
              <a:pPr/>
              <a:t>‹#›</a:t>
            </a:fld>
            <a:endParaRPr lang="en-US" altLang="zh-CN"/>
          </a:p>
        </p:txBody>
      </p:sp>
      <p:sp>
        <p:nvSpPr>
          <p:cNvPr id="6" name="日期占位符 5"/>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13321271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smtClean="0"/>
              <a:t>单击此处编辑母版文本样式</a:t>
            </a:r>
          </a:p>
        </p:txBody>
      </p:sp>
      <p:sp>
        <p:nvSpPr>
          <p:cNvPr id="4" name="页脚占位符 3"/>
          <p:cNvSpPr>
            <a:spLocks noGrp="1"/>
          </p:cNvSpPr>
          <p:nvPr>
            <p:ph type="ftr" sz="quarter" idx="10"/>
          </p:nvPr>
        </p:nvSpPr>
        <p:spPr/>
        <p:txBody>
          <a:bodyPr/>
          <a:lstStyle>
            <a:lvl1pPr>
              <a:defRPr/>
            </a:lvl1pPr>
          </a:lstStyle>
          <a:p>
            <a:r>
              <a:rPr lang="en-US" altLang="zh-CN"/>
              <a:t>Company Name</a:t>
            </a:r>
          </a:p>
        </p:txBody>
      </p:sp>
      <p:sp>
        <p:nvSpPr>
          <p:cNvPr id="5" name="灯片编号占位符 4"/>
          <p:cNvSpPr>
            <a:spLocks noGrp="1"/>
          </p:cNvSpPr>
          <p:nvPr>
            <p:ph type="sldNum" sz="quarter" idx="11"/>
          </p:nvPr>
        </p:nvSpPr>
        <p:spPr/>
        <p:txBody>
          <a:bodyPr/>
          <a:lstStyle>
            <a:lvl1pPr>
              <a:defRPr/>
            </a:lvl1pPr>
          </a:lstStyle>
          <a:p>
            <a:fld id="{EC558251-DE4A-475E-ACDA-C6ED1A144F59}" type="slidenum">
              <a:rPr lang="zh-CN" altLang="en-US"/>
              <a:pPr/>
              <a:t>‹#›</a:t>
            </a:fld>
            <a:endParaRPr lang="en-US" altLang="zh-CN"/>
          </a:p>
        </p:txBody>
      </p:sp>
      <p:sp>
        <p:nvSpPr>
          <p:cNvPr id="6" name="日期占位符 5"/>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1764979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fld id="{6429EE3C-A0E8-482B-A5CC-CA49FF352210}" type="slidenum">
              <a:rPr lang="zh-CN" altLang="en-US"/>
              <a:pPr/>
              <a:t>‹#›</a:t>
            </a:fld>
            <a:endParaRPr lang="zh-CN" altLang="en-US"/>
          </a:p>
        </p:txBody>
      </p:sp>
    </p:spTree>
    <p:extLst>
      <p:ext uri="{BB962C8B-B14F-4D97-AF65-F5344CB8AC3E}">
        <p14:creationId xmlns:p14="http://schemas.microsoft.com/office/powerpoint/2010/main" val="32636902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25128"/>
            <a:ext cx="4038600" cy="368974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25128"/>
            <a:ext cx="4038600" cy="368974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4"/>
          <p:cNvSpPr>
            <a:spLocks noGrp="1"/>
          </p:cNvSpPr>
          <p:nvPr>
            <p:ph type="ftr" sz="quarter" idx="10"/>
          </p:nvPr>
        </p:nvSpPr>
        <p:spPr/>
        <p:txBody>
          <a:bodyPr/>
          <a:lstStyle>
            <a:lvl1pPr>
              <a:defRPr/>
            </a:lvl1pPr>
          </a:lstStyle>
          <a:p>
            <a:r>
              <a:rPr lang="en-US" altLang="zh-CN"/>
              <a:t>Company Name</a:t>
            </a:r>
          </a:p>
        </p:txBody>
      </p:sp>
      <p:sp>
        <p:nvSpPr>
          <p:cNvPr id="6" name="灯片编号占位符 5"/>
          <p:cNvSpPr>
            <a:spLocks noGrp="1"/>
          </p:cNvSpPr>
          <p:nvPr>
            <p:ph type="sldNum" sz="quarter" idx="11"/>
          </p:nvPr>
        </p:nvSpPr>
        <p:spPr/>
        <p:txBody>
          <a:bodyPr/>
          <a:lstStyle>
            <a:lvl1pPr>
              <a:defRPr/>
            </a:lvl1pPr>
          </a:lstStyle>
          <a:p>
            <a:fld id="{3671ECA3-8FC7-42D9-92EA-C8BE4DC3CD6C}" type="slidenum">
              <a:rPr lang="zh-CN" altLang="en-US"/>
              <a:pPr/>
              <a:t>‹#›</a:t>
            </a:fld>
            <a:endParaRPr lang="en-US" altLang="zh-CN"/>
          </a:p>
        </p:txBody>
      </p:sp>
      <p:sp>
        <p:nvSpPr>
          <p:cNvPr id="7" name="日期占位符 6"/>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29752840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630239" y="1878806"/>
            <a:ext cx="3868737"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8806"/>
            <a:ext cx="3887788"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6"/>
          <p:cNvSpPr>
            <a:spLocks noGrp="1"/>
          </p:cNvSpPr>
          <p:nvPr>
            <p:ph type="ftr" sz="quarter" idx="10"/>
          </p:nvPr>
        </p:nvSpPr>
        <p:spPr/>
        <p:txBody>
          <a:bodyPr/>
          <a:lstStyle>
            <a:lvl1pPr>
              <a:defRPr/>
            </a:lvl1pPr>
          </a:lstStyle>
          <a:p>
            <a:r>
              <a:rPr lang="en-US" altLang="zh-CN"/>
              <a:t>Company Name</a:t>
            </a:r>
          </a:p>
        </p:txBody>
      </p:sp>
      <p:sp>
        <p:nvSpPr>
          <p:cNvPr id="8" name="灯片编号占位符 7"/>
          <p:cNvSpPr>
            <a:spLocks noGrp="1"/>
          </p:cNvSpPr>
          <p:nvPr>
            <p:ph type="sldNum" sz="quarter" idx="11"/>
          </p:nvPr>
        </p:nvSpPr>
        <p:spPr/>
        <p:txBody>
          <a:bodyPr/>
          <a:lstStyle>
            <a:lvl1pPr>
              <a:defRPr/>
            </a:lvl1pPr>
          </a:lstStyle>
          <a:p>
            <a:fld id="{27B6799F-6C60-466B-8FA5-B2044E2EC5DE}" type="slidenum">
              <a:rPr lang="zh-CN" altLang="en-US"/>
              <a:pPr/>
              <a:t>‹#›</a:t>
            </a:fld>
            <a:endParaRPr lang="en-US" altLang="zh-CN"/>
          </a:p>
        </p:txBody>
      </p:sp>
      <p:sp>
        <p:nvSpPr>
          <p:cNvPr id="9" name="日期占位符 8"/>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39694237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页脚占位符 2"/>
          <p:cNvSpPr>
            <a:spLocks noGrp="1"/>
          </p:cNvSpPr>
          <p:nvPr>
            <p:ph type="ftr" sz="quarter" idx="10"/>
          </p:nvPr>
        </p:nvSpPr>
        <p:spPr/>
        <p:txBody>
          <a:bodyPr/>
          <a:lstStyle>
            <a:lvl1pPr>
              <a:defRPr/>
            </a:lvl1pPr>
          </a:lstStyle>
          <a:p>
            <a:r>
              <a:rPr lang="en-US" altLang="zh-CN"/>
              <a:t>Company Name</a:t>
            </a:r>
          </a:p>
        </p:txBody>
      </p:sp>
      <p:sp>
        <p:nvSpPr>
          <p:cNvPr id="4" name="灯片编号占位符 3"/>
          <p:cNvSpPr>
            <a:spLocks noGrp="1"/>
          </p:cNvSpPr>
          <p:nvPr>
            <p:ph type="sldNum" sz="quarter" idx="11"/>
          </p:nvPr>
        </p:nvSpPr>
        <p:spPr/>
        <p:txBody>
          <a:bodyPr/>
          <a:lstStyle>
            <a:lvl1pPr>
              <a:defRPr/>
            </a:lvl1pPr>
          </a:lstStyle>
          <a:p>
            <a:fld id="{1763EA0A-C09B-42EA-9DE0-E497C192A193}" type="slidenum">
              <a:rPr lang="zh-CN" altLang="en-US"/>
              <a:pPr/>
              <a:t>‹#›</a:t>
            </a:fld>
            <a:endParaRPr lang="en-US" altLang="zh-CN"/>
          </a:p>
        </p:txBody>
      </p:sp>
      <p:sp>
        <p:nvSpPr>
          <p:cNvPr id="5" name="日期占位符 4"/>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3133437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defRPr/>
            </a:lvl1pPr>
          </a:lstStyle>
          <a:p>
            <a:r>
              <a:rPr lang="en-US" altLang="zh-CN"/>
              <a:t>Company Name</a:t>
            </a:r>
          </a:p>
        </p:txBody>
      </p:sp>
      <p:sp>
        <p:nvSpPr>
          <p:cNvPr id="3" name="灯片编号占位符 2"/>
          <p:cNvSpPr>
            <a:spLocks noGrp="1"/>
          </p:cNvSpPr>
          <p:nvPr>
            <p:ph type="sldNum" sz="quarter" idx="11"/>
          </p:nvPr>
        </p:nvSpPr>
        <p:spPr/>
        <p:txBody>
          <a:bodyPr/>
          <a:lstStyle>
            <a:lvl1pPr>
              <a:defRPr/>
            </a:lvl1pPr>
          </a:lstStyle>
          <a:p>
            <a:fld id="{B74B0AE5-3159-49FC-AD86-B7E052BC264F}" type="slidenum">
              <a:rPr lang="zh-CN" altLang="en-US"/>
              <a:pPr/>
              <a:t>‹#›</a:t>
            </a:fld>
            <a:endParaRPr lang="en-US" altLang="zh-CN"/>
          </a:p>
        </p:txBody>
      </p:sp>
      <p:sp>
        <p:nvSpPr>
          <p:cNvPr id="4" name="日期占位符 3"/>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19059391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zh-CN"/>
              <a:t>Company Name</a:t>
            </a:r>
          </a:p>
        </p:txBody>
      </p:sp>
      <p:sp>
        <p:nvSpPr>
          <p:cNvPr id="6" name="灯片编号占位符 5"/>
          <p:cNvSpPr>
            <a:spLocks noGrp="1"/>
          </p:cNvSpPr>
          <p:nvPr>
            <p:ph type="sldNum" sz="quarter" idx="11"/>
          </p:nvPr>
        </p:nvSpPr>
        <p:spPr/>
        <p:txBody>
          <a:bodyPr/>
          <a:lstStyle>
            <a:lvl1pPr>
              <a:defRPr/>
            </a:lvl1pPr>
          </a:lstStyle>
          <a:p>
            <a:fld id="{450323C8-5515-488E-B90E-E577C7898FE1}" type="slidenum">
              <a:rPr lang="zh-CN" altLang="en-US"/>
              <a:pPr/>
              <a:t>‹#›</a:t>
            </a:fld>
            <a:endParaRPr lang="en-US" altLang="zh-CN"/>
          </a:p>
        </p:txBody>
      </p:sp>
      <p:sp>
        <p:nvSpPr>
          <p:cNvPr id="7" name="日期占位符 6"/>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546397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9" y="342900"/>
            <a:ext cx="2949575"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页脚占位符 4"/>
          <p:cNvSpPr>
            <a:spLocks noGrp="1"/>
          </p:cNvSpPr>
          <p:nvPr>
            <p:ph type="ftr" sz="quarter" idx="10"/>
          </p:nvPr>
        </p:nvSpPr>
        <p:spPr/>
        <p:txBody>
          <a:bodyPr/>
          <a:lstStyle>
            <a:lvl1pPr>
              <a:defRPr/>
            </a:lvl1pPr>
          </a:lstStyle>
          <a:p>
            <a:r>
              <a:rPr lang="en-US" altLang="zh-CN"/>
              <a:t>Company Name</a:t>
            </a:r>
          </a:p>
        </p:txBody>
      </p:sp>
      <p:sp>
        <p:nvSpPr>
          <p:cNvPr id="6" name="灯片编号占位符 5"/>
          <p:cNvSpPr>
            <a:spLocks noGrp="1"/>
          </p:cNvSpPr>
          <p:nvPr>
            <p:ph type="sldNum" sz="quarter" idx="11"/>
          </p:nvPr>
        </p:nvSpPr>
        <p:spPr/>
        <p:txBody>
          <a:bodyPr/>
          <a:lstStyle>
            <a:lvl1pPr>
              <a:defRPr/>
            </a:lvl1pPr>
          </a:lstStyle>
          <a:p>
            <a:fld id="{E4C72AD1-8DC7-47FA-85A9-D734AE3F929E}" type="slidenum">
              <a:rPr lang="zh-CN" altLang="en-US"/>
              <a:pPr/>
              <a:t>‹#›</a:t>
            </a:fld>
            <a:endParaRPr lang="en-US" altLang="zh-CN"/>
          </a:p>
        </p:txBody>
      </p:sp>
      <p:sp>
        <p:nvSpPr>
          <p:cNvPr id="7" name="日期占位符 6"/>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4340293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en-US" altLang="zh-CN"/>
              <a:t>Company Name</a:t>
            </a:r>
          </a:p>
        </p:txBody>
      </p:sp>
      <p:sp>
        <p:nvSpPr>
          <p:cNvPr id="5" name="灯片编号占位符 4"/>
          <p:cNvSpPr>
            <a:spLocks noGrp="1"/>
          </p:cNvSpPr>
          <p:nvPr>
            <p:ph type="sldNum" sz="quarter" idx="11"/>
          </p:nvPr>
        </p:nvSpPr>
        <p:spPr/>
        <p:txBody>
          <a:bodyPr/>
          <a:lstStyle>
            <a:lvl1pPr>
              <a:defRPr/>
            </a:lvl1pPr>
          </a:lstStyle>
          <a:p>
            <a:fld id="{9DFCC70C-65B4-485F-A9BE-CAC1E1EBFADE}" type="slidenum">
              <a:rPr lang="zh-CN" altLang="en-US"/>
              <a:pPr/>
              <a:t>‹#›</a:t>
            </a:fld>
            <a:endParaRPr lang="en-US" altLang="zh-CN"/>
          </a:p>
        </p:txBody>
      </p:sp>
      <p:sp>
        <p:nvSpPr>
          <p:cNvPr id="6" name="日期占位符 5"/>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2406812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342900"/>
            <a:ext cx="2057400" cy="4371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42900"/>
            <a:ext cx="6019800" cy="4371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en-US" altLang="zh-CN"/>
              <a:t>Company Name</a:t>
            </a:r>
          </a:p>
        </p:txBody>
      </p:sp>
      <p:sp>
        <p:nvSpPr>
          <p:cNvPr id="5" name="灯片编号占位符 4"/>
          <p:cNvSpPr>
            <a:spLocks noGrp="1"/>
          </p:cNvSpPr>
          <p:nvPr>
            <p:ph type="sldNum" sz="quarter" idx="11"/>
          </p:nvPr>
        </p:nvSpPr>
        <p:spPr/>
        <p:txBody>
          <a:bodyPr/>
          <a:lstStyle>
            <a:lvl1pPr>
              <a:defRPr/>
            </a:lvl1pPr>
          </a:lstStyle>
          <a:p>
            <a:fld id="{7A02F070-FE96-4707-9AC4-AD677E24EC35}" type="slidenum">
              <a:rPr lang="zh-CN" altLang="en-US"/>
              <a:pPr/>
              <a:t>‹#›</a:t>
            </a:fld>
            <a:endParaRPr lang="en-US" altLang="zh-CN"/>
          </a:p>
        </p:txBody>
      </p:sp>
      <p:sp>
        <p:nvSpPr>
          <p:cNvPr id="6" name="日期占位符 5"/>
          <p:cNvSpPr>
            <a:spLocks noGrp="1"/>
          </p:cNvSpPr>
          <p:nvPr>
            <p:ph type="dt" sz="half" idx="12"/>
          </p:nvPr>
        </p:nvSpPr>
        <p:spPr/>
        <p:txBody>
          <a:bodyPr/>
          <a:lstStyle>
            <a:lvl1pPr>
              <a:defRPr/>
            </a:lvl1pPr>
          </a:lstStyle>
          <a:p>
            <a:r>
              <a:rPr lang="en-US" altLang="zh-CN"/>
              <a:t>www.themegallery.com</a:t>
            </a:r>
          </a:p>
        </p:txBody>
      </p:sp>
    </p:spTree>
    <p:extLst>
      <p:ext uri="{BB962C8B-B14F-4D97-AF65-F5344CB8AC3E}">
        <p14:creationId xmlns:p14="http://schemas.microsoft.com/office/powerpoint/2010/main" val="26901784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7263"/>
            <a:ext cx="2057400" cy="274637"/>
          </a:xfrm>
          <a:prstGeom prst="rect">
            <a:avLst/>
          </a:prstGeom>
        </p:spPr>
        <p:txBody>
          <a:bodyPr/>
          <a:lstStyle>
            <a:lvl1pPr>
              <a:defRPr/>
            </a:lvl1pPr>
          </a:lstStyle>
          <a:p>
            <a:pPr>
              <a:defRPr/>
            </a:pPr>
            <a:endParaRPr lang="zh-CN" altLang="en-US"/>
          </a:p>
        </p:txBody>
      </p:sp>
      <p:sp>
        <p:nvSpPr>
          <p:cNvPr id="3" name="页脚占位符 2"/>
          <p:cNvSpPr>
            <a:spLocks noGrp="1"/>
          </p:cNvSpPr>
          <p:nvPr>
            <p:ph type="ftr" sz="quarter" idx="11"/>
          </p:nvPr>
        </p:nvSpPr>
        <p:spPr>
          <a:xfrm>
            <a:off x="3028950" y="4767263"/>
            <a:ext cx="3086100" cy="274637"/>
          </a:xfrm>
          <a:prstGeom prst="rect">
            <a:avLst/>
          </a:prstGeom>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a:xfrm>
            <a:off x="6457950" y="4767263"/>
            <a:ext cx="2057400" cy="274637"/>
          </a:xfrm>
          <a:prstGeom prst="rect">
            <a:avLst/>
          </a:prstGeom>
        </p:spPr>
        <p:txBody>
          <a:bodyPr/>
          <a:lstStyle>
            <a:lvl1pPr>
              <a:defRPr/>
            </a:lvl1pPr>
          </a:lstStyle>
          <a:p>
            <a:fld id="{286BA7B2-A4E0-4E59-8582-9F950A3D0B32}" type="slidenum">
              <a:rPr lang="zh-CN" altLang="en-US"/>
              <a:pPr/>
              <a:t>‹#›</a:t>
            </a:fld>
            <a:endParaRPr lang="zh-CN" altLang="en-US"/>
          </a:p>
        </p:txBody>
      </p:sp>
    </p:spTree>
    <p:extLst>
      <p:ext uri="{BB962C8B-B14F-4D97-AF65-F5344CB8AC3E}">
        <p14:creationId xmlns:p14="http://schemas.microsoft.com/office/powerpoint/2010/main" val="1098560653"/>
      </p:ext>
    </p:extLst>
  </p:cSld>
  <p:clrMapOvr>
    <a:masterClrMapping/>
  </p:clrMapOvr>
  <p:transition spd="slow" advTm="3000">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7_标题和内容">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a:xfrm>
            <a:off x="628650" y="4767263"/>
            <a:ext cx="2057400" cy="274637"/>
          </a:xfrm>
          <a:prstGeom prst="rect">
            <a:avLst/>
          </a:prstGeom>
        </p:spPr>
        <p:txBody>
          <a:bodyPr/>
          <a:lstStyle>
            <a:lvl1pPr>
              <a:defRPr/>
            </a:lvl1pPr>
          </a:lstStyle>
          <a:p>
            <a:pPr>
              <a:defRPr/>
            </a:pPr>
            <a:endParaRPr lang="zh-CN" altLang="en-US"/>
          </a:p>
        </p:txBody>
      </p:sp>
      <p:sp>
        <p:nvSpPr>
          <p:cNvPr id="4" name="页脚占位符 2"/>
          <p:cNvSpPr>
            <a:spLocks noGrp="1"/>
          </p:cNvSpPr>
          <p:nvPr>
            <p:ph type="ftr" sz="quarter" idx="11"/>
          </p:nvPr>
        </p:nvSpPr>
        <p:spPr>
          <a:xfrm>
            <a:off x="3028950" y="4767263"/>
            <a:ext cx="3086100" cy="274637"/>
          </a:xfrm>
          <a:prstGeom prst="rect">
            <a:avLst/>
          </a:prstGeom>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a:xfrm>
            <a:off x="6457950" y="4767263"/>
            <a:ext cx="2057400" cy="274637"/>
          </a:xfrm>
          <a:prstGeom prst="rect">
            <a:avLst/>
          </a:prstGeom>
        </p:spPr>
        <p:txBody>
          <a:bodyPr/>
          <a:lstStyle>
            <a:lvl1pPr>
              <a:defRPr/>
            </a:lvl1pPr>
          </a:lstStyle>
          <a:p>
            <a:fld id="{3DD92F55-50CD-4E6F-B5D7-891592195412}" type="slidenum">
              <a:rPr lang="zh-CN" altLang="en-US"/>
              <a:pPr/>
              <a:t>‹#›</a:t>
            </a:fld>
            <a:endParaRPr lang="zh-CN" altLang="en-US"/>
          </a:p>
        </p:txBody>
      </p:sp>
    </p:spTree>
    <p:extLst>
      <p:ext uri="{BB962C8B-B14F-4D97-AF65-F5344CB8AC3E}">
        <p14:creationId xmlns:p14="http://schemas.microsoft.com/office/powerpoint/2010/main" val="712839746"/>
      </p:ext>
    </p:extLst>
  </p:cSld>
  <p:clrMapOvr>
    <a:masterClrMapping/>
  </p:clrMapOvr>
  <p:transition spd="slow"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noProof="1"/>
              <a:t>单击此处编辑母版标题样式</a:t>
            </a:r>
          </a:p>
        </p:txBody>
      </p:sp>
      <p:sp>
        <p:nvSpPr>
          <p:cNvPr id="3" name="内容占位符 2"/>
          <p:cNvSpPr>
            <a:spLocks noGrp="1"/>
          </p:cNvSpPr>
          <p:nvPr>
            <p:ph sz="half" idx="1" hasCustomPrompt="1"/>
          </p:nvPr>
        </p:nvSpPr>
        <p:spPr>
          <a:xfrm>
            <a:off x="628650" y="1370013"/>
            <a:ext cx="3867150" cy="3262312"/>
          </a:xfrm>
          <a:prstGeom prst="rect">
            <a:avLst/>
          </a:prstGeo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hasCustomPrompt="1"/>
          </p:nvPr>
        </p:nvSpPr>
        <p:spPr>
          <a:xfrm>
            <a:off x="4648200" y="1370013"/>
            <a:ext cx="3867150" cy="3262312"/>
          </a:xfrm>
          <a:prstGeom prst="rect">
            <a:avLst/>
          </a:prstGeo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D6B8090B-ACBB-4998-9DA4-F0011D1D75DF}" type="slidenum">
              <a:rPr lang="zh-CN" altLang="en-US"/>
              <a:pPr/>
              <a:t>‹#›</a:t>
            </a:fld>
            <a:endParaRPr lang="zh-CN" altLang="en-US"/>
          </a:p>
        </p:txBody>
      </p:sp>
    </p:spTree>
    <p:extLst>
      <p:ext uri="{BB962C8B-B14F-4D97-AF65-F5344CB8AC3E}">
        <p14:creationId xmlns:p14="http://schemas.microsoft.com/office/powerpoint/2010/main" val="2628730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a:prstGeom prst="rect">
            <a:avLst/>
          </a:prstGeom>
        </p:spPr>
        <p:txBody>
          <a:bodyPr/>
          <a:lstStyle/>
          <a:p>
            <a:r>
              <a:rPr lang="zh-CN" altLang="en-US" noProof="1"/>
              <a:t>单击此处编辑母版标题样式</a:t>
            </a:r>
          </a:p>
        </p:txBody>
      </p:sp>
      <p:sp>
        <p:nvSpPr>
          <p:cNvPr id="3" name="文本占位符 2"/>
          <p:cNvSpPr>
            <a:spLocks noGrp="1"/>
          </p:cNvSpPr>
          <p:nvPr>
            <p:ph type="body" idx="1" hasCustomPrompt="1"/>
          </p:nvPr>
        </p:nvSpPr>
        <p:spPr>
          <a:xfrm>
            <a:off x="630238" y="1260475"/>
            <a:ext cx="3868737"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编辑母版文本样式</a:t>
            </a:r>
          </a:p>
        </p:txBody>
      </p:sp>
      <p:sp>
        <p:nvSpPr>
          <p:cNvPr id="4" name="内容占位符 3"/>
          <p:cNvSpPr>
            <a:spLocks noGrp="1"/>
          </p:cNvSpPr>
          <p:nvPr>
            <p:ph sz="half" idx="2" hasCustomPrompt="1"/>
          </p:nvPr>
        </p:nvSpPr>
        <p:spPr>
          <a:xfrm>
            <a:off x="630238" y="1879600"/>
            <a:ext cx="3868737" cy="2762250"/>
          </a:xfrm>
          <a:prstGeom prst="rect">
            <a:avLst/>
          </a:prstGeo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hasCustomPrompt="1"/>
          </p:nvPr>
        </p:nvSpPr>
        <p:spPr>
          <a:xfrm>
            <a:off x="4629150" y="1260475"/>
            <a:ext cx="3887788" cy="6191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编辑母版文本样式</a:t>
            </a:r>
          </a:p>
        </p:txBody>
      </p:sp>
      <p:sp>
        <p:nvSpPr>
          <p:cNvPr id="6" name="内容占位符 5"/>
          <p:cNvSpPr>
            <a:spLocks noGrp="1"/>
          </p:cNvSpPr>
          <p:nvPr>
            <p:ph sz="quarter" idx="4" hasCustomPrompt="1"/>
          </p:nvPr>
        </p:nvSpPr>
        <p:spPr>
          <a:xfrm>
            <a:off x="4629150" y="1879600"/>
            <a:ext cx="3887788" cy="2762250"/>
          </a:xfrm>
          <a:prstGeom prst="rect">
            <a:avLst/>
          </a:prstGeom>
        </p:spPr>
        <p:txBody>
          <a:body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05B2016-F7C8-41AE-8D70-580D4C4BC9E6}" type="slidenum">
              <a:rPr lang="zh-CN" altLang="en-US"/>
              <a:pPr/>
              <a:t>‹#›</a:t>
            </a:fld>
            <a:endParaRPr lang="zh-CN" altLang="en-US"/>
          </a:p>
        </p:txBody>
      </p:sp>
    </p:spTree>
    <p:extLst>
      <p:ext uri="{BB962C8B-B14F-4D97-AF65-F5344CB8AC3E}">
        <p14:creationId xmlns:p14="http://schemas.microsoft.com/office/powerpoint/2010/main" val="511293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noProof="1"/>
              <a:t>单击此处编辑母版标题样式</a:t>
            </a:r>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3A7583E3-81A7-4FBA-86CB-78AF6D270F4E}" type="slidenum">
              <a:rPr lang="zh-CN" altLang="en-US"/>
              <a:pPr/>
              <a:t>‹#›</a:t>
            </a:fld>
            <a:endParaRPr lang="zh-CN" altLang="en-US"/>
          </a:p>
        </p:txBody>
      </p:sp>
    </p:spTree>
    <p:extLst>
      <p:ext uri="{BB962C8B-B14F-4D97-AF65-F5344CB8AC3E}">
        <p14:creationId xmlns:p14="http://schemas.microsoft.com/office/powerpoint/2010/main" val="4222474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2A01AE9C-7541-464C-87AE-FD05D345F22F}" type="slidenum">
              <a:rPr lang="zh-CN" altLang="en-US"/>
              <a:pPr/>
              <a:t>‹#›</a:t>
            </a:fld>
            <a:endParaRPr lang="zh-CN" altLang="en-US"/>
          </a:p>
        </p:txBody>
      </p:sp>
    </p:spTree>
    <p:extLst>
      <p:ext uri="{BB962C8B-B14F-4D97-AF65-F5344CB8AC3E}">
        <p14:creationId xmlns:p14="http://schemas.microsoft.com/office/powerpoint/2010/main" val="4137396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noProof="1"/>
              <a:t>单击此处编辑母版标题样式</a:t>
            </a:r>
          </a:p>
        </p:txBody>
      </p:sp>
      <p:sp>
        <p:nvSpPr>
          <p:cNvPr id="3" name="内容占位符 2"/>
          <p:cNvSpPr>
            <a:spLocks noGrp="1"/>
          </p:cNvSpPr>
          <p:nvPr>
            <p:ph idx="1" hasCustomPrompt="1"/>
          </p:nvPr>
        </p:nvSpPr>
        <p:spPr>
          <a:xfrm>
            <a:off x="3887788" y="741363"/>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788A475D-5DF0-4100-B4F9-C2C428DCB84A}" type="slidenum">
              <a:rPr lang="zh-CN" altLang="en-US"/>
              <a:pPr/>
              <a:t>‹#›</a:t>
            </a:fld>
            <a:endParaRPr lang="zh-CN" altLang="en-US"/>
          </a:p>
        </p:txBody>
      </p:sp>
    </p:spTree>
    <p:extLst>
      <p:ext uri="{BB962C8B-B14F-4D97-AF65-F5344CB8AC3E}">
        <p14:creationId xmlns:p14="http://schemas.microsoft.com/office/powerpoint/2010/main" val="1411619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noProof="1"/>
              <a:t>单击此处编辑母版标题样式</a:t>
            </a:r>
          </a:p>
        </p:txBody>
      </p:sp>
      <p:sp>
        <p:nvSpPr>
          <p:cNvPr id="3" name="图片占位符 2"/>
          <p:cNvSpPr>
            <a:spLocks noGrp="1"/>
          </p:cNvSpPr>
          <p:nvPr>
            <p:ph type="pic" idx="1"/>
          </p:nvPr>
        </p:nvSpPr>
        <p:spPr>
          <a:xfrm>
            <a:off x="3887788" y="741363"/>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hasCustomPrompt="1"/>
          </p:nvPr>
        </p:nvSpPr>
        <p:spPr>
          <a:xfrm>
            <a:off x="630238" y="1543050"/>
            <a:ext cx="2949575" cy="28590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CE268DD-E5ED-4D03-A524-553514288729}" type="slidenum">
              <a:rPr lang="zh-CN" altLang="en-US"/>
              <a:pPr/>
              <a:t>‹#›</a:t>
            </a:fld>
            <a:endParaRPr lang="zh-CN" altLang="en-US"/>
          </a:p>
        </p:txBody>
      </p:sp>
    </p:spTree>
    <p:extLst>
      <p:ext uri="{BB962C8B-B14F-4D97-AF65-F5344CB8AC3E}">
        <p14:creationId xmlns:p14="http://schemas.microsoft.com/office/powerpoint/2010/main" val="2567448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oleObject" Target="../embeddings/oleObject1.bin"/><Relationship Id="rId2" Type="http://schemas.openxmlformats.org/officeDocument/2006/relationships/slideLayout" Target="../slideLayouts/slideLayout15.xml"/><Relationship Id="rId16" Type="http://schemas.openxmlformats.org/officeDocument/2006/relationships/image" Target="../media/image3.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vmlDrawing" Target="../drawings/vmlDrawing1.v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6" Type="http://schemas.openxmlformats.org/officeDocument/2006/relationships/image" Target="../media/image4.gi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3.jpeg"/><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rotWithShape="0">
          <a:gsLst>
            <a:gs pos="0">
              <a:srgbClr val="F6F8FC"/>
            </a:gs>
            <a:gs pos="74001">
              <a:srgbClr val="ABC0E4"/>
            </a:gs>
            <a:gs pos="83000">
              <a:srgbClr val="ABC0E4"/>
            </a:gs>
            <a:gs pos="100000">
              <a:srgbClr val="C7D5ED"/>
            </a:gs>
          </a:gsLst>
          <a:lin ang="5400000" scaled="1"/>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0" hangingPunct="0">
              <a:buFontTx/>
              <a:buNone/>
              <a:defRPr sz="1200">
                <a:solidFill>
                  <a:schemeClr val="tx1">
                    <a:tint val="75000"/>
                  </a:schemeClr>
                </a:solidFill>
              </a:defRPr>
            </a:lvl1pPr>
          </a:lstStyle>
          <a:p>
            <a:pPr>
              <a:defRPr/>
            </a:pPr>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0" hangingPunct="0">
              <a:buFontTx/>
              <a:buNone/>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lstStyle>
            <a:lvl1pPr algn="r">
              <a:defRPr sz="1200" noProof="1" dirty="0">
                <a:solidFill>
                  <a:srgbClr val="898989"/>
                </a:solidFill>
                <a:ea typeface="等线" panose="02010600030101010101" pitchFamily="2" charset="-122"/>
              </a:defRPr>
            </a:lvl1pPr>
          </a:lstStyle>
          <a:p>
            <a:fld id="{540ECC2B-C575-4808-8F70-A9CA56A6CA38}"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922" r:id="rId1"/>
    <p:sldLayoutId id="2147483921" r:id="rId2"/>
    <p:sldLayoutId id="2147483923" r:id="rId3"/>
    <p:sldLayoutId id="2147483920" r:id="rId4"/>
    <p:sldLayoutId id="2147483919" r:id="rId5"/>
    <p:sldLayoutId id="2147483918" r:id="rId6"/>
    <p:sldLayoutId id="2147483917" r:id="rId7"/>
    <p:sldLayoutId id="2147483916" r:id="rId8"/>
    <p:sldLayoutId id="2147483915" r:id="rId9"/>
    <p:sldLayoutId id="2147483914" r:id="rId10"/>
    <p:sldLayoutId id="2147483913" r:id="rId11"/>
    <p:sldLayoutId id="2147483924" r:id="rId12"/>
    <p:sldLayoutId id="2147483925" r:id="rId13"/>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050" name="Rectangle 28"/>
          <p:cNvSpPr>
            <a:spLocks noChangeArrowheads="1"/>
          </p:cNvSpPr>
          <p:nvPr/>
        </p:nvSpPr>
        <p:spPr bwMode="auto">
          <a:xfrm>
            <a:off x="381000" y="3943350"/>
            <a:ext cx="8763000" cy="1200150"/>
          </a:xfrm>
          <a:prstGeom prst="rect">
            <a:avLst/>
          </a:prstGeom>
          <a:solidFill>
            <a:schemeClr val="accent1"/>
          </a:solidFill>
          <a:ln w="9525" cmpd="sng">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aphicFrame>
        <p:nvGraphicFramePr>
          <p:cNvPr id="2051" name="Object 17"/>
          <p:cNvGraphicFramePr>
            <a:graphicFrameLocks noChangeAspect="1"/>
          </p:cNvGraphicFramePr>
          <p:nvPr/>
        </p:nvGraphicFramePr>
        <p:xfrm>
          <a:off x="395288" y="1762126"/>
          <a:ext cx="8748712" cy="2213372"/>
        </p:xfrm>
        <a:graphic>
          <a:graphicData uri="http://schemas.openxmlformats.org/presentationml/2006/ole">
            <mc:AlternateContent xmlns:mc="http://schemas.openxmlformats.org/markup-compatibility/2006">
              <mc:Choice xmlns:v="urn:schemas-microsoft-com:vml" Requires="v">
                <p:oleObj spid="_x0000_s77844" r:id="rId17" imgW="6590476" imgH="2450794" progId="">
                  <p:embed/>
                </p:oleObj>
              </mc:Choice>
              <mc:Fallback>
                <p:oleObj r:id="rId17" imgW="6590476" imgH="2450794"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5288" y="1762126"/>
                        <a:ext cx="8748712" cy="2213372"/>
                      </a:xfrm>
                      <a:prstGeom prst="rect">
                        <a:avLst/>
                      </a:prstGeom>
                      <a:noFill/>
                      <a:ln>
                        <a:noFill/>
                      </a:ln>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2" name="Rectangle 19"/>
          <p:cNvSpPr>
            <a:spLocks noChangeArrowheads="1"/>
          </p:cNvSpPr>
          <p:nvPr/>
        </p:nvSpPr>
        <p:spPr bwMode="auto">
          <a:xfrm>
            <a:off x="-33338" y="3854053"/>
            <a:ext cx="428626" cy="128944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3" name="Rectangle 20"/>
          <p:cNvSpPr>
            <a:spLocks noChangeArrowheads="1"/>
          </p:cNvSpPr>
          <p:nvPr/>
        </p:nvSpPr>
        <p:spPr bwMode="auto">
          <a:xfrm>
            <a:off x="-33338" y="3112294"/>
            <a:ext cx="428626" cy="75485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4" name="Rectangle 21"/>
          <p:cNvSpPr>
            <a:spLocks noChangeArrowheads="1"/>
          </p:cNvSpPr>
          <p:nvPr/>
        </p:nvSpPr>
        <p:spPr bwMode="auto">
          <a:xfrm>
            <a:off x="-33338" y="0"/>
            <a:ext cx="428626" cy="17621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5" name="Rectangle 22"/>
          <p:cNvSpPr>
            <a:spLocks noChangeArrowheads="1"/>
          </p:cNvSpPr>
          <p:nvPr/>
        </p:nvSpPr>
        <p:spPr bwMode="auto">
          <a:xfrm>
            <a:off x="-33338" y="1762125"/>
            <a:ext cx="428626" cy="6477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056" name="Group 8"/>
          <p:cNvGrpSpPr>
            <a:grpSpLocks/>
          </p:cNvGrpSpPr>
          <p:nvPr/>
        </p:nvGrpSpPr>
        <p:grpSpPr bwMode="auto">
          <a:xfrm>
            <a:off x="4267200" y="4400550"/>
            <a:ext cx="1079500" cy="501253"/>
            <a:chOff x="0" y="0"/>
            <a:chExt cx="680" cy="421"/>
          </a:xfrm>
        </p:grpSpPr>
        <p:sp>
          <p:nvSpPr>
            <p:cNvPr id="2057" name="Text Box 14"/>
            <p:cNvSpPr txBox="1">
              <a:spLocks noChangeArrowheads="1"/>
            </p:cNvSpPr>
            <p:nvPr/>
          </p:nvSpPr>
          <p:spPr bwMode="auto">
            <a:xfrm>
              <a:off x="0" y="111"/>
              <a:ext cx="68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b="1">
                  <a:solidFill>
                    <a:schemeClr val="bg1"/>
                  </a:solidFill>
                </a:rPr>
                <a:t>LOGO</a:t>
              </a:r>
            </a:p>
          </p:txBody>
        </p:sp>
        <p:sp>
          <p:nvSpPr>
            <p:cNvPr id="2058" name="AutoShape 15"/>
            <p:cNvSpPr>
              <a:spLocks noChangeArrowheads="1"/>
            </p:cNvSpPr>
            <p:nvPr/>
          </p:nvSpPr>
          <p:spPr bwMode="auto">
            <a:xfrm rot="5400000">
              <a:off x="248" y="-185"/>
              <a:ext cx="172" cy="542"/>
            </a:xfrm>
            <a:prstGeom prst="moon">
              <a:avLst>
                <a:gd name="adj" fmla="val 2120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059" name="Rectangle 31"/>
          <p:cNvSpPr>
            <a:spLocks noChangeArrowheads="1"/>
          </p:cNvSpPr>
          <p:nvPr/>
        </p:nvSpPr>
        <p:spPr bwMode="auto">
          <a:xfrm>
            <a:off x="-33338" y="2400300"/>
            <a:ext cx="428626" cy="7215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60" name="Rectangle 3"/>
          <p:cNvSpPr>
            <a:spLocks noGrp="1" noChangeArrowheads="1"/>
          </p:cNvSpPr>
          <p:nvPr>
            <p:ph type="body" idx="1"/>
          </p:nvPr>
        </p:nvSpPr>
        <p:spPr bwMode="auto">
          <a:xfrm>
            <a:off x="457200" y="1025128"/>
            <a:ext cx="8229600" cy="368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61" name="Rectangle 2"/>
          <p:cNvSpPr>
            <a:spLocks noGrp="1" noChangeArrowheads="1"/>
          </p:cNvSpPr>
          <p:nvPr>
            <p:ph type="title"/>
          </p:nvPr>
        </p:nvSpPr>
        <p:spPr bwMode="auto">
          <a:xfrm>
            <a:off x="533400" y="342901"/>
            <a:ext cx="7391400"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extLst>
      <p:ext uri="{BB962C8B-B14F-4D97-AF65-F5344CB8AC3E}">
        <p14:creationId xmlns:p14="http://schemas.microsoft.com/office/powerpoint/2010/main" val="730427597"/>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Lst>
  <p:txStyles>
    <p:titleStyle>
      <a:lvl1pPr algn="ctr" rtl="0" eaLnBrk="1" fontAlgn="base" hangingPunct="1">
        <a:spcBef>
          <a:spcPct val="0"/>
        </a:spcBef>
        <a:spcAft>
          <a:spcPct val="0"/>
        </a:spcAft>
        <a:defRPr sz="2400" kern="1200">
          <a:solidFill>
            <a:schemeClr val="bg1"/>
          </a:solidFill>
          <a:latin typeface="+mj-lt"/>
          <a:ea typeface="+mj-ea"/>
          <a:cs typeface="+mj-cs"/>
        </a:defRPr>
      </a:lvl1pPr>
      <a:lvl2pPr algn="ctr" rtl="0" eaLnBrk="1" fontAlgn="base" hangingPunct="1">
        <a:spcBef>
          <a:spcPct val="0"/>
        </a:spcBef>
        <a:spcAft>
          <a:spcPct val="0"/>
        </a:spcAft>
        <a:defRPr sz="2400">
          <a:solidFill>
            <a:schemeClr val="bg1"/>
          </a:solidFill>
          <a:latin typeface="Verdana" panose="020B0604030504040204" pitchFamily="34" charset="0"/>
        </a:defRPr>
      </a:lvl2pPr>
      <a:lvl3pPr algn="ctr" rtl="0" eaLnBrk="1" fontAlgn="base" hangingPunct="1">
        <a:spcBef>
          <a:spcPct val="0"/>
        </a:spcBef>
        <a:spcAft>
          <a:spcPct val="0"/>
        </a:spcAft>
        <a:defRPr sz="2400">
          <a:solidFill>
            <a:schemeClr val="bg1"/>
          </a:solidFill>
          <a:latin typeface="Verdana" panose="020B0604030504040204" pitchFamily="34" charset="0"/>
        </a:defRPr>
      </a:lvl3pPr>
      <a:lvl4pPr algn="ctr" rtl="0" eaLnBrk="1" fontAlgn="base" hangingPunct="1">
        <a:spcBef>
          <a:spcPct val="0"/>
        </a:spcBef>
        <a:spcAft>
          <a:spcPct val="0"/>
        </a:spcAft>
        <a:defRPr sz="2400">
          <a:solidFill>
            <a:schemeClr val="bg1"/>
          </a:solidFill>
          <a:latin typeface="Verdana" panose="020B0604030504040204" pitchFamily="34" charset="0"/>
        </a:defRPr>
      </a:lvl4pPr>
      <a:lvl5pPr algn="ctr" rtl="0" eaLnBrk="1" fontAlgn="base" hangingPunct="1">
        <a:spcBef>
          <a:spcPct val="0"/>
        </a:spcBef>
        <a:spcAft>
          <a:spcPct val="0"/>
        </a:spcAft>
        <a:defRPr sz="2400">
          <a:solidFill>
            <a:schemeClr val="bg1"/>
          </a:solidFill>
          <a:latin typeface="Verdana" panose="020B0604030504040204" pitchFamily="34" charset="0"/>
        </a:defRPr>
      </a:lvl5pPr>
      <a:lvl6pPr marL="342900" algn="ctr" rtl="0" eaLnBrk="1" fontAlgn="base" hangingPunct="1">
        <a:spcBef>
          <a:spcPct val="0"/>
        </a:spcBef>
        <a:spcAft>
          <a:spcPct val="0"/>
        </a:spcAft>
        <a:defRPr sz="2400">
          <a:solidFill>
            <a:schemeClr val="bg1"/>
          </a:solidFill>
          <a:latin typeface="Verdana" panose="020B0604030504040204" pitchFamily="34" charset="0"/>
        </a:defRPr>
      </a:lvl6pPr>
      <a:lvl7pPr marL="685800" algn="ctr" rtl="0" eaLnBrk="1" fontAlgn="base" hangingPunct="1">
        <a:spcBef>
          <a:spcPct val="0"/>
        </a:spcBef>
        <a:spcAft>
          <a:spcPct val="0"/>
        </a:spcAft>
        <a:defRPr sz="2400">
          <a:solidFill>
            <a:schemeClr val="bg1"/>
          </a:solidFill>
          <a:latin typeface="Verdana" panose="020B0604030504040204" pitchFamily="34" charset="0"/>
        </a:defRPr>
      </a:lvl7pPr>
      <a:lvl8pPr marL="1028700" algn="ctr" rtl="0" eaLnBrk="1" fontAlgn="base" hangingPunct="1">
        <a:spcBef>
          <a:spcPct val="0"/>
        </a:spcBef>
        <a:spcAft>
          <a:spcPct val="0"/>
        </a:spcAft>
        <a:defRPr sz="2400">
          <a:solidFill>
            <a:schemeClr val="bg1"/>
          </a:solidFill>
          <a:latin typeface="Verdana" panose="020B0604030504040204" pitchFamily="34" charset="0"/>
        </a:defRPr>
      </a:lvl8pPr>
      <a:lvl9pPr marL="1371600" algn="ctr" rtl="0" eaLnBrk="1" fontAlgn="base" hangingPunct="1">
        <a:spcBef>
          <a:spcPct val="0"/>
        </a:spcBef>
        <a:spcAft>
          <a:spcPct val="0"/>
        </a:spcAft>
        <a:defRPr sz="2400">
          <a:solidFill>
            <a:schemeClr val="bg1"/>
          </a:solidFill>
          <a:latin typeface="Verdana" panose="020B0604030504040204" pitchFamily="34" charset="0"/>
        </a:defRPr>
      </a:lvl9pPr>
    </p:titleStyle>
    <p:bodyStyle>
      <a:lvl1pPr marL="257175" indent="-257175" algn="l" rtl="0" eaLnBrk="1" fontAlgn="base" hangingPunct="1">
        <a:spcBef>
          <a:spcPct val="20000"/>
        </a:spcBef>
        <a:spcAft>
          <a:spcPct val="0"/>
        </a:spcAft>
        <a:buClr>
          <a:schemeClr val="hlink"/>
        </a:buClr>
        <a:buFont typeface="Wingdings" panose="05000000000000000000" pitchFamily="2" charset="2"/>
        <a:buChar char="v"/>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Clr>
          <a:schemeClr val="hlink"/>
        </a:buClr>
        <a:buFont typeface="Wingdings" panose="05000000000000000000" pitchFamily="2" charset="2"/>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Clr>
          <a:schemeClr val="tx1"/>
        </a:buClr>
        <a:buFont typeface="Wingdings" panose="05000000000000000000" pitchFamily="2" charset="2"/>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Wingdings" panose="05000000000000000000" pitchFamily="2" charset="2"/>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15"/>
          <p:cNvSpPr>
            <a:spLocks noChangeArrowheads="1"/>
          </p:cNvSpPr>
          <p:nvPr/>
        </p:nvSpPr>
        <p:spPr bwMode="auto">
          <a:xfrm>
            <a:off x="0" y="303610"/>
            <a:ext cx="9144000" cy="5405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7" name="Rectangle 3"/>
          <p:cNvSpPr>
            <a:spLocks noGrp="1" noChangeArrowheads="1"/>
          </p:cNvSpPr>
          <p:nvPr>
            <p:ph type="body" idx="1"/>
          </p:nvPr>
        </p:nvSpPr>
        <p:spPr bwMode="auto">
          <a:xfrm>
            <a:off x="457200" y="1025128"/>
            <a:ext cx="8229600" cy="368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5"/>
          <p:cNvSpPr>
            <a:spLocks noGrp="1" noChangeArrowheads="1"/>
          </p:cNvSpPr>
          <p:nvPr>
            <p:ph type="ftr" sz="quarter" idx="3"/>
          </p:nvPr>
        </p:nvSpPr>
        <p:spPr bwMode="auto">
          <a:xfrm>
            <a:off x="5791200" y="4876800"/>
            <a:ext cx="2895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750" b="1">
                <a:latin typeface="+mj-lt"/>
              </a:defRPr>
            </a:lvl1pPr>
          </a:lstStyle>
          <a:p>
            <a:r>
              <a:rPr lang="en-US" altLang="zh-CN"/>
              <a:t>Company Name</a:t>
            </a:r>
          </a:p>
        </p:txBody>
      </p:sp>
      <p:sp>
        <p:nvSpPr>
          <p:cNvPr id="1029" name="Rectangle 6"/>
          <p:cNvSpPr>
            <a:spLocks noGrp="1" noChangeArrowheads="1"/>
          </p:cNvSpPr>
          <p:nvPr>
            <p:ph type="sldNum" sz="quarter" idx="4"/>
          </p:nvPr>
        </p:nvSpPr>
        <p:spPr bwMode="auto">
          <a:xfrm>
            <a:off x="3352800" y="4874419"/>
            <a:ext cx="2133600" cy="24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750" b="1">
                <a:latin typeface="+mj-lt"/>
              </a:defRPr>
            </a:lvl1pPr>
          </a:lstStyle>
          <a:p>
            <a:fld id="{A8BFC598-C779-44A5-B9E1-69C50E39855B}" type="slidenum">
              <a:rPr lang="zh-CN" altLang="en-US"/>
              <a:pPr/>
              <a:t>‹#›</a:t>
            </a:fld>
            <a:endParaRPr lang="en-US" altLang="zh-CN"/>
          </a:p>
        </p:txBody>
      </p:sp>
      <p:sp>
        <p:nvSpPr>
          <p:cNvPr id="1030" name="Rectangle 2"/>
          <p:cNvSpPr>
            <a:spLocks noGrp="1" noChangeArrowheads="1"/>
          </p:cNvSpPr>
          <p:nvPr>
            <p:ph type="title"/>
          </p:nvPr>
        </p:nvSpPr>
        <p:spPr bwMode="auto">
          <a:xfrm>
            <a:off x="533400" y="342901"/>
            <a:ext cx="7391400" cy="42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1" name="Rectangle 16"/>
          <p:cNvSpPr>
            <a:spLocks noChangeArrowheads="1"/>
          </p:cNvSpPr>
          <p:nvPr/>
        </p:nvSpPr>
        <p:spPr bwMode="auto">
          <a:xfrm>
            <a:off x="-6350" y="0"/>
            <a:ext cx="185738" cy="5143500"/>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2" name="Rectangle 17"/>
          <p:cNvSpPr>
            <a:spLocks noChangeArrowheads="1"/>
          </p:cNvSpPr>
          <p:nvPr/>
        </p:nvSpPr>
        <p:spPr bwMode="auto">
          <a:xfrm>
            <a:off x="0" y="303610"/>
            <a:ext cx="184150" cy="54054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3" name="Rectangle 19"/>
          <p:cNvSpPr>
            <a:spLocks noChangeArrowheads="1"/>
          </p:cNvSpPr>
          <p:nvPr/>
        </p:nvSpPr>
        <p:spPr bwMode="auto">
          <a:xfrm>
            <a:off x="-11113" y="846535"/>
            <a:ext cx="180976" cy="54054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4" name="Rectangle 20"/>
          <p:cNvSpPr>
            <a:spLocks noChangeArrowheads="1"/>
          </p:cNvSpPr>
          <p:nvPr/>
        </p:nvSpPr>
        <p:spPr bwMode="auto">
          <a:xfrm>
            <a:off x="-11113" y="1385888"/>
            <a:ext cx="180976" cy="5405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5" name="Rectangle 21"/>
          <p:cNvSpPr>
            <a:spLocks noChangeArrowheads="1"/>
          </p:cNvSpPr>
          <p:nvPr/>
        </p:nvSpPr>
        <p:spPr bwMode="auto">
          <a:xfrm>
            <a:off x="-11113" y="1914525"/>
            <a:ext cx="180976" cy="54054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6" name="Oval 22" descr="biz"/>
          <p:cNvSpPr>
            <a:spLocks noChangeArrowheads="1"/>
          </p:cNvSpPr>
          <p:nvPr/>
        </p:nvSpPr>
        <p:spPr bwMode="auto">
          <a:xfrm>
            <a:off x="7740651" y="141685"/>
            <a:ext cx="1223963" cy="948928"/>
          </a:xfrm>
          <a:prstGeom prst="ellipse">
            <a:avLst/>
          </a:prstGeom>
          <a:blipFill dpi="0" rotWithShape="1">
            <a:blip r:embed="rId16"/>
            <a:srcRect/>
            <a:stretch>
              <a:fillRect/>
            </a:stretch>
          </a:blipFill>
          <a:ln w="38100" cmpd="sng">
            <a:solidFill>
              <a:schemeClr val="bg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7" name="Rectangle 4"/>
          <p:cNvSpPr>
            <a:spLocks noGrp="1" noChangeArrowheads="1"/>
          </p:cNvSpPr>
          <p:nvPr>
            <p:ph type="dt" sz="half" idx="2"/>
          </p:nvPr>
        </p:nvSpPr>
        <p:spPr bwMode="auto">
          <a:xfrm>
            <a:off x="6096000" y="102394"/>
            <a:ext cx="2133600" cy="1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750" b="1">
                <a:latin typeface="+mj-lt"/>
              </a:defRPr>
            </a:lvl1pPr>
          </a:lstStyle>
          <a:p>
            <a:r>
              <a:rPr lang="en-US" altLang="zh-CN"/>
              <a:t>www.themegallery.com</a:t>
            </a:r>
          </a:p>
        </p:txBody>
      </p:sp>
    </p:spTree>
    <p:extLst>
      <p:ext uri="{BB962C8B-B14F-4D97-AF65-F5344CB8AC3E}">
        <p14:creationId xmlns:p14="http://schemas.microsoft.com/office/powerpoint/2010/main" val="1669351247"/>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Lst>
  <p:txStyles>
    <p:titleStyle>
      <a:lvl1pPr algn="ctr" rtl="0" eaLnBrk="1" fontAlgn="base" hangingPunct="1">
        <a:spcBef>
          <a:spcPct val="0"/>
        </a:spcBef>
        <a:spcAft>
          <a:spcPct val="0"/>
        </a:spcAft>
        <a:defRPr sz="2400" kern="1200">
          <a:solidFill>
            <a:schemeClr val="bg1"/>
          </a:solidFill>
          <a:latin typeface="+mj-lt"/>
          <a:ea typeface="+mj-ea"/>
          <a:cs typeface="+mj-cs"/>
        </a:defRPr>
      </a:lvl1pPr>
      <a:lvl2pPr algn="ctr" rtl="0" eaLnBrk="1" fontAlgn="base" hangingPunct="1">
        <a:spcBef>
          <a:spcPct val="0"/>
        </a:spcBef>
        <a:spcAft>
          <a:spcPct val="0"/>
        </a:spcAft>
        <a:defRPr sz="2400">
          <a:solidFill>
            <a:schemeClr val="bg1"/>
          </a:solidFill>
          <a:latin typeface="Verdana" panose="020B0604030504040204" pitchFamily="34" charset="0"/>
        </a:defRPr>
      </a:lvl2pPr>
      <a:lvl3pPr algn="ctr" rtl="0" eaLnBrk="1" fontAlgn="base" hangingPunct="1">
        <a:spcBef>
          <a:spcPct val="0"/>
        </a:spcBef>
        <a:spcAft>
          <a:spcPct val="0"/>
        </a:spcAft>
        <a:defRPr sz="2400">
          <a:solidFill>
            <a:schemeClr val="bg1"/>
          </a:solidFill>
          <a:latin typeface="Verdana" panose="020B0604030504040204" pitchFamily="34" charset="0"/>
        </a:defRPr>
      </a:lvl3pPr>
      <a:lvl4pPr algn="ctr" rtl="0" eaLnBrk="1" fontAlgn="base" hangingPunct="1">
        <a:spcBef>
          <a:spcPct val="0"/>
        </a:spcBef>
        <a:spcAft>
          <a:spcPct val="0"/>
        </a:spcAft>
        <a:defRPr sz="2400">
          <a:solidFill>
            <a:schemeClr val="bg1"/>
          </a:solidFill>
          <a:latin typeface="Verdana" panose="020B0604030504040204" pitchFamily="34" charset="0"/>
        </a:defRPr>
      </a:lvl4pPr>
      <a:lvl5pPr algn="ctr" rtl="0" eaLnBrk="1" fontAlgn="base" hangingPunct="1">
        <a:spcBef>
          <a:spcPct val="0"/>
        </a:spcBef>
        <a:spcAft>
          <a:spcPct val="0"/>
        </a:spcAft>
        <a:defRPr sz="2400">
          <a:solidFill>
            <a:schemeClr val="bg1"/>
          </a:solidFill>
          <a:latin typeface="Verdana" panose="020B0604030504040204" pitchFamily="34" charset="0"/>
        </a:defRPr>
      </a:lvl5pPr>
      <a:lvl6pPr marL="342900" algn="ctr" rtl="0" eaLnBrk="1" fontAlgn="base" hangingPunct="1">
        <a:spcBef>
          <a:spcPct val="0"/>
        </a:spcBef>
        <a:spcAft>
          <a:spcPct val="0"/>
        </a:spcAft>
        <a:defRPr sz="2400">
          <a:solidFill>
            <a:schemeClr val="bg1"/>
          </a:solidFill>
          <a:latin typeface="Verdana" panose="020B0604030504040204" pitchFamily="34" charset="0"/>
        </a:defRPr>
      </a:lvl6pPr>
      <a:lvl7pPr marL="685800" algn="ctr" rtl="0" eaLnBrk="1" fontAlgn="base" hangingPunct="1">
        <a:spcBef>
          <a:spcPct val="0"/>
        </a:spcBef>
        <a:spcAft>
          <a:spcPct val="0"/>
        </a:spcAft>
        <a:defRPr sz="2400">
          <a:solidFill>
            <a:schemeClr val="bg1"/>
          </a:solidFill>
          <a:latin typeface="Verdana" panose="020B0604030504040204" pitchFamily="34" charset="0"/>
        </a:defRPr>
      </a:lvl7pPr>
      <a:lvl8pPr marL="1028700" algn="ctr" rtl="0" eaLnBrk="1" fontAlgn="base" hangingPunct="1">
        <a:spcBef>
          <a:spcPct val="0"/>
        </a:spcBef>
        <a:spcAft>
          <a:spcPct val="0"/>
        </a:spcAft>
        <a:defRPr sz="2400">
          <a:solidFill>
            <a:schemeClr val="bg1"/>
          </a:solidFill>
          <a:latin typeface="Verdana" panose="020B0604030504040204" pitchFamily="34" charset="0"/>
        </a:defRPr>
      </a:lvl8pPr>
      <a:lvl9pPr marL="1371600" algn="ctr" rtl="0" eaLnBrk="1" fontAlgn="base" hangingPunct="1">
        <a:spcBef>
          <a:spcPct val="0"/>
        </a:spcBef>
        <a:spcAft>
          <a:spcPct val="0"/>
        </a:spcAft>
        <a:defRPr sz="2400">
          <a:solidFill>
            <a:schemeClr val="bg1"/>
          </a:solidFill>
          <a:latin typeface="Verdana" panose="020B0604030504040204" pitchFamily="34" charset="0"/>
        </a:defRPr>
      </a:lvl9pPr>
    </p:titleStyle>
    <p:bodyStyle>
      <a:lvl1pPr marL="257175" indent="-257175" algn="l" rtl="0" eaLnBrk="1" fontAlgn="base" hangingPunct="1">
        <a:spcBef>
          <a:spcPct val="20000"/>
        </a:spcBef>
        <a:spcAft>
          <a:spcPct val="0"/>
        </a:spcAft>
        <a:buClr>
          <a:schemeClr val="hlink"/>
        </a:buClr>
        <a:buFont typeface="Wingdings" panose="05000000000000000000" pitchFamily="2" charset="2"/>
        <a:buChar char="v"/>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Clr>
          <a:schemeClr val="hlink"/>
        </a:buClr>
        <a:buFont typeface="Wingdings" panose="05000000000000000000" pitchFamily="2" charset="2"/>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Clr>
          <a:schemeClr val="tx1"/>
        </a:buClr>
        <a:buFont typeface="Wingdings" panose="05000000000000000000" pitchFamily="2" charset="2"/>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Wingdings" panose="05000000000000000000" pitchFamily="2" charset="2"/>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Wingdings" panose="05000000000000000000" pitchFamily="2" charset="2"/>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hyperlink" Target="%5b&#26032;&#38395;&#30452;&#25773;&#38388;%5d&#26410;&#26469;&#20116;&#24180;&#20065;&#26449;&#25391;&#20852;&#21152;&#36895;&#36305;&#30446;&#26631;&#65306;&#20892;&#19994;&#24378;&#20892;&#27665;&#23500;&#20892;&#26449;&#32654;.mp4" TargetMode="External"/><Relationship Id="rId2" Type="http://schemas.openxmlformats.org/officeDocument/2006/relationships/slideLayout" Target="../slideLayouts/slideLayout26.xml"/><Relationship Id="rId1" Type="http://schemas.openxmlformats.org/officeDocument/2006/relationships/video" Target="file:///F:\&#35838;&#20214;\&#12304;&#22823;&#23398;&#12305;18-19&#19978;&#21322;&#24180;\&#19977;&#31295;\&#20065;&#26449;&#25391;&#20852;&#30340;&#26102;&#20195;&#24847;&#20041;&#19982;&#35268;&#21010;&#34013;&#22270;\&#35838;&#20214;\%5b&#26032;&#38395;&#30452;&#25773;&#38388;%5d&#26410;&#26469;&#20116;&#24180;&#20065;&#26449;&#25391;&#20852;&#21152;&#36895;&#36305;&#30446;&#26631;&#65306;&#20892;&#19994;&#24378;&#20892;&#27665;&#23500;&#20892;&#26449;&#32654;.mp4" TargetMode="Externa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6.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6.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5b&#35270;&#39057;%5d&#12304;&#22312;&#20064;&#36817;&#24179;&#26032;&#26102;&#20195;&#20013;&#22269;&#29305;&#33394;&#31038;&#20250;&#20027;&#20041;&#24605;&#24819;&#25351;&#24341;&#19979;&#8212;&#8212;&#26032;&#26102;&#20195;&#26032;&#27668;&#35937;&#26032;&#20316;&#20026;&#12305;&#27993;&#27743;&#65306;&#22240;&#22320;&#21046;&#23452;&#37325;&#26500;&#32654;&#20029;&#20065;&#26449;&#26032;&#22270;&#26223;.mp4" TargetMode="External"/><Relationship Id="rId1" Type="http://schemas.openxmlformats.org/officeDocument/2006/relationships/slideLayout" Target="../slideLayouts/slideLayout26.xml"/><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hyperlink" Target="%5b&#28246;&#21271;&#26032;&#38395;%5d&#28508;&#27743;&#65306;&#23567;&#40857;&#34430;&#36255;&#20986;&#30340;&#19977;&#20135;&#34701;&#21512;&#20043;&#36335;.mp4" TargetMode="External"/><Relationship Id="rId2" Type="http://schemas.openxmlformats.org/officeDocument/2006/relationships/image" Target="../media/image29.jpeg"/><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6.xml"/><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5b&#20013;&#22269;&#36130;&#32463;&#25253;&#36947;%5d&#20892;&#19994;&#20892;&#26449;&#37096;&#65306;&#30446;&#21069;&#36820;&#20065;&#21019;&#19994;&#21019;&#26032;&#20154;&#21592;&#36798;740&#19975;.mp4" TargetMode="External"/><Relationship Id="rId1" Type="http://schemas.openxmlformats.org/officeDocument/2006/relationships/slideLayout" Target="../slideLayouts/slideLayout26.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5b&#31532;&#19968;&#26102;&#38388;%5d&#38485;&#35199;&#23500;&#24179;&#65306;&#33529;&#26524;&#36136;&#20248;&#21475;&#24863;&#22909;&#19987;&#19994;&#21512;&#20316;&#31038;&#21161;&#26524;&#20892;&#22686;&#25910;.mp4" TargetMode="External"/><Relationship Id="rId1" Type="http://schemas.openxmlformats.org/officeDocument/2006/relationships/slideLayout" Target="../slideLayouts/slideLayout26.xml"/><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6.xm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6.xml"/><Relationship Id="rId4" Type="http://schemas.openxmlformats.org/officeDocument/2006/relationships/image" Target="../media/image49.jpe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0.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5b&#26397;&#38395;&#22825;&#19979;%5d&#21513;&#26519;&#31227;&#39118;&#26131;&#20439;&#26641;&#26032;&#39118;&#65306;&#23130;&#20007;&#33410;&#20461;&#21150;&#20065;&#39118;&#32654;&#36215;&#26469;.mp4" TargetMode="External"/><Relationship Id="rId1" Type="http://schemas.openxmlformats.org/officeDocument/2006/relationships/slideLayout" Target="../slideLayouts/slideLayout26.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5b&#35270;&#39057;%5d&#20037;&#20037;&#20026;&#21151;&#183;&#22622;&#32597;&#22365;&#24314;&#35774;&#32773;&#20170;&#33719;&#22870;.mp4" TargetMode="External"/><Relationship Id="rId1" Type="http://schemas.openxmlformats.org/officeDocument/2006/relationships/slideLayout" Target="../slideLayouts/slideLayout26.xml"/><Relationship Id="rId4" Type="http://schemas.openxmlformats.org/officeDocument/2006/relationships/image" Target="../media/image57.jpeg"/></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5b&#26032;&#23433;&#22812;&#31354;%5d&#35760;&#32773;&#35843;&#26597;&#65306;&#8220;&#20004;&#23665;&#35770;&#8221;&#30340;&#26032;&#23433;&#27743;&#23454;&#36341;.mp4" TargetMode="External"/><Relationship Id="rId1" Type="http://schemas.openxmlformats.org/officeDocument/2006/relationships/slideLayout" Target="../slideLayouts/slideLayout26.xml"/><Relationship Id="rId4" Type="http://schemas.openxmlformats.org/officeDocument/2006/relationships/image" Target="../media/image59.jpeg"/></Relationships>
</file>

<file path=ppt/slides/_rels/slide4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5b&#31532;&#19968;&#26102;&#38388;%5d&#26149;&#22825;&#22909;&#21435;&#22788;&#28246;&#24030;&#40065;&#23478;&#26449;&#65306;&#31351;&#23665;&#27807;&#8220;&#36870;&#34989;&#8221;&#21464;&#36523;&#26053;&#28216;&#8220;&#26126;&#26143;&#26449;&#8221;.mp4" TargetMode="External"/><Relationship Id="rId1" Type="http://schemas.openxmlformats.org/officeDocument/2006/relationships/slideLayout" Target="../slideLayouts/slideLayout26.xml"/><Relationship Id="rId5" Type="http://schemas.openxmlformats.org/officeDocument/2006/relationships/hyperlink" Target="file:///E:\&#26102;&#20107;&#28909;&#28857;\&#20065;&#26449;&#25391;&#20852;\&#21442;&#32771;&#26448;&#26009;\%5b&#31532;&#19968;&#26102;&#38388;%5d&#26149;&#22825;&#22909;&#21435;&#22788;&#28246;&#24030;&#40065;&#23478;&#26449;&#65306;&#31351;&#23665;&#27807;&#8220;&#36870;&#34989;&#8221;&#21464;&#36523;&#26053;&#28216;&#8220;&#26126;&#26143;&#26449;&#8221;.mp4" TargetMode="External"/><Relationship Id="rId4" Type="http://schemas.openxmlformats.org/officeDocument/2006/relationships/image" Target="../media/image61.jpeg"/></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6.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hyperlink" Target="%5b&#28246;&#21271;&#26032;&#38395;%5d&#35140;&#38451;&#23591;&#27835;&#27827;&#26449;&#65306;&#20174;&#30719;&#21306;&#21040;&#26223;&#21306;&#30340;&#32511;&#33394;&#20043;&#36335;.mp4" TargetMode="External"/><Relationship Id="rId1" Type="http://schemas.openxmlformats.org/officeDocument/2006/relationships/slideLayout" Target="../slideLayouts/slideLayout26.xml"/><Relationship Id="rId4" Type="http://schemas.openxmlformats.org/officeDocument/2006/relationships/image" Target="../media/image61.jpeg"/></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5b&#28246;&#21271;&#26032;&#38395;%5d&#35140;&#38451;&#23591;&#27835;&#27827;&#26449;&#65306;&#20174;&#30719;&#21306;&#21040;&#26223;&#21306;&#30340;&#32511;&#33394;&#20043;&#36335;.mp4" TargetMode="External"/><Relationship Id="rId1" Type="http://schemas.openxmlformats.org/officeDocument/2006/relationships/slideLayout" Target="../slideLayouts/slideLayout26.xml"/><Relationship Id="rId5" Type="http://schemas.openxmlformats.org/officeDocument/2006/relationships/image" Target="../media/image65.png"/><Relationship Id="rId4" Type="http://schemas.openxmlformats.org/officeDocument/2006/relationships/hyperlink" Target="%5b&#35270;&#39057;%5d&#22312;&#21019;&#26032;&#20013;&#22362;&#25345;&#21457;&#23637;&#8220;&#26539;&#26725;&#32463;&#39564;&#8221;.mp4"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hyperlink" Target="%5b&#35270;&#39057;%5d&#12304;&#22766;&#38420;&#19996;&#26041;&#28526;&#22859;&#36827;&#26032;&#26102;&#20195;&#8212;&#8212;&#24198;&#31069;&#25913;&#38761;&#24320;&#25918;40&#24180;&#12305;&#23567;&#23703;&#26449;&#65306;&#19977;&#20135;&#34701;&#21512;&#25506;&#32034;&#21457;&#23637;&#26032;&#36335;&#24452;.mp4" TargetMode="External"/><Relationship Id="rId1" Type="http://schemas.openxmlformats.org/officeDocument/2006/relationships/slideLayout" Target="../slideLayouts/slideLayout26.xml"/><Relationship Id="rId5" Type="http://schemas.openxmlformats.org/officeDocument/2006/relationships/hyperlink" Target="file:///E:\&#26102;&#20107;&#28909;&#28857;\&#20065;&#26449;&#25391;&#20852;\&#21442;&#32771;&#26448;&#26009;\%5b&#35270;&#39057;%5d&#12304;&#22766;&#38420;&#19996;&#26041;&#28526;&#22859;&#36827;&#26032;&#26102;&#20195;&#8212;&#8212;&#24198;&#31069;&#25913;&#38761;&#24320;&#25918;40&#24180;&#12305;&#23567;&#23703;&#26449;&#65306;&#19977;&#20135;&#34701;&#21512;&#25506;&#32034;&#21457;&#23637;&#26032;&#36335;&#24452;.mp4" TargetMode="External"/><Relationship Id="rId4" Type="http://schemas.openxmlformats.org/officeDocument/2006/relationships/image" Target="../media/image59.jpeg"/></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6.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hyperlink" Target="20181220184111.mp4" TargetMode="External"/><Relationship Id="rId2" Type="http://schemas.openxmlformats.org/officeDocument/2006/relationships/slideLayout" Target="../slideLayouts/slideLayout26.xml"/><Relationship Id="rId1" Type="http://schemas.openxmlformats.org/officeDocument/2006/relationships/video" Target="file:///F:\&#35838;&#20214;\&#12304;&#22823;&#23398;&#12305;18-19&#19978;&#21322;&#24180;\&#19977;&#31295;\&#20065;&#26449;&#25391;&#20852;&#30340;&#26102;&#20195;&#24847;&#20041;&#19982;&#35268;&#21010;&#34013;&#22270;\&#35838;&#20214;\20181220184111.mp4" TargetMode="External"/><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1398950" y="1215694"/>
            <a:ext cx="6232331" cy="2369880"/>
          </a:xfrm>
          <a:prstGeom prst="rect">
            <a:avLst/>
          </a:prstGeom>
          <a:noFill/>
          <a:ln>
            <a:noFill/>
          </a:ln>
          <a:effectLst>
            <a:innerShdw blurRad="63500" dist="50800" dir="16200000">
              <a:prstClr val="black">
                <a:alpha val="50000"/>
              </a:prstClr>
            </a:innerShdw>
          </a:effectLst>
        </p:spPr>
        <p:txBody>
          <a:bodyPr>
            <a:spAutoFit/>
          </a:bodyPr>
          <a:lstStyle/>
          <a:p>
            <a:pPr algn="ctr" eaLnBrk="0" hangingPunct="0">
              <a:buFontTx/>
              <a:buNone/>
              <a:defRPr/>
            </a:pPr>
            <a:r>
              <a:rPr lang="zh-CN" altLang="en-US" sz="4400" b="1" dirty="0">
                <a:ln w="3175">
                  <a:noFill/>
                </a:ln>
                <a:solidFill>
                  <a:srgbClr val="FF0000"/>
                </a:solidFill>
                <a:latin typeface="微软雅黑" panose="020B0503020204020204" pitchFamily="34" charset="-122"/>
                <a:ea typeface="微软雅黑" panose="020B0503020204020204" pitchFamily="34" charset="-122"/>
                <a:cs typeface="方正苏新诗柳楷简体-yolan" panose="02000000000000000000" pitchFamily="2" charset="-122"/>
                <a:sym typeface="+mn-lt"/>
              </a:rPr>
              <a:t>乡村</a:t>
            </a:r>
            <a:r>
              <a:rPr lang="zh-CN" altLang="en-US" sz="4400" b="1" dirty="0" smtClean="0">
                <a:ln w="3175">
                  <a:noFill/>
                </a:ln>
                <a:solidFill>
                  <a:srgbClr val="FF0000"/>
                </a:solidFill>
                <a:latin typeface="微软雅黑" panose="020B0503020204020204" pitchFamily="34" charset="-122"/>
                <a:ea typeface="微软雅黑" panose="020B0503020204020204" pitchFamily="34" charset="-122"/>
                <a:cs typeface="方正苏新诗柳楷简体-yolan" panose="02000000000000000000" pitchFamily="2" charset="-122"/>
                <a:sym typeface="+mn-lt"/>
              </a:rPr>
              <a:t>振兴</a:t>
            </a:r>
            <a:endParaRPr lang="en-US" altLang="zh-CN" sz="4400" b="1" dirty="0">
              <a:ln w="3175">
                <a:noFill/>
              </a:ln>
              <a:solidFill>
                <a:srgbClr val="FF0000"/>
              </a:solidFill>
              <a:latin typeface="微软雅黑" panose="020B0503020204020204" pitchFamily="34" charset="-122"/>
              <a:ea typeface="微软雅黑" panose="020B0503020204020204" pitchFamily="34" charset="-122"/>
              <a:cs typeface="方正苏新诗柳楷简体-yolan" panose="02000000000000000000" pitchFamily="2" charset="-122"/>
              <a:sym typeface="+mn-lt"/>
            </a:endParaRPr>
          </a:p>
          <a:p>
            <a:pPr algn="ctr" eaLnBrk="0" hangingPunct="0">
              <a:buFontTx/>
              <a:buNone/>
              <a:defRPr/>
            </a:pPr>
            <a:r>
              <a:rPr lang="zh-CN" altLang="en-US" sz="4400" b="1" dirty="0">
                <a:ln w="3175">
                  <a:noFill/>
                </a:ln>
                <a:solidFill>
                  <a:srgbClr val="FF0000"/>
                </a:solidFill>
                <a:latin typeface="微软雅黑" panose="020B0503020204020204" pitchFamily="34" charset="-122"/>
                <a:ea typeface="微软雅黑" panose="020B0503020204020204" pitchFamily="34" charset="-122"/>
                <a:cs typeface="方正苏新诗柳楷简体-yolan" panose="02000000000000000000" pitchFamily="2" charset="-122"/>
                <a:sym typeface="+mn-lt"/>
              </a:rPr>
              <a:t>的时代意义与规划</a:t>
            </a:r>
            <a:r>
              <a:rPr lang="zh-CN" altLang="en-US" sz="4400" b="1" dirty="0" smtClean="0">
                <a:ln w="3175">
                  <a:noFill/>
                </a:ln>
                <a:solidFill>
                  <a:srgbClr val="FF0000"/>
                </a:solidFill>
                <a:latin typeface="微软雅黑" panose="020B0503020204020204" pitchFamily="34" charset="-122"/>
                <a:ea typeface="微软雅黑" panose="020B0503020204020204" pitchFamily="34" charset="-122"/>
                <a:cs typeface="方正苏新诗柳楷简体-yolan" panose="02000000000000000000" pitchFamily="2" charset="-122"/>
                <a:sym typeface="+mn-lt"/>
              </a:rPr>
              <a:t>蓝图</a:t>
            </a:r>
            <a:endParaRPr lang="en-US" altLang="zh-CN" sz="4400" b="1" dirty="0" smtClean="0">
              <a:ln w="3175">
                <a:noFill/>
              </a:ln>
              <a:solidFill>
                <a:srgbClr val="FF0000"/>
              </a:solidFill>
              <a:latin typeface="微软雅黑" panose="020B0503020204020204" pitchFamily="34" charset="-122"/>
              <a:ea typeface="微软雅黑" panose="020B0503020204020204" pitchFamily="34" charset="-122"/>
              <a:cs typeface="方正苏新诗柳楷简体-yolan" panose="02000000000000000000" pitchFamily="2" charset="-122"/>
              <a:sym typeface="+mn-lt"/>
            </a:endParaRPr>
          </a:p>
          <a:p>
            <a:pPr algn="ctr" eaLnBrk="0" hangingPunct="0">
              <a:buFontTx/>
              <a:buNone/>
              <a:defRPr/>
            </a:pPr>
            <a:endParaRPr lang="en-US" altLang="zh-CN" sz="4400" b="1" dirty="0">
              <a:ln w="3175">
                <a:noFill/>
              </a:ln>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方正苏新诗柳楷简体-yolan" panose="02000000000000000000" pitchFamily="2" charset="-122"/>
              <a:sym typeface="+mn-lt"/>
            </a:endParaRPr>
          </a:p>
          <a:p>
            <a:pPr algn="ctr" eaLnBrk="0" hangingPunct="0">
              <a:buFontTx/>
              <a:buNone/>
              <a:defRPr/>
            </a:pPr>
            <a:r>
              <a:rPr lang="zh-CN" altLang="en-US" sz="1600" b="1" dirty="0" smtClean="0">
                <a:ln w="3175">
                  <a:noFill/>
                </a:ln>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方正苏新诗柳楷简体-yolan" panose="02000000000000000000" pitchFamily="2" charset="-122"/>
                <a:sym typeface="+mn-lt"/>
              </a:rPr>
              <a:t>华南理工大学  马克思主义学院</a:t>
            </a:r>
            <a:endParaRPr lang="zh-CN" altLang="en-US" sz="1600" b="1" dirty="0">
              <a:ln w="3175">
                <a:noFill/>
              </a:ln>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方正苏新诗柳楷简体-yolan" panose="02000000000000000000" pitchFamily="2" charset="-122"/>
              <a:sym typeface="+mn-lt"/>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圆角矩形 15"/>
          <p:cNvSpPr/>
          <p:nvPr/>
        </p:nvSpPr>
        <p:spPr bwMode="auto">
          <a:xfrm>
            <a:off x="844550" y="1193800"/>
            <a:ext cx="7366000" cy="2922588"/>
          </a:xfrm>
          <a:prstGeom prst="roundRect">
            <a:avLst/>
          </a:prstGeom>
          <a:solidFill>
            <a:srgbClr val="FFFFF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p:nvPr/>
        </p:nvSpPr>
        <p:spPr>
          <a:xfrm>
            <a:off x="2165349" y="1622425"/>
            <a:ext cx="5908607" cy="2215991"/>
          </a:xfrm>
          <a:prstGeom prst="rect">
            <a:avLst/>
          </a:prstGeom>
        </p:spPr>
        <p:txBody>
          <a:bodyPr wrap="square">
            <a:spAutoFit/>
          </a:bodyPr>
          <a:lstStyle/>
          <a:p>
            <a:pPr indent="457200" algn="just" eaLnBrk="0" hangingPunct="0">
              <a:lnSpc>
                <a:spcPct val="150000"/>
              </a:lnSpc>
              <a:buFontTx/>
              <a:buNone/>
              <a:defRPr/>
            </a:pPr>
            <a:r>
              <a:rPr lang="zh-CN" altLang="en-US" sz="2400" b="1" dirty="0">
                <a:solidFill>
                  <a:srgbClr val="FF0000"/>
                </a:solidFill>
                <a:latin typeface="宋体" panose="02010600030101010101" pitchFamily="2" charset="-122"/>
                <a:ea typeface="宋体" panose="02010600030101010101" pitchFamily="2" charset="-122"/>
                <a:sym typeface="+mn-ea"/>
              </a:rPr>
              <a:t>坚定不移深化农村改革，坚定不移加快农村发展，坚定不移维护农村和谐稳定。</a:t>
            </a:r>
            <a:endParaRPr lang="en-US" altLang="zh-CN" sz="2400" b="1" dirty="0">
              <a:solidFill>
                <a:srgbClr val="FF0000"/>
              </a:solidFill>
              <a:latin typeface="宋体" panose="02010600030101010101" pitchFamily="2" charset="-122"/>
              <a:ea typeface="宋体" panose="02010600030101010101" pitchFamily="2" charset="-122"/>
              <a:sym typeface="+mn-ea"/>
            </a:endParaRPr>
          </a:p>
          <a:p>
            <a:pPr indent="457200" algn="just" eaLnBrk="0" hangingPunct="0">
              <a:lnSpc>
                <a:spcPct val="150000"/>
              </a:lnSpc>
              <a:buFontTx/>
              <a:buNone/>
              <a:defRPr/>
            </a:pPr>
            <a:endParaRPr lang="en-US" altLang="zh-CN" sz="2000" b="1" dirty="0">
              <a:solidFill>
                <a:srgbClr val="FF0000"/>
              </a:solidFill>
              <a:latin typeface="微软雅黑" panose="020B0503020204020204" pitchFamily="34" charset="-122"/>
              <a:ea typeface="微软雅黑" panose="020B0503020204020204" pitchFamily="34" charset="-122"/>
              <a:sym typeface="+mn-ea"/>
            </a:endParaRPr>
          </a:p>
          <a:p>
            <a:pPr algn="just" eaLnBrk="0" hangingPunct="0">
              <a:buFontTx/>
              <a:buNone/>
              <a:defRPr/>
            </a:pPr>
            <a:r>
              <a:rPr lang="en-US" altLang="zh-CN" b="1" dirty="0">
                <a:solidFill>
                  <a:srgbClr val="FF0000"/>
                </a:solidFill>
                <a:latin typeface="楷体" panose="02010609060101010101" pitchFamily="49" charset="-122"/>
                <a:ea typeface="楷体" panose="02010609060101010101" pitchFamily="49" charset="-122"/>
                <a:sym typeface="+mn-ea"/>
              </a:rPr>
              <a:t>——2016</a:t>
            </a:r>
            <a:r>
              <a:rPr lang="zh-CN" altLang="en-US" b="1" dirty="0">
                <a:solidFill>
                  <a:srgbClr val="FF0000"/>
                </a:solidFill>
                <a:latin typeface="楷体" panose="02010609060101010101" pitchFamily="49" charset="-122"/>
                <a:ea typeface="楷体" panose="02010609060101010101" pitchFamily="49" charset="-122"/>
                <a:sym typeface="+mn-ea"/>
              </a:rPr>
              <a:t>年，习近平在安徽凤阳县小岗村召开的农村改革座谈会上明确了“三个坚定不移”</a:t>
            </a:r>
          </a:p>
        </p:txBody>
      </p:sp>
      <p:pic>
        <p:nvPicPr>
          <p:cNvPr id="13" name="图片 2"/>
          <p:cNvPicPr>
            <a:picLocks noChangeAspect="1"/>
          </p:cNvPicPr>
          <p:nvPr/>
        </p:nvPicPr>
        <p:blipFill>
          <a:blip r:embed="rId2" cstate="print">
            <a:duotone>
              <a:schemeClr val="accent4">
                <a:shade val="45000"/>
                <a:satMod val="135000"/>
              </a:schemeClr>
              <a:prstClr val="white"/>
            </a:duotone>
          </a:blip>
          <a:srcRect/>
          <a:stretch>
            <a:fillRect/>
          </a:stretch>
        </p:blipFill>
        <p:spPr bwMode="auto">
          <a:xfrm>
            <a:off x="1047581" y="1417426"/>
            <a:ext cx="724067" cy="1072768"/>
          </a:xfrm>
          <a:prstGeom prst="rect">
            <a:avLst/>
          </a:prstGeom>
          <a:noFill/>
          <a:ln>
            <a:noFill/>
          </a:ln>
        </p:spPr>
      </p:pic>
      <p:sp>
        <p:nvSpPr>
          <p:cNvPr id="10" name="文本框 3"/>
          <p:cNvSpPr txBox="1">
            <a:spLocks noChangeArrowheads="1"/>
          </p:cNvSpPr>
          <p:nvPr/>
        </p:nvSpPr>
        <p:spPr bwMode="auto">
          <a:xfrm>
            <a:off x="1512888" y="2449513"/>
            <a:ext cx="450850" cy="461962"/>
          </a:xfrm>
          <a:prstGeom prst="rect">
            <a:avLst/>
          </a:prstGeom>
          <a:noFill/>
          <a:ln>
            <a:noFill/>
          </a:ln>
        </p:spPr>
        <p:txBody>
          <a:bodyPr>
            <a:spAutoFit/>
          </a:bodyPr>
          <a:lstStyle/>
          <a:p>
            <a:pPr eaLnBrk="0" hangingPunct="0">
              <a:buFontTx/>
              <a:buNone/>
              <a:defRPr/>
            </a:pPr>
            <a:r>
              <a:rPr lang="zh-CN" altLang="en-US" sz="2400" b="1" dirty="0">
                <a:solidFill>
                  <a:schemeClr val="accent4">
                    <a:lumMod val="7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语</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 name="矩形: 圆角 21"/>
          <p:cNvSpPr/>
          <p:nvPr/>
        </p:nvSpPr>
        <p:spPr>
          <a:xfrm>
            <a:off x="3822700" y="1418802"/>
            <a:ext cx="4689475" cy="2090737"/>
          </a:xfrm>
          <a:prstGeom prst="roundRect">
            <a:avLst/>
          </a:prstGeom>
          <a:solidFill>
            <a:schemeClr val="accent6">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0" hangingPunct="0">
              <a:buFontTx/>
              <a:buNone/>
              <a:defRPr/>
            </a:pPr>
            <a:endParaRPr lang="zh-CN" altLang="en-US"/>
          </a:p>
        </p:txBody>
      </p:sp>
      <p:sp>
        <p:nvSpPr>
          <p:cNvPr id="53" name="矩形: 圆角 22"/>
          <p:cNvSpPr/>
          <p:nvPr/>
        </p:nvSpPr>
        <p:spPr>
          <a:xfrm>
            <a:off x="3822700" y="1011676"/>
            <a:ext cx="5063422" cy="2634449"/>
          </a:xfrm>
          <a:prstGeom prst="roundRect">
            <a:avLst/>
          </a:prstGeom>
          <a:ln>
            <a:solidFill>
              <a:schemeClr val="bg1"/>
            </a:solidFill>
          </a:ln>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anchor="ctr"/>
          <a:lstStyle/>
          <a:p>
            <a:pPr indent="431800" algn="just" eaLnBrk="0" hangingPunct="0">
              <a:buFont typeface="Arial" panose="020B0604020202020204" pitchFamily="34" charset="0"/>
              <a:buChar char="•"/>
              <a:defRPr/>
            </a:pPr>
            <a:r>
              <a:rPr lang="en-US" altLang="zh-CN" sz="2000" b="1" dirty="0">
                <a:solidFill>
                  <a:srgbClr val="000000"/>
                </a:solidFill>
                <a:latin typeface="宋体" panose="02010600030101010101" pitchFamily="2" charset="-122"/>
                <a:ea typeface="宋体" panose="02010600030101010101" pitchFamily="2" charset="-122"/>
                <a:sym typeface="+mn-ea"/>
              </a:rPr>
              <a:t>2018 </a:t>
            </a:r>
            <a:r>
              <a:rPr lang="zh-CN" altLang="en-US" sz="2000" b="1" dirty="0">
                <a:solidFill>
                  <a:srgbClr val="000000"/>
                </a:solidFill>
                <a:latin typeface="宋体" panose="02010600030101010101" pitchFamily="2" charset="-122"/>
                <a:ea typeface="宋体" panose="02010600030101010101" pitchFamily="2" charset="-122"/>
                <a:sym typeface="+mn-ea"/>
              </a:rPr>
              <a:t>年“一号文件”即</a:t>
            </a:r>
            <a:r>
              <a:rPr lang="en-US" altLang="zh-CN" sz="2000" b="1" dirty="0">
                <a:solidFill>
                  <a:srgbClr val="000000"/>
                </a:solidFill>
                <a:latin typeface="宋体" panose="02010600030101010101" pitchFamily="2" charset="-122"/>
                <a:ea typeface="宋体" panose="02010600030101010101" pitchFamily="2" charset="-122"/>
                <a:sym typeface="+mn-ea"/>
              </a:rPr>
              <a:t>《</a:t>
            </a:r>
            <a:r>
              <a:rPr lang="zh-CN" altLang="en-US" sz="2000" b="1" dirty="0">
                <a:solidFill>
                  <a:srgbClr val="000000"/>
                </a:solidFill>
                <a:latin typeface="宋体" panose="02010600030101010101" pitchFamily="2" charset="-122"/>
                <a:ea typeface="宋体" panose="02010600030101010101" pitchFamily="2" charset="-122"/>
                <a:sym typeface="+mn-ea"/>
              </a:rPr>
              <a:t>中共中央 国务院关于实施乡村振兴战略的意见</a:t>
            </a:r>
            <a:r>
              <a:rPr lang="en-US" altLang="zh-CN" sz="2000" b="1" dirty="0">
                <a:solidFill>
                  <a:srgbClr val="000000"/>
                </a:solidFill>
                <a:latin typeface="宋体" panose="02010600030101010101" pitchFamily="2" charset="-122"/>
                <a:ea typeface="宋体" panose="02010600030101010101" pitchFamily="2" charset="-122"/>
                <a:sym typeface="+mn-ea"/>
              </a:rPr>
              <a:t>》</a:t>
            </a:r>
            <a:r>
              <a:rPr lang="zh-CN" altLang="en-US" sz="2000" b="1" dirty="0">
                <a:solidFill>
                  <a:srgbClr val="000000"/>
                </a:solidFill>
                <a:latin typeface="宋体" panose="02010600030101010101" pitchFamily="2" charset="-122"/>
                <a:ea typeface="宋体" panose="02010600030101010101" pitchFamily="2" charset="-122"/>
                <a:sym typeface="+mn-ea"/>
              </a:rPr>
              <a:t>，对实施乡村振兴战略进行了全面部署；</a:t>
            </a:r>
            <a:endParaRPr lang="en-US" altLang="zh-CN" sz="2000" b="1" dirty="0">
              <a:solidFill>
                <a:srgbClr val="000000"/>
              </a:solidFill>
              <a:latin typeface="宋体" panose="02010600030101010101" pitchFamily="2" charset="-122"/>
              <a:ea typeface="宋体" panose="02010600030101010101" pitchFamily="2" charset="-122"/>
              <a:sym typeface="+mn-ea"/>
            </a:endParaRPr>
          </a:p>
          <a:p>
            <a:pPr indent="431800" algn="just" eaLnBrk="0" hangingPunct="0">
              <a:buFont typeface="Arial" panose="020B0604020202020204" pitchFamily="34" charset="0"/>
              <a:buChar char="•"/>
              <a:defRPr/>
            </a:pPr>
            <a:r>
              <a:rPr lang="en-US" altLang="zh-CN" sz="2000" b="1" dirty="0">
                <a:solidFill>
                  <a:srgbClr val="000000"/>
                </a:solidFill>
                <a:latin typeface="宋体" panose="02010600030101010101" pitchFamily="2" charset="-122"/>
                <a:ea typeface="宋体" panose="02010600030101010101" pitchFamily="2" charset="-122"/>
                <a:sym typeface="+mn-ea"/>
              </a:rPr>
              <a:t>《</a:t>
            </a:r>
            <a:r>
              <a:rPr lang="zh-CN" altLang="en-US" sz="2000" b="1" dirty="0">
                <a:solidFill>
                  <a:srgbClr val="000000"/>
                </a:solidFill>
                <a:latin typeface="宋体" panose="02010600030101010101" pitchFamily="2" charset="-122"/>
                <a:ea typeface="宋体" panose="02010600030101010101" pitchFamily="2" charset="-122"/>
                <a:sym typeface="+mn-ea"/>
              </a:rPr>
              <a:t>乡村振兴战略规划（</a:t>
            </a:r>
            <a:r>
              <a:rPr lang="en-US" altLang="zh-CN" sz="2000" b="1" dirty="0">
                <a:solidFill>
                  <a:srgbClr val="000000"/>
                </a:solidFill>
                <a:latin typeface="宋体" panose="02010600030101010101" pitchFamily="2" charset="-122"/>
                <a:ea typeface="宋体" panose="02010600030101010101" pitchFamily="2" charset="-122"/>
                <a:sym typeface="+mn-ea"/>
              </a:rPr>
              <a:t>2018—2022</a:t>
            </a:r>
            <a:r>
              <a:rPr lang="zh-CN" altLang="en-US" sz="2000" b="1" dirty="0">
                <a:solidFill>
                  <a:srgbClr val="000000"/>
                </a:solidFill>
                <a:latin typeface="宋体" panose="02010600030101010101" pitchFamily="2" charset="-122"/>
                <a:ea typeface="宋体" panose="02010600030101010101" pitchFamily="2" charset="-122"/>
                <a:sym typeface="+mn-ea"/>
              </a:rPr>
              <a:t>年）</a:t>
            </a:r>
            <a:r>
              <a:rPr lang="en-US" altLang="zh-CN" sz="2000" b="1" dirty="0">
                <a:solidFill>
                  <a:srgbClr val="000000"/>
                </a:solidFill>
                <a:latin typeface="宋体" panose="02010600030101010101" pitchFamily="2" charset="-122"/>
                <a:ea typeface="宋体" panose="02010600030101010101" pitchFamily="2" charset="-122"/>
                <a:sym typeface="+mn-ea"/>
              </a:rPr>
              <a:t>》</a:t>
            </a:r>
            <a:r>
              <a:rPr lang="zh-CN" altLang="en-US" sz="2000" b="1" dirty="0">
                <a:solidFill>
                  <a:srgbClr val="000000"/>
                </a:solidFill>
                <a:latin typeface="宋体" panose="02010600030101010101" pitchFamily="2" charset="-122"/>
                <a:ea typeface="宋体" panose="02010600030101010101" pitchFamily="2" charset="-122"/>
                <a:sym typeface="+mn-ea"/>
              </a:rPr>
              <a:t>对实施乡村振兴战略第一个五年工作做出具体部署。</a:t>
            </a:r>
          </a:p>
        </p:txBody>
      </p:sp>
      <p:pic>
        <p:nvPicPr>
          <p:cNvPr id="9222" name="图片 54">
            <a:hlinkClick r:id="rId3" action="ppaction://hlinkfile"/>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3647706" y="762007"/>
            <a:ext cx="4381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新闻直播间]未来五年乡村振兴加速跑目标：农业强农民富农村美.mp4">
            <a:hlinkClick r:id="" action="ppaction://media"/>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185160" y="1407268"/>
            <a:ext cx="3486933" cy="211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strVal val="#ppt_w*0.05"/>
                                          </p:val>
                                        </p:tav>
                                        <p:tav tm="100000">
                                          <p:val>
                                            <p:strVal val="#ppt_w"/>
                                          </p:val>
                                        </p:tav>
                                      </p:tavLst>
                                    </p:anim>
                                    <p:anim calcmode="lin" valueType="num">
                                      <p:cBhvr>
                                        <p:cTn id="8" dur="500" fill="hold"/>
                                        <p:tgtEl>
                                          <p:spTgt spid="60"/>
                                        </p:tgtEl>
                                        <p:attrNameLst>
                                          <p:attrName>ppt_h</p:attrName>
                                        </p:attrNameLst>
                                      </p:cBhvr>
                                      <p:tavLst>
                                        <p:tav tm="0">
                                          <p:val>
                                            <p:strVal val="#ppt_h"/>
                                          </p:val>
                                        </p:tav>
                                        <p:tav tm="100000">
                                          <p:val>
                                            <p:strVal val="#ppt_h"/>
                                          </p:val>
                                        </p:tav>
                                      </p:tavLst>
                                    </p:anim>
                                    <p:anim calcmode="lin" valueType="num">
                                      <p:cBhvr>
                                        <p:cTn id="9" dur="500" fill="hold"/>
                                        <p:tgtEl>
                                          <p:spTgt spid="60"/>
                                        </p:tgtEl>
                                        <p:attrNameLst>
                                          <p:attrName>ppt_x</p:attrName>
                                        </p:attrNameLst>
                                      </p:cBhvr>
                                      <p:tavLst>
                                        <p:tav tm="0">
                                          <p:val>
                                            <p:strVal val="#ppt_x-.2"/>
                                          </p:val>
                                        </p:tav>
                                        <p:tav tm="100000">
                                          <p:val>
                                            <p:strVal val="#ppt_x"/>
                                          </p:val>
                                        </p:tav>
                                      </p:tavLst>
                                    </p:anim>
                                    <p:anim calcmode="lin" valueType="num">
                                      <p:cBhvr>
                                        <p:cTn id="10" dur="500" fill="hold"/>
                                        <p:tgtEl>
                                          <p:spTgt spid="60"/>
                                        </p:tgtEl>
                                        <p:attrNameLst>
                                          <p:attrName>ppt_y</p:attrName>
                                        </p:attrNameLst>
                                      </p:cBhvr>
                                      <p:tavLst>
                                        <p:tav tm="0">
                                          <p:val>
                                            <p:strVal val="#ppt_y"/>
                                          </p:val>
                                        </p:tav>
                                        <p:tav tm="100000">
                                          <p:val>
                                            <p:strVal val="#ppt_y"/>
                                          </p:val>
                                        </p:tav>
                                      </p:tavLst>
                                    </p:anim>
                                    <p:animEffect transition="in" filter="fade">
                                      <p:cBhvr>
                                        <p:cTn id="11" dur="500"/>
                                        <p:tgtEl>
                                          <p:spTgt spid="60"/>
                                        </p:tgtEl>
                                      </p:cBhvr>
                                    </p:animEffect>
                                  </p:childTnLst>
                                </p:cTn>
                              </p:par>
                            </p:childTnLst>
                          </p:cTn>
                        </p:par>
                        <p:par>
                          <p:cTn id="12" fill="hold" nodeType="afterGroup">
                            <p:stCondLst>
                              <p:cond delay="500"/>
                            </p:stCondLst>
                            <p:childTnLst>
                              <p:par>
                                <p:cTn id="13" presetID="54" presetClass="entr" presetSubtype="0" accel="100000" fill="hold" nodeType="afterEffect">
                                  <p:stCondLst>
                                    <p:cond delay="0"/>
                                  </p:stCondLst>
                                  <p:childTnLst>
                                    <p:set>
                                      <p:cBhvr>
                                        <p:cTn id="14" dur="1" fill="hold">
                                          <p:stCondLst>
                                            <p:cond delay="0"/>
                                          </p:stCondLst>
                                        </p:cTn>
                                        <p:tgtEl>
                                          <p:spTgt spid="9222"/>
                                        </p:tgtEl>
                                        <p:attrNameLst>
                                          <p:attrName>style.visibility</p:attrName>
                                        </p:attrNameLst>
                                      </p:cBhvr>
                                      <p:to>
                                        <p:strVal val="visible"/>
                                      </p:to>
                                    </p:set>
                                    <p:anim calcmode="lin" valueType="num">
                                      <p:cBhvr>
                                        <p:cTn id="15" dur="500" fill="hold"/>
                                        <p:tgtEl>
                                          <p:spTgt spid="9222"/>
                                        </p:tgtEl>
                                        <p:attrNameLst>
                                          <p:attrName>ppt_w</p:attrName>
                                        </p:attrNameLst>
                                      </p:cBhvr>
                                      <p:tavLst>
                                        <p:tav tm="0">
                                          <p:val>
                                            <p:strVal val="#ppt_w*0.05"/>
                                          </p:val>
                                        </p:tav>
                                        <p:tav tm="100000">
                                          <p:val>
                                            <p:strVal val="#ppt_w"/>
                                          </p:val>
                                        </p:tav>
                                      </p:tavLst>
                                    </p:anim>
                                    <p:anim calcmode="lin" valueType="num">
                                      <p:cBhvr>
                                        <p:cTn id="16" dur="500" fill="hold"/>
                                        <p:tgtEl>
                                          <p:spTgt spid="9222"/>
                                        </p:tgtEl>
                                        <p:attrNameLst>
                                          <p:attrName>ppt_h</p:attrName>
                                        </p:attrNameLst>
                                      </p:cBhvr>
                                      <p:tavLst>
                                        <p:tav tm="0">
                                          <p:val>
                                            <p:strVal val="#ppt_h"/>
                                          </p:val>
                                        </p:tav>
                                        <p:tav tm="100000">
                                          <p:val>
                                            <p:strVal val="#ppt_h"/>
                                          </p:val>
                                        </p:tav>
                                      </p:tavLst>
                                    </p:anim>
                                    <p:anim calcmode="lin" valueType="num">
                                      <p:cBhvr>
                                        <p:cTn id="17" dur="500" fill="hold"/>
                                        <p:tgtEl>
                                          <p:spTgt spid="9222"/>
                                        </p:tgtEl>
                                        <p:attrNameLst>
                                          <p:attrName>ppt_x</p:attrName>
                                        </p:attrNameLst>
                                      </p:cBhvr>
                                      <p:tavLst>
                                        <p:tav tm="0">
                                          <p:val>
                                            <p:strVal val="#ppt_x-.2"/>
                                          </p:val>
                                        </p:tav>
                                        <p:tav tm="100000">
                                          <p:val>
                                            <p:strVal val="#ppt_x"/>
                                          </p:val>
                                        </p:tav>
                                      </p:tavLst>
                                    </p:anim>
                                    <p:anim calcmode="lin" valueType="num">
                                      <p:cBhvr>
                                        <p:cTn id="18" dur="500" fill="hold"/>
                                        <p:tgtEl>
                                          <p:spTgt spid="9222"/>
                                        </p:tgtEl>
                                        <p:attrNameLst>
                                          <p:attrName>ppt_y</p:attrName>
                                        </p:attrNameLst>
                                      </p:cBhvr>
                                      <p:tavLst>
                                        <p:tav tm="0">
                                          <p:val>
                                            <p:strVal val="#ppt_y"/>
                                          </p:val>
                                        </p:tav>
                                        <p:tav tm="100000">
                                          <p:val>
                                            <p:strVal val="#ppt_y"/>
                                          </p:val>
                                        </p:tav>
                                      </p:tavLst>
                                    </p:anim>
                                    <p:animEffect transition="in" filter="fade">
                                      <p:cBhvr>
                                        <p:cTn id="19" dur="500"/>
                                        <p:tgtEl>
                                          <p:spTgt spid="9222"/>
                                        </p:tgtEl>
                                      </p:cBhvr>
                                    </p:animEffect>
                                  </p:childTnLst>
                                </p:cTn>
                              </p:par>
                            </p:childTnLst>
                          </p:cTn>
                        </p:par>
                        <p:par>
                          <p:cTn id="20" fill="hold" nodeType="afterGroup">
                            <p:stCondLst>
                              <p:cond delay="1000"/>
                            </p:stCondLst>
                            <p:childTnLst>
                              <p:par>
                                <p:cTn id="21" presetID="22" presetClass="entr" presetSubtype="8" fill="hold" nodeType="after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left)">
                                      <p:cBhvr>
                                        <p:cTn id="23" dur="500"/>
                                        <p:tgtEl>
                                          <p:spTgt spid="5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500"/>
                                        <p:tgtEl>
                                          <p:spTgt spid="52"/>
                                        </p:tgtEl>
                                      </p:cBhvr>
                                    </p:animEffect>
                                  </p:childTnLst>
                                </p:cTn>
                              </p:par>
                            </p:childTnLst>
                          </p:cTn>
                        </p:par>
                        <p:par>
                          <p:cTn id="27" fill="hold" nodeType="afterGroup">
                            <p:stCondLst>
                              <p:cond delay="1500"/>
                            </p:stCondLst>
                            <p:childTnLst>
                              <p:par>
                                <p:cTn id="28" presetID="1" presetClass="mediacall" presetSubtype="0" fill="hold" nodeType="afterEffect">
                                  <p:stCondLst>
                                    <p:cond delay="0"/>
                                  </p:stCondLst>
                                  <p:childTnLst>
                                    <p:cmd type="call" cmd="playFrom(0.0)">
                                      <p:cBhvr>
                                        <p:cTn id="29"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30" fill="hold" display="0">
                  <p:stCondLst>
                    <p:cond delay="indefinite"/>
                  </p:stCondLst>
                  <p:endCondLst>
                    <p:cond evt="onNext" delay="0">
                      <p:tgtEl>
                        <p:sldTgt/>
                      </p:tgtEl>
                    </p:cond>
                    <p:cond evt="onPrev" delay="0">
                      <p:tgtEl>
                        <p:sldTgt/>
                      </p:tgtEl>
                    </p:cond>
                  </p:endCondLst>
                </p:cTn>
                <p:tgtEl>
                  <p:spTgt spid="60"/>
                </p:tgtEl>
              </p:cMediaNode>
            </p:video>
            <p:seq concurrent="1" nextAc="seek">
              <p:cTn id="31" restart="whenNotActive" fill="hold" evtFilter="cancelBubble" nodeType="interactiveSeq">
                <p:stCondLst>
                  <p:cond evt="onClick" delay="0">
                    <p:tgtEl>
                      <p:spTgt spid="60"/>
                    </p:tgtEl>
                  </p:cond>
                </p:stCondLst>
                <p:endSync evt="end" delay="0">
                  <p:rtn val="all"/>
                </p:endSync>
                <p:childTnLst>
                  <p:par>
                    <p:cTn id="32" fill="hold" nodeType="clickPar">
                      <p:stCondLst>
                        <p:cond delay="0"/>
                      </p:stCondLst>
                      <p:childTnLst>
                        <p:par>
                          <p:cTn id="33" fill="hold" nodeType="withGroup">
                            <p:stCondLst>
                              <p:cond delay="0"/>
                            </p:stCondLst>
                            <p:childTnLst>
                              <p:par>
                                <p:cTn id="34" presetID="2" presetClass="mediacall" presetSubtype="0" fill="hold" nodeType="clickEffect">
                                  <p:stCondLst>
                                    <p:cond delay="0"/>
                                  </p:stCondLst>
                                  <p:childTnLst>
                                    <p:cmd type="call" cmd="togglePause">
                                      <p:cBhvr>
                                        <p:cTn id="35" dur="1" fill="hold"/>
                                        <p:tgtEl>
                                          <p:spTgt spid="60"/>
                                        </p:tgtEl>
                                      </p:cBhvr>
                                    </p:cmd>
                                  </p:childTnLst>
                                </p:cTn>
                              </p:par>
                            </p:childTnLst>
                          </p:cTn>
                        </p:par>
                      </p:childTnLst>
                    </p:cTn>
                  </p:par>
                </p:childTnLst>
              </p:cTn>
              <p:nextCondLst>
                <p:cond evt="onClick" delay="0">
                  <p:tgtEl>
                    <p:spTgt spid="60"/>
                  </p:tgtEl>
                </p:cond>
              </p:nextCondLst>
            </p:seq>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243192" y="841174"/>
            <a:ext cx="8677072" cy="2777516"/>
          </a:xfrm>
          <a:prstGeom prst="rect">
            <a:avLst/>
          </a:prstGeom>
          <a:solidFill>
            <a:schemeClr val="bg1">
              <a:alpha val="60000"/>
            </a:schemeClr>
          </a:solidFill>
          <a:ln w="73025"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p>
        </p:txBody>
      </p:sp>
      <p:sp>
        <p:nvSpPr>
          <p:cNvPr id="22" name="矩形 21"/>
          <p:cNvSpPr/>
          <p:nvPr/>
        </p:nvSpPr>
        <p:spPr>
          <a:xfrm>
            <a:off x="922338" y="923925"/>
            <a:ext cx="1031875" cy="600075"/>
          </a:xfrm>
          <a:prstGeom prst="rect">
            <a:avLst/>
          </a:prstGeom>
        </p:spPr>
        <p:txBody>
          <a:bodyPr wrap="none">
            <a:spAutoFit/>
          </a:bodyPr>
          <a:lstStyle/>
          <a:p>
            <a:pPr eaLnBrk="0" hangingPunct="0">
              <a:buFontTx/>
              <a:buNone/>
              <a:defRPr/>
            </a:pPr>
            <a:r>
              <a:rPr lang="zh-CN" altLang="zh-CN" sz="3300" b="1" dirty="0">
                <a:solidFill>
                  <a:schemeClr val="accent6">
                    <a:lumMod val="75000"/>
                  </a:schemeClr>
                </a:solidFill>
                <a:latin typeface="微软雅黑" panose="020B0503020204020204" pitchFamily="34" charset="-122"/>
                <a:ea typeface="微软雅黑" panose="020B0503020204020204" pitchFamily="34" charset="-122"/>
                <a:sym typeface="+mn-ea"/>
              </a:rPr>
              <a:t>目录</a:t>
            </a:r>
          </a:p>
        </p:txBody>
      </p:sp>
      <p:sp>
        <p:nvSpPr>
          <p:cNvPr id="24" name="矩形 23"/>
          <p:cNvSpPr>
            <a:spLocks noChangeArrowheads="1"/>
          </p:cNvSpPr>
          <p:nvPr/>
        </p:nvSpPr>
        <p:spPr bwMode="auto">
          <a:xfrm>
            <a:off x="2486025" y="1627188"/>
            <a:ext cx="49361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800" b="1" dirty="0">
                <a:latin typeface="黑体" panose="02010609060101010101" pitchFamily="49" charset="-122"/>
                <a:ea typeface="黑体" panose="02010609060101010101" pitchFamily="49" charset="-122"/>
              </a:rPr>
              <a:t>实施乡村振兴战略的重大意义</a:t>
            </a:r>
          </a:p>
        </p:txBody>
      </p:sp>
      <p:sp>
        <p:nvSpPr>
          <p:cNvPr id="25" name="矩形 24"/>
          <p:cNvSpPr/>
          <p:nvPr/>
        </p:nvSpPr>
        <p:spPr>
          <a:xfrm>
            <a:off x="709613" y="1627188"/>
            <a:ext cx="1487487" cy="46196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sz="2200" dirty="0">
                <a:latin typeface="微软雅黑" panose="020B0503020204020204" pitchFamily="34" charset="-122"/>
                <a:ea typeface="微软雅黑" panose="020B0503020204020204" pitchFamily="34" charset="-122"/>
                <a:sym typeface="+mn-ea"/>
              </a:rPr>
              <a:t>一</a:t>
            </a:r>
          </a:p>
        </p:txBody>
      </p:sp>
      <p:sp>
        <p:nvSpPr>
          <p:cNvPr id="26" name="矩形 25"/>
          <p:cNvSpPr/>
          <p:nvPr/>
        </p:nvSpPr>
        <p:spPr>
          <a:xfrm>
            <a:off x="709613" y="2309813"/>
            <a:ext cx="1487487" cy="4603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sz="2200" dirty="0">
                <a:latin typeface="微软雅黑" panose="020B0503020204020204" pitchFamily="34" charset="-122"/>
                <a:ea typeface="微软雅黑" panose="020B0503020204020204" pitchFamily="34" charset="-122"/>
                <a:sym typeface="+mn-ea"/>
              </a:rPr>
              <a:t>二</a:t>
            </a:r>
          </a:p>
        </p:txBody>
      </p:sp>
      <p:sp>
        <p:nvSpPr>
          <p:cNvPr id="27" name="矩形 26"/>
          <p:cNvSpPr/>
          <p:nvPr/>
        </p:nvSpPr>
        <p:spPr>
          <a:xfrm>
            <a:off x="695325" y="3027363"/>
            <a:ext cx="1485900" cy="4603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sz="2200" dirty="0">
                <a:latin typeface="微软雅黑" panose="020B0503020204020204" pitchFamily="34" charset="-122"/>
                <a:ea typeface="微软雅黑" panose="020B0503020204020204" pitchFamily="34" charset="-122"/>
                <a:sym typeface="+mn-ea"/>
              </a:rPr>
              <a:t>三</a:t>
            </a:r>
          </a:p>
        </p:txBody>
      </p:sp>
      <p:sp>
        <p:nvSpPr>
          <p:cNvPr id="28" name="矩形 27"/>
          <p:cNvSpPr>
            <a:spLocks noChangeArrowheads="1"/>
          </p:cNvSpPr>
          <p:nvPr/>
        </p:nvSpPr>
        <p:spPr bwMode="auto">
          <a:xfrm>
            <a:off x="2486025" y="2322513"/>
            <a:ext cx="6298052" cy="523220"/>
          </a:xfrm>
          <a:prstGeom prst="rect">
            <a:avLst/>
          </a:prstGeom>
          <a:noFill/>
          <a:ln>
            <a:noFill/>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buFont typeface="Arial" panose="020B0604020202020204" pitchFamily="34" charset="0"/>
              <a:buNone/>
              <a:defRPr/>
            </a:pPr>
            <a:r>
              <a:rPr lang="zh-CN" altLang="zh-CN" sz="2800" b="1" kern="100" dirty="0">
                <a:latin typeface="黑体" panose="02010609060101010101" pitchFamily="49" charset="-122"/>
                <a:ea typeface="黑体" panose="02010609060101010101" pitchFamily="49" charset="-122"/>
                <a:cs typeface="宋体" panose="02010600030101010101" pitchFamily="2" charset="-122"/>
                <a:sym typeface="+mn-ea"/>
              </a:rPr>
              <a:t>实施乡村振兴战略的总要求和主要原则</a:t>
            </a:r>
            <a:endParaRPr lang="zh-CN" altLang="en-US" sz="2800" dirty="0">
              <a:latin typeface="黑体" panose="02010609060101010101" pitchFamily="49" charset="-122"/>
              <a:ea typeface="黑体" panose="02010609060101010101" pitchFamily="49" charset="-122"/>
              <a:sym typeface="+mn-ea"/>
            </a:endParaRPr>
          </a:p>
        </p:txBody>
      </p:sp>
      <p:sp>
        <p:nvSpPr>
          <p:cNvPr id="29" name="矩形 28"/>
          <p:cNvSpPr>
            <a:spLocks noChangeArrowheads="1"/>
          </p:cNvSpPr>
          <p:nvPr/>
        </p:nvSpPr>
        <p:spPr bwMode="auto">
          <a:xfrm>
            <a:off x="2486025" y="3025775"/>
            <a:ext cx="4492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800" b="1" dirty="0">
                <a:latin typeface="黑体" panose="02010609060101010101" pitchFamily="49" charset="-122"/>
                <a:ea typeface="黑体" panose="02010609060101010101" pitchFamily="49" charset="-122"/>
              </a:rPr>
              <a:t>乡村振兴五大中心任务</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55" presetClass="entr" presetSubtype="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strVal val="#ppt_w*0.70"/>
                                          </p:val>
                                        </p:tav>
                                        <p:tav tm="100000">
                                          <p:val>
                                            <p:strVal val="#ppt_w"/>
                                          </p:val>
                                        </p:tav>
                                      </p:tavLst>
                                    </p:anim>
                                    <p:anim calcmode="lin" valueType="num">
                                      <p:cBhvr>
                                        <p:cTn id="13" dur="500" fill="hold"/>
                                        <p:tgtEl>
                                          <p:spTgt spid="25"/>
                                        </p:tgtEl>
                                        <p:attrNameLst>
                                          <p:attrName>ppt_h</p:attrName>
                                        </p:attrNameLst>
                                      </p:cBhvr>
                                      <p:tavLst>
                                        <p:tav tm="0">
                                          <p:val>
                                            <p:strVal val="#ppt_h"/>
                                          </p:val>
                                        </p:tav>
                                        <p:tav tm="100000">
                                          <p:val>
                                            <p:strVal val="#ppt_h"/>
                                          </p:val>
                                        </p:tav>
                                      </p:tavLst>
                                    </p:anim>
                                    <p:animEffect transition="in" filter="fade">
                                      <p:cBhvr>
                                        <p:cTn id="14" dur="500"/>
                                        <p:tgtEl>
                                          <p:spTgt spid="25"/>
                                        </p:tgtEl>
                                      </p:cBhvr>
                                    </p:animEffect>
                                  </p:childTnLst>
                                </p:cTn>
                              </p:par>
                            </p:childTnLst>
                          </p:cTn>
                        </p:par>
                        <p:par>
                          <p:cTn id="15" fill="hold" nodeType="afterGroup">
                            <p:stCondLst>
                              <p:cond delay="100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nodeType="afterGroup">
                            <p:stCondLst>
                              <p:cond delay="2100"/>
                            </p:stCondLst>
                            <p:childTnLst>
                              <p:par>
                                <p:cTn id="20" presetID="55" presetClass="entr" presetSubtype="0"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strVal val="#ppt_w*0.70"/>
                                          </p:val>
                                        </p:tav>
                                        <p:tav tm="100000">
                                          <p:val>
                                            <p:strVal val="#ppt_w"/>
                                          </p:val>
                                        </p:tav>
                                      </p:tavLst>
                                    </p:anim>
                                    <p:anim calcmode="lin" valueType="num">
                                      <p:cBhvr>
                                        <p:cTn id="23" dur="500" fill="hold"/>
                                        <p:tgtEl>
                                          <p:spTgt spid="26"/>
                                        </p:tgtEl>
                                        <p:attrNameLst>
                                          <p:attrName>ppt_h</p:attrName>
                                        </p:attrNameLst>
                                      </p:cBhvr>
                                      <p:tavLst>
                                        <p:tav tm="0">
                                          <p:val>
                                            <p:strVal val="#ppt_h"/>
                                          </p:val>
                                        </p:tav>
                                        <p:tav tm="100000">
                                          <p:val>
                                            <p:strVal val="#ppt_h"/>
                                          </p:val>
                                        </p:tav>
                                      </p:tavLst>
                                    </p:anim>
                                    <p:animEffect transition="in" filter="fade">
                                      <p:cBhvr>
                                        <p:cTn id="24" dur="500"/>
                                        <p:tgtEl>
                                          <p:spTgt spid="26"/>
                                        </p:tgtEl>
                                      </p:cBhvr>
                                    </p:animEffect>
                                  </p:childTnLst>
                                </p:cTn>
                              </p:par>
                            </p:childTnLst>
                          </p:cTn>
                        </p:par>
                        <p:par>
                          <p:cTn id="25" fill="hold" nodeType="afterGroup">
                            <p:stCondLst>
                              <p:cond delay="2600"/>
                            </p:stCondLst>
                            <p:childTnLst>
                              <p:par>
                                <p:cTn id="26" presetID="10" presetClass="entr" presetSubtype="0" fill="hold" grpId="0" nodeType="afterEffect">
                                  <p:stCondLst>
                                    <p:cond delay="0"/>
                                  </p:stCondLst>
                                  <p:iterate type="lt">
                                    <p:tmPct val="10000"/>
                                  </p:iterate>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nodeType="afterGroup">
                            <p:stCondLst>
                              <p:cond delay="3900"/>
                            </p:stCondLst>
                            <p:childTnLst>
                              <p:par>
                                <p:cTn id="30" presetID="55"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strVal val="#ppt_w*0.70"/>
                                          </p:val>
                                        </p:tav>
                                        <p:tav tm="100000">
                                          <p:val>
                                            <p:strVal val="#ppt_w"/>
                                          </p:val>
                                        </p:tav>
                                      </p:tavLst>
                                    </p:anim>
                                    <p:anim calcmode="lin" valueType="num">
                                      <p:cBhvr>
                                        <p:cTn id="33" dur="500" fill="hold"/>
                                        <p:tgtEl>
                                          <p:spTgt spid="27"/>
                                        </p:tgtEl>
                                        <p:attrNameLst>
                                          <p:attrName>ppt_h</p:attrName>
                                        </p:attrNameLst>
                                      </p:cBhvr>
                                      <p:tavLst>
                                        <p:tav tm="0">
                                          <p:val>
                                            <p:strVal val="#ppt_h"/>
                                          </p:val>
                                        </p:tav>
                                        <p:tav tm="100000">
                                          <p:val>
                                            <p:strVal val="#ppt_h"/>
                                          </p:val>
                                        </p:tav>
                                      </p:tavLst>
                                    </p:anim>
                                    <p:animEffect transition="in" filter="fade">
                                      <p:cBhvr>
                                        <p:cTn id="34" dur="500"/>
                                        <p:tgtEl>
                                          <p:spTgt spid="27"/>
                                        </p:tgtEl>
                                      </p:cBhvr>
                                    </p:animEffect>
                                  </p:childTnLst>
                                </p:cTn>
                              </p:par>
                            </p:childTnLst>
                          </p:cTn>
                        </p:par>
                        <p:par>
                          <p:cTn id="35" fill="hold" nodeType="afterGroup">
                            <p:stCondLst>
                              <p:cond delay="4400"/>
                            </p:stCondLst>
                            <p:childTnLst>
                              <p:par>
                                <p:cTn id="36" presetID="10" presetClass="entr" presetSubtype="0" fill="hold" grpId="0" nodeType="afterEffect">
                                  <p:stCondLst>
                                    <p:cond delay="0"/>
                                  </p:stCondLst>
                                  <p:iterate type="lt">
                                    <p:tmPct val="10000"/>
                                  </p:iterate>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animBg="1"/>
      <p:bldP spid="26" grpId="0" animBg="1"/>
      <p:bldP spid="27" grpId="0" animBg="1"/>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圆角矩形 29"/>
          <p:cNvSpPr>
            <a:spLocks noChangeArrowheads="1"/>
          </p:cNvSpPr>
          <p:nvPr/>
        </p:nvSpPr>
        <p:spPr bwMode="auto">
          <a:xfrm>
            <a:off x="599804" y="8626"/>
            <a:ext cx="4281487" cy="674687"/>
          </a:xfrm>
          <a:prstGeom prst="roundRect">
            <a:avLst>
              <a:gd name="adj" fmla="val 0"/>
            </a:avLst>
          </a:prstGeom>
          <a:solidFill>
            <a:schemeClr val="bg1"/>
          </a:solidFill>
          <a:ln w="19050">
            <a:solidFill>
              <a:schemeClr val="accent6">
                <a:lumMod val="75000"/>
              </a:schemeClr>
            </a:solidFill>
            <a:round/>
          </a:ln>
        </p:spPr>
        <p:txBody>
          <a:bodyPr wrap="none" lIns="91417" tIns="45708" rIns="91417" bIns="457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hangingPunct="0">
              <a:buFontTx/>
              <a:buNone/>
              <a:defRPr/>
            </a:pPr>
            <a:endParaRPr lang="zh-CN" altLang="en-US"/>
          </a:p>
        </p:txBody>
      </p:sp>
      <p:sp>
        <p:nvSpPr>
          <p:cNvPr id="12" name="圆角矩形 16"/>
          <p:cNvSpPr>
            <a:spLocks noChangeArrowheads="1"/>
          </p:cNvSpPr>
          <p:nvPr/>
        </p:nvSpPr>
        <p:spPr bwMode="auto">
          <a:xfrm>
            <a:off x="-9796" y="-4875"/>
            <a:ext cx="601663" cy="722312"/>
          </a:xfrm>
          <a:prstGeom prst="roundRect">
            <a:avLst>
              <a:gd name="adj" fmla="val 0"/>
            </a:avLst>
          </a:prstGeom>
          <a:solidFill>
            <a:schemeClr val="accent6">
              <a:lumMod val="75000"/>
            </a:schemeClr>
          </a:solidFill>
          <a:ln w="9525" cmpd="sng">
            <a:solidFill>
              <a:schemeClr val="accent6">
                <a:lumMod val="50000"/>
              </a:schemeClr>
            </a:solidFill>
            <a:round/>
          </a:ln>
          <a:effectLst>
            <a:outerShdw dist="20000" dir="5400000" algn="ctr" rotWithShape="0">
              <a:srgbClr val="000000">
                <a:alpha val="37000"/>
              </a:srgbClr>
            </a:outerShdw>
          </a:effectLst>
        </p:spPr>
        <p:txBody>
          <a:bodyPr lIns="91417" tIns="45708" rIns="91417" bIns="45708" anchor="ct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endParaRPr lang="zh-CN" altLang="en-US" sz="3300" b="1">
              <a:solidFill>
                <a:srgbClr val="548235"/>
              </a:solidFill>
              <a:latin typeface="微软雅黑" panose="020B0503020204020204" pitchFamily="34" charset="-122"/>
              <a:ea typeface="微软雅黑" panose="020B0503020204020204" pitchFamily="34" charset="-122"/>
            </a:endParaRPr>
          </a:p>
        </p:txBody>
      </p:sp>
      <p:sp>
        <p:nvSpPr>
          <p:cNvPr id="13" name="文本占位符 4"/>
          <p:cNvSpPr txBox="1">
            <a:spLocks noChangeArrowheads="1"/>
          </p:cNvSpPr>
          <p:nvPr/>
        </p:nvSpPr>
        <p:spPr bwMode="auto">
          <a:xfrm>
            <a:off x="-237011" y="-4875"/>
            <a:ext cx="1104901"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8" rIns="91417" bIns="45708" anchor="ct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一</a:t>
            </a:r>
          </a:p>
        </p:txBody>
      </p:sp>
      <p:sp>
        <p:nvSpPr>
          <p:cNvPr id="15" name="文本占位符 2"/>
          <p:cNvSpPr txBox="1">
            <a:spLocks noChangeArrowheads="1"/>
          </p:cNvSpPr>
          <p:nvPr/>
        </p:nvSpPr>
        <p:spPr bwMode="auto">
          <a:xfrm>
            <a:off x="719905" y="-14104"/>
            <a:ext cx="4281487" cy="736600"/>
          </a:xfrm>
          <a:prstGeom prst="rect">
            <a:avLst/>
          </a:prstGeom>
          <a:noFill/>
          <a:ln>
            <a:noFill/>
          </a:ln>
        </p:spPr>
        <p:txBody>
          <a:bodyPr lIns="91417" tIns="45708" rIns="91417" bIns="457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hangingPunct="0">
              <a:spcBef>
                <a:spcPct val="20000"/>
              </a:spcBef>
              <a:defRPr/>
            </a:pPr>
            <a:r>
              <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rPr>
              <a:t>实施乡村振兴战略的重大意义</a:t>
            </a:r>
          </a:p>
        </p:txBody>
      </p:sp>
      <p:cxnSp>
        <p:nvCxnSpPr>
          <p:cNvPr id="46" name="直接连接符 45"/>
          <p:cNvCxnSpPr>
            <a:endCxn id="93" idx="4"/>
          </p:cNvCxnSpPr>
          <p:nvPr/>
        </p:nvCxnSpPr>
        <p:spPr>
          <a:xfrm>
            <a:off x="553784" y="1108022"/>
            <a:ext cx="38100" cy="3359150"/>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6"/>
          <p:cNvGrpSpPr>
            <a:grpSpLocks/>
          </p:cNvGrpSpPr>
          <p:nvPr/>
        </p:nvGrpSpPr>
        <p:grpSpPr bwMode="auto">
          <a:xfrm>
            <a:off x="299243" y="1002691"/>
            <a:ext cx="6994954" cy="698040"/>
            <a:chOff x="555395" y="886759"/>
            <a:chExt cx="6994113" cy="698040"/>
          </a:xfrm>
        </p:grpSpPr>
        <p:grpSp>
          <p:nvGrpSpPr>
            <p:cNvPr id="3" name="组合 27"/>
            <p:cNvGrpSpPr/>
            <p:nvPr/>
          </p:nvGrpSpPr>
          <p:grpSpPr>
            <a:xfrm>
              <a:off x="555395" y="886759"/>
              <a:ext cx="590550" cy="590550"/>
              <a:chOff x="2981325" y="1724025"/>
              <a:chExt cx="590550" cy="590550"/>
            </a:xfrm>
            <a:effectLst>
              <a:outerShdw blurRad="50800" dist="38100" dir="13500000" algn="br" rotWithShape="0">
                <a:prstClr val="black">
                  <a:alpha val="40000"/>
                </a:prstClr>
              </a:outerShdw>
            </a:effectLst>
          </p:grpSpPr>
          <p:grpSp>
            <p:nvGrpSpPr>
              <p:cNvPr id="4" name="组合 30"/>
              <p:cNvGrpSpPr/>
              <p:nvPr/>
            </p:nvGrpSpPr>
            <p:grpSpPr>
              <a:xfrm>
                <a:off x="2981325" y="1724025"/>
                <a:ext cx="590550" cy="590550"/>
                <a:chOff x="2981325" y="1724025"/>
                <a:chExt cx="590550" cy="590550"/>
              </a:xfrm>
            </p:grpSpPr>
            <p:sp>
              <p:nvSpPr>
                <p:cNvPr id="52" name="椭圆 51"/>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53" name="椭圆 52"/>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51" name="文本框 50"/>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1</a:t>
                </a:r>
                <a:endParaRPr lang="zh-CN" altLang="en-US" sz="2400" b="1" i="1" dirty="0">
                  <a:solidFill>
                    <a:schemeClr val="accent6">
                      <a:lumMod val="75000"/>
                    </a:schemeClr>
                  </a:solidFill>
                </a:endParaRPr>
              </a:p>
            </p:txBody>
          </p:sp>
        </p:grpSp>
        <p:sp>
          <p:nvSpPr>
            <p:cNvPr id="16394" name="矩形 64"/>
            <p:cNvSpPr>
              <a:spLocks noChangeArrowheads="1"/>
            </p:cNvSpPr>
            <p:nvPr/>
          </p:nvSpPr>
          <p:spPr bwMode="auto">
            <a:xfrm>
              <a:off x="1178018" y="938468"/>
              <a:ext cx="63714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400" b="1" dirty="0">
                  <a:solidFill>
                    <a:srgbClr val="000000"/>
                  </a:solidFill>
                  <a:latin typeface="宋体" panose="02010600030101010101" pitchFamily="2" charset="-122"/>
                  <a:ea typeface="宋体" panose="02010600030101010101" pitchFamily="2" charset="-122"/>
                </a:rPr>
                <a:t>是贯彻习近平总书记“三农”思想的重大举措</a:t>
              </a:r>
            </a:p>
          </p:txBody>
        </p:sp>
      </p:grpSp>
      <p:grpSp>
        <p:nvGrpSpPr>
          <p:cNvPr id="5" name="组合 7"/>
          <p:cNvGrpSpPr>
            <a:grpSpLocks/>
          </p:cNvGrpSpPr>
          <p:nvPr/>
        </p:nvGrpSpPr>
        <p:grpSpPr bwMode="auto">
          <a:xfrm>
            <a:off x="299243" y="1693682"/>
            <a:ext cx="6374792" cy="664447"/>
            <a:chOff x="555395" y="1631016"/>
            <a:chExt cx="6375219" cy="664447"/>
          </a:xfrm>
        </p:grpSpPr>
        <p:grpSp>
          <p:nvGrpSpPr>
            <p:cNvPr id="6" name="组合 67"/>
            <p:cNvGrpSpPr/>
            <p:nvPr/>
          </p:nvGrpSpPr>
          <p:grpSpPr>
            <a:xfrm>
              <a:off x="555395" y="1631016"/>
              <a:ext cx="590550" cy="590550"/>
              <a:chOff x="2981325" y="1724025"/>
              <a:chExt cx="590550" cy="590550"/>
            </a:xfrm>
            <a:effectLst>
              <a:outerShdw blurRad="50800" dist="38100" dir="13500000" algn="br" rotWithShape="0">
                <a:prstClr val="black">
                  <a:alpha val="40000"/>
                </a:prstClr>
              </a:outerShdw>
            </a:effectLst>
          </p:grpSpPr>
          <p:grpSp>
            <p:nvGrpSpPr>
              <p:cNvPr id="7" name="组合 68"/>
              <p:cNvGrpSpPr/>
              <p:nvPr/>
            </p:nvGrpSpPr>
            <p:grpSpPr>
              <a:xfrm>
                <a:off x="2981325" y="1724025"/>
                <a:ext cx="590550" cy="590550"/>
                <a:chOff x="2981325" y="1724025"/>
                <a:chExt cx="590550" cy="590550"/>
              </a:xfrm>
            </p:grpSpPr>
            <p:sp>
              <p:nvSpPr>
                <p:cNvPr id="59" name="椭圆 58"/>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60" name="椭圆 59"/>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58" name="文本框 57"/>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2</a:t>
                </a:r>
                <a:endParaRPr lang="zh-CN" altLang="en-US" sz="2400" b="1" i="1" dirty="0">
                  <a:solidFill>
                    <a:schemeClr val="accent6">
                      <a:lumMod val="75000"/>
                    </a:schemeClr>
                  </a:solidFill>
                </a:endParaRPr>
              </a:p>
            </p:txBody>
          </p:sp>
        </p:grpSp>
        <p:sp>
          <p:nvSpPr>
            <p:cNvPr id="16397" name="矩形 72"/>
            <p:cNvSpPr>
              <a:spLocks noChangeArrowheads="1"/>
            </p:cNvSpPr>
            <p:nvPr/>
          </p:nvSpPr>
          <p:spPr bwMode="auto">
            <a:xfrm>
              <a:off x="1176731" y="1649132"/>
              <a:ext cx="57538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400" b="1" dirty="0">
                  <a:solidFill>
                    <a:srgbClr val="000000"/>
                  </a:solidFill>
                  <a:latin typeface="宋体" panose="02010600030101010101" pitchFamily="2" charset="-122"/>
                  <a:ea typeface="宋体" panose="02010600030101010101" pitchFamily="2" charset="-122"/>
                </a:rPr>
                <a:t>是新时代农业农村现代化的新起点新征程</a:t>
              </a:r>
            </a:p>
          </p:txBody>
        </p:sp>
      </p:grpSp>
      <p:grpSp>
        <p:nvGrpSpPr>
          <p:cNvPr id="8" name="组合 5"/>
          <p:cNvGrpSpPr>
            <a:grpSpLocks/>
          </p:cNvGrpSpPr>
          <p:nvPr/>
        </p:nvGrpSpPr>
        <p:grpSpPr bwMode="auto">
          <a:xfrm>
            <a:off x="299243" y="2377803"/>
            <a:ext cx="8816417" cy="646331"/>
            <a:chOff x="586181" y="2339782"/>
            <a:chExt cx="8817716" cy="646331"/>
          </a:xfrm>
        </p:grpSpPr>
        <p:grpSp>
          <p:nvGrpSpPr>
            <p:cNvPr id="9" name="组合 73"/>
            <p:cNvGrpSpPr/>
            <p:nvPr/>
          </p:nvGrpSpPr>
          <p:grpSpPr>
            <a:xfrm>
              <a:off x="586181" y="2375273"/>
              <a:ext cx="590550" cy="590550"/>
              <a:chOff x="2981325" y="1724025"/>
              <a:chExt cx="590550" cy="590550"/>
            </a:xfrm>
            <a:effectLst>
              <a:outerShdw blurRad="50800" dist="38100" dir="13500000" algn="br" rotWithShape="0">
                <a:prstClr val="black">
                  <a:alpha val="40000"/>
                </a:prstClr>
              </a:outerShdw>
            </a:effectLst>
          </p:grpSpPr>
          <p:grpSp>
            <p:nvGrpSpPr>
              <p:cNvPr id="10" name="组合 74"/>
              <p:cNvGrpSpPr/>
              <p:nvPr/>
            </p:nvGrpSpPr>
            <p:grpSpPr>
              <a:xfrm>
                <a:off x="2981325" y="1724025"/>
                <a:ext cx="590550" cy="590550"/>
                <a:chOff x="2981325" y="1724025"/>
                <a:chExt cx="590550" cy="590550"/>
              </a:xfrm>
            </p:grpSpPr>
            <p:sp>
              <p:nvSpPr>
                <p:cNvPr id="66" name="椭圆 65"/>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67" name="椭圆 66"/>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65" name="文本框 64"/>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3</a:t>
                </a:r>
                <a:endParaRPr lang="zh-CN" altLang="en-US" sz="2400" b="1" i="1" dirty="0">
                  <a:solidFill>
                    <a:schemeClr val="accent6">
                      <a:lumMod val="75000"/>
                    </a:schemeClr>
                  </a:solidFill>
                </a:endParaRPr>
              </a:p>
            </p:txBody>
          </p:sp>
        </p:grpSp>
        <p:sp>
          <p:nvSpPr>
            <p:cNvPr id="16400" name="矩形 78"/>
            <p:cNvSpPr>
              <a:spLocks noChangeArrowheads="1"/>
            </p:cNvSpPr>
            <p:nvPr/>
          </p:nvSpPr>
          <p:spPr bwMode="auto">
            <a:xfrm>
              <a:off x="1174150" y="2339782"/>
              <a:ext cx="822974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400" b="1" dirty="0">
                  <a:solidFill>
                    <a:srgbClr val="000000"/>
                  </a:solidFill>
                  <a:latin typeface="宋体" panose="02010600030101010101" pitchFamily="2" charset="-122"/>
                  <a:ea typeface="宋体" panose="02010600030101010101" pitchFamily="2" charset="-122"/>
                </a:rPr>
                <a:t>是关系全面建设社会主义现代化国家的全局性、历史性任务</a:t>
              </a:r>
            </a:p>
          </p:txBody>
        </p:sp>
      </p:grpSp>
      <p:grpSp>
        <p:nvGrpSpPr>
          <p:cNvPr id="14" name="组合 8"/>
          <p:cNvGrpSpPr>
            <a:grpSpLocks/>
          </p:cNvGrpSpPr>
          <p:nvPr/>
        </p:nvGrpSpPr>
        <p:grpSpPr bwMode="auto">
          <a:xfrm>
            <a:off x="296609" y="3059625"/>
            <a:ext cx="6653678" cy="658038"/>
            <a:chOff x="586181" y="3050757"/>
            <a:chExt cx="6654035" cy="658038"/>
          </a:xfrm>
        </p:grpSpPr>
        <p:grpSp>
          <p:nvGrpSpPr>
            <p:cNvPr id="16" name="组合 79"/>
            <p:cNvGrpSpPr/>
            <p:nvPr/>
          </p:nvGrpSpPr>
          <p:grpSpPr>
            <a:xfrm>
              <a:off x="586181" y="3118245"/>
              <a:ext cx="590550" cy="590550"/>
              <a:chOff x="2981325" y="1724025"/>
              <a:chExt cx="590550" cy="590550"/>
            </a:xfrm>
            <a:effectLst>
              <a:outerShdw blurRad="50800" dist="38100" dir="13500000" algn="br" rotWithShape="0">
                <a:prstClr val="black">
                  <a:alpha val="40000"/>
                </a:prstClr>
              </a:outerShdw>
            </a:effectLst>
          </p:grpSpPr>
          <p:grpSp>
            <p:nvGrpSpPr>
              <p:cNvPr id="17" name="组合 80"/>
              <p:cNvGrpSpPr/>
              <p:nvPr/>
            </p:nvGrpSpPr>
            <p:grpSpPr>
              <a:xfrm>
                <a:off x="2981325" y="1724025"/>
                <a:ext cx="590550" cy="590550"/>
                <a:chOff x="2981325" y="1724025"/>
                <a:chExt cx="590550" cy="590550"/>
              </a:xfrm>
            </p:grpSpPr>
            <p:sp>
              <p:nvSpPr>
                <p:cNvPr id="79" name="椭圆 78"/>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80" name="椭圆 79"/>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75" name="文本框 74"/>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4</a:t>
                </a:r>
                <a:endParaRPr lang="zh-CN" altLang="en-US" sz="2400" b="1" i="1" dirty="0">
                  <a:solidFill>
                    <a:schemeClr val="accent6">
                      <a:lumMod val="75000"/>
                    </a:schemeClr>
                  </a:solidFill>
                </a:endParaRPr>
              </a:p>
            </p:txBody>
          </p:sp>
        </p:grpSp>
        <p:sp>
          <p:nvSpPr>
            <p:cNvPr id="16403" name="矩形 84"/>
            <p:cNvSpPr>
              <a:spLocks noChangeArrowheads="1"/>
            </p:cNvSpPr>
            <p:nvPr/>
          </p:nvSpPr>
          <p:spPr bwMode="auto">
            <a:xfrm>
              <a:off x="1177012" y="3050757"/>
              <a:ext cx="60632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400" b="1" dirty="0">
                  <a:solidFill>
                    <a:srgbClr val="000000"/>
                  </a:solidFill>
                  <a:latin typeface="宋体" panose="02010600030101010101" pitchFamily="2" charset="-122"/>
                  <a:ea typeface="宋体" panose="02010600030101010101" pitchFamily="2" charset="-122"/>
                </a:rPr>
                <a:t>是解决新时代我国社会主要矛盾的迫切需要</a:t>
              </a:r>
            </a:p>
          </p:txBody>
        </p:sp>
      </p:grpSp>
      <p:grpSp>
        <p:nvGrpSpPr>
          <p:cNvPr id="18" name="组合 9"/>
          <p:cNvGrpSpPr>
            <a:grpSpLocks/>
          </p:cNvGrpSpPr>
          <p:nvPr/>
        </p:nvGrpSpPr>
        <p:grpSpPr bwMode="auto">
          <a:xfrm>
            <a:off x="296609" y="3785151"/>
            <a:ext cx="6621349" cy="682021"/>
            <a:chOff x="600297" y="3775736"/>
            <a:chExt cx="6621728" cy="682021"/>
          </a:xfrm>
        </p:grpSpPr>
        <p:grpSp>
          <p:nvGrpSpPr>
            <p:cNvPr id="19" name="组合 85"/>
            <p:cNvGrpSpPr/>
            <p:nvPr/>
          </p:nvGrpSpPr>
          <p:grpSpPr>
            <a:xfrm>
              <a:off x="600297" y="3867207"/>
              <a:ext cx="590550" cy="590550"/>
              <a:chOff x="2981325" y="1724025"/>
              <a:chExt cx="590550" cy="590550"/>
            </a:xfrm>
            <a:effectLst>
              <a:outerShdw blurRad="50800" dist="38100" dir="13500000" algn="br" rotWithShape="0">
                <a:prstClr val="black">
                  <a:alpha val="40000"/>
                </a:prstClr>
              </a:outerShdw>
            </a:effectLst>
          </p:grpSpPr>
          <p:grpSp>
            <p:nvGrpSpPr>
              <p:cNvPr id="20" name="组合 86"/>
              <p:cNvGrpSpPr/>
              <p:nvPr/>
            </p:nvGrpSpPr>
            <p:grpSpPr>
              <a:xfrm>
                <a:off x="2981325" y="1724025"/>
                <a:ext cx="590550" cy="590550"/>
                <a:chOff x="2981325" y="1724025"/>
                <a:chExt cx="590550" cy="590550"/>
              </a:xfrm>
            </p:grpSpPr>
            <p:sp>
              <p:nvSpPr>
                <p:cNvPr id="93" name="椭圆 92"/>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94" name="椭圆 93"/>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91" name="文本框 90"/>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5</a:t>
                </a:r>
                <a:endParaRPr lang="zh-CN" altLang="en-US" sz="2400" b="1" i="1" dirty="0">
                  <a:solidFill>
                    <a:schemeClr val="accent6">
                      <a:lumMod val="75000"/>
                    </a:schemeClr>
                  </a:solidFill>
                </a:endParaRPr>
              </a:p>
            </p:txBody>
          </p:sp>
        </p:grpSp>
        <p:sp>
          <p:nvSpPr>
            <p:cNvPr id="16406" name="矩形 90"/>
            <p:cNvSpPr>
              <a:spLocks noChangeArrowheads="1"/>
            </p:cNvSpPr>
            <p:nvPr/>
          </p:nvSpPr>
          <p:spPr bwMode="auto">
            <a:xfrm>
              <a:off x="1189259" y="3775736"/>
              <a:ext cx="60327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400" b="1" dirty="0">
                  <a:solidFill>
                    <a:srgbClr val="000000"/>
                  </a:solidFill>
                  <a:latin typeface="宋体" panose="02010600030101010101" pitchFamily="2" charset="-122"/>
                  <a:ea typeface="宋体" panose="02010600030101010101" pitchFamily="2" charset="-122"/>
                </a:rPr>
                <a:t>是实现“两个一百年”奋斗目标的必然要求</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 calcmode="lin" valueType="num">
                                      <p:cBhvr>
                                        <p:cTn id="19"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21" dur="1000"/>
                                        <p:tgtEl>
                                          <p:spTgt spid="13">
                                            <p:txEl>
                                              <p:pRg st="0" end="0"/>
                                            </p:txEl>
                                          </p:spTgt>
                                        </p:tgtEl>
                                      </p:cBhvr>
                                    </p:animEffect>
                                  </p:childTnLst>
                                </p:cTn>
                              </p:par>
                            </p:childTnLst>
                          </p:cTn>
                        </p:par>
                        <p:par>
                          <p:cTn id="22" fill="hold" nodeType="afterGroup">
                            <p:stCondLst>
                              <p:cond delay="1500"/>
                            </p:stCondLst>
                            <p:childTnLst>
                              <p:par>
                                <p:cTn id="23" presetID="1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nodeType="afterGroup">
                            <p:stCondLst>
                              <p:cond delay="2000"/>
                            </p:stCondLst>
                            <p:childTnLst>
                              <p:par>
                                <p:cTn id="27" presetID="47"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1000"/>
                                        <p:tgtEl>
                                          <p:spTgt spid="2"/>
                                        </p:tgtEl>
                                      </p:cBhvr>
                                    </p:animEffect>
                                    <p:anim calcmode="lin" valueType="num">
                                      <p:cBhvr>
                                        <p:cTn id="30" dur="1000" fill="hold"/>
                                        <p:tgtEl>
                                          <p:spTgt spid="2"/>
                                        </p:tgtEl>
                                        <p:attrNameLst>
                                          <p:attrName>ppt_x</p:attrName>
                                        </p:attrNameLst>
                                      </p:cBhvr>
                                      <p:tavLst>
                                        <p:tav tm="0">
                                          <p:val>
                                            <p:strVal val="#ppt_x"/>
                                          </p:val>
                                        </p:tav>
                                        <p:tav tm="100000">
                                          <p:val>
                                            <p:strVal val="#ppt_x"/>
                                          </p:val>
                                        </p:tav>
                                      </p:tavLst>
                                    </p:anim>
                                    <p:anim calcmode="lin" valueType="num">
                                      <p:cBhvr>
                                        <p:cTn id="31" dur="1000" fill="hold"/>
                                        <p:tgtEl>
                                          <p:spTgt spid="2"/>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3000"/>
                            </p:stCondLst>
                            <p:childTnLst>
                              <p:par>
                                <p:cTn id="33" presetID="47"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4000"/>
                            </p:stCondLst>
                            <p:childTnLst>
                              <p:par>
                                <p:cTn id="39" presetID="47"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5000"/>
                            </p:stCondLst>
                            <p:childTnLst>
                              <p:par>
                                <p:cTn id="45" presetID="47"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6000"/>
                            </p:stCondLst>
                            <p:childTnLst>
                              <p:par>
                                <p:cTn id="51" presetID="47"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1000"/>
                                        <p:tgtEl>
                                          <p:spTgt spid="18"/>
                                        </p:tgtEl>
                                      </p:cBhvr>
                                    </p:animEffect>
                                    <p:anim calcmode="lin" valueType="num">
                                      <p:cBhvr>
                                        <p:cTn id="54" dur="1000" fill="hold"/>
                                        <p:tgtEl>
                                          <p:spTgt spid="18"/>
                                        </p:tgtEl>
                                        <p:attrNameLst>
                                          <p:attrName>ppt_x</p:attrName>
                                        </p:attrNameLst>
                                      </p:cBhvr>
                                      <p:tavLst>
                                        <p:tav tm="0">
                                          <p:val>
                                            <p:strVal val="#ppt_x"/>
                                          </p:val>
                                        </p:tav>
                                        <p:tav tm="100000">
                                          <p:val>
                                            <p:strVal val="#ppt_x"/>
                                          </p:val>
                                        </p:tav>
                                      </p:tavLst>
                                    </p:anim>
                                    <p:anim calcmode="lin" valueType="num">
                                      <p:cBhvr>
                                        <p:cTn id="5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1000" fill="hold"/>
                        <p:tgtEl>
                          <p:spTgt spid="13"/>
                        </p:tgtEl>
                        <p:attrNameLst>
                          <p:attrName>ppt_w</p:attrName>
                        </p:attrNameLst>
                      </p:cBhvr>
                      <p:tavLst>
                        <p:tav tm="0">
                          <p:val>
                            <p:fltVal val="0"/>
                          </p:val>
                        </p:tav>
                        <p:tav tm="100000">
                          <p:val>
                            <p:strVal val="#ppt_w"/>
                          </p:val>
                        </p:tav>
                      </p:tavLst>
                    </p:anim>
                    <p:anim calcmode="lin" valueType="num">
                      <p:cBhvr>
                        <p:cTn dur="1000" fill="hold"/>
                        <p:tgtEl>
                          <p:spTgt spid="13"/>
                        </p:tgtEl>
                        <p:attrNameLst>
                          <p:attrName>ppt_h</p:attrName>
                        </p:attrNameLst>
                      </p:cBhvr>
                      <p:tavLst>
                        <p:tav tm="0">
                          <p:val>
                            <p:fltVal val="0"/>
                          </p:val>
                        </p:tav>
                        <p:tav tm="100000">
                          <p:val>
                            <p:strVal val="#ppt_h"/>
                          </p:val>
                        </p:tav>
                      </p:tavLst>
                    </p:anim>
                    <p:animEffect transition="in" filter="fade">
                      <p:cBhvr>
                        <p:cTn dur="1000"/>
                        <p:tgtEl>
                          <p:spTgt spid="13"/>
                        </p:tgtEl>
                      </p:cBhvr>
                    </p:animEffect>
                  </p:childTnLst>
                </p:cTn>
              </p:par>
            </p:tnLst>
          </p:tmpl>
        </p:tmplLst>
      </p:bldP>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3"/>
          <p:cNvGrpSpPr>
            <a:grpSpLocks/>
          </p:cNvGrpSpPr>
          <p:nvPr/>
        </p:nvGrpSpPr>
        <p:grpSpPr bwMode="auto">
          <a:xfrm>
            <a:off x="374650" y="1377950"/>
            <a:ext cx="2654300" cy="2493659"/>
            <a:chOff x="29838" y="859611"/>
            <a:chExt cx="2999113" cy="2994685"/>
          </a:xfrm>
        </p:grpSpPr>
        <p:pic>
          <p:nvPicPr>
            <p:cNvPr id="18434" name="图片 3"/>
            <p:cNvPicPr preferRelativeResize="0">
              <a:picLocks noChangeArrowheads="1"/>
            </p:cNvPicPr>
            <p:nvPr/>
          </p:nvPicPr>
          <p:blipFill>
            <a:blip r:embed="rId2">
              <a:extLst>
                <a:ext uri="{28A0092B-C50C-407E-A947-70E740481C1C}">
                  <a14:useLocalDpi xmlns:a14="http://schemas.microsoft.com/office/drawing/2010/main" val="0"/>
                </a:ext>
              </a:extLst>
            </a:blip>
            <a:srcRect b="6747"/>
            <a:stretch>
              <a:fillRect/>
            </a:stretch>
          </p:blipFill>
          <p:spPr bwMode="auto">
            <a:xfrm>
              <a:off x="29838" y="859611"/>
              <a:ext cx="2988000" cy="21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Box 12"/>
            <p:cNvSpPr txBox="1">
              <a:spLocks noChangeArrowheads="1"/>
            </p:cNvSpPr>
            <p:nvPr/>
          </p:nvSpPr>
          <p:spPr bwMode="auto">
            <a:xfrm>
              <a:off x="81100" y="3023384"/>
              <a:ext cx="2947851" cy="83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50825"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just"/>
              <a:r>
                <a:rPr lang="en-US" altLang="zh-CN" sz="1600" b="1" dirty="0">
                  <a:solidFill>
                    <a:srgbClr val="000000"/>
                  </a:solidFill>
                  <a:latin typeface="楷体" panose="02010609060101010101" pitchFamily="49" charset="-122"/>
                  <a:ea typeface="楷体" panose="02010609060101010101" pitchFamily="49" charset="-122"/>
                </a:rPr>
                <a:t>1983</a:t>
              </a:r>
              <a:r>
                <a:rPr lang="zh-CN" altLang="en-US" sz="1600" b="1" dirty="0">
                  <a:solidFill>
                    <a:srgbClr val="000000"/>
                  </a:solidFill>
                  <a:latin typeface="楷体" panose="02010609060101010101" pitchFamily="49" charset="-122"/>
                  <a:ea typeface="楷体" panose="02010609060101010101" pitchFamily="49" charset="-122"/>
                </a:rPr>
                <a:t>年，时任河北正定县委书记的习近平临时在大街上摆桌子听取老百姓意见</a:t>
              </a:r>
            </a:p>
          </p:txBody>
        </p:sp>
      </p:grpSp>
      <p:grpSp>
        <p:nvGrpSpPr>
          <p:cNvPr id="3" name="组合 5"/>
          <p:cNvGrpSpPr>
            <a:grpSpLocks/>
          </p:cNvGrpSpPr>
          <p:nvPr/>
        </p:nvGrpSpPr>
        <p:grpSpPr bwMode="auto">
          <a:xfrm>
            <a:off x="3180945" y="1377950"/>
            <a:ext cx="2881718" cy="2318561"/>
            <a:chOff x="3067242" y="859611"/>
            <a:chExt cx="2995872" cy="2759858"/>
          </a:xfrm>
        </p:grpSpPr>
        <p:pic>
          <p:nvPicPr>
            <p:cNvPr id="18437" name="图片 51"/>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42" y="859611"/>
              <a:ext cx="2988000" cy="21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Box 12"/>
            <p:cNvSpPr txBox="1">
              <a:spLocks noChangeArrowheads="1"/>
            </p:cNvSpPr>
            <p:nvPr/>
          </p:nvSpPr>
          <p:spPr bwMode="auto">
            <a:xfrm>
              <a:off x="3089279" y="3034998"/>
              <a:ext cx="2973835" cy="58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50825"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just"/>
              <a:r>
                <a:rPr lang="en-US" altLang="zh-CN" sz="1600" b="1" dirty="0">
                  <a:solidFill>
                    <a:srgbClr val="000000"/>
                  </a:solidFill>
                  <a:latin typeface="楷体" panose="02010609060101010101" pitchFamily="49" charset="-122"/>
                  <a:ea typeface="楷体" panose="02010609060101010101" pitchFamily="49" charset="-122"/>
                </a:rPr>
                <a:t>2006</a:t>
              </a:r>
              <a:r>
                <a:rPr lang="zh-CN" altLang="en-US" sz="1600" b="1" dirty="0">
                  <a:solidFill>
                    <a:srgbClr val="000000"/>
                  </a:solidFill>
                  <a:latin typeface="楷体" panose="02010609060101010101" pitchFamily="49" charset="-122"/>
                  <a:ea typeface="楷体" panose="02010609060101010101" pitchFamily="49" charset="-122"/>
                </a:rPr>
                <a:t>年，习近平同志在台州市椒江区大陈岛调研</a:t>
              </a:r>
            </a:p>
          </p:txBody>
        </p:sp>
      </p:grpSp>
      <p:grpSp>
        <p:nvGrpSpPr>
          <p:cNvPr id="4" name="组合 6"/>
          <p:cNvGrpSpPr>
            <a:grpSpLocks/>
          </p:cNvGrpSpPr>
          <p:nvPr/>
        </p:nvGrpSpPr>
        <p:grpSpPr bwMode="auto">
          <a:xfrm>
            <a:off x="120650" y="627857"/>
            <a:ext cx="7988300" cy="590550"/>
            <a:chOff x="555395" y="886759"/>
            <a:chExt cx="7988587" cy="590550"/>
          </a:xfrm>
        </p:grpSpPr>
        <p:grpSp>
          <p:nvGrpSpPr>
            <p:cNvPr id="5" name="组合 27"/>
            <p:cNvGrpSpPr/>
            <p:nvPr/>
          </p:nvGrpSpPr>
          <p:grpSpPr>
            <a:xfrm>
              <a:off x="555395" y="886759"/>
              <a:ext cx="590550" cy="590550"/>
              <a:chOff x="2981325" y="1724025"/>
              <a:chExt cx="590550" cy="590550"/>
            </a:xfrm>
            <a:effectLst>
              <a:outerShdw blurRad="50800" dist="38100" dir="13500000" algn="br" rotWithShape="0">
                <a:prstClr val="black">
                  <a:alpha val="40000"/>
                </a:prstClr>
              </a:outerShdw>
            </a:effectLst>
          </p:grpSpPr>
          <p:grpSp>
            <p:nvGrpSpPr>
              <p:cNvPr id="6" name="组合 30"/>
              <p:cNvGrpSpPr/>
              <p:nvPr/>
            </p:nvGrpSpPr>
            <p:grpSpPr>
              <a:xfrm>
                <a:off x="2981325" y="1724025"/>
                <a:ext cx="590550" cy="590550"/>
                <a:chOff x="2981325" y="1724025"/>
                <a:chExt cx="590550" cy="590550"/>
              </a:xfrm>
            </p:grpSpPr>
            <p:sp>
              <p:nvSpPr>
                <p:cNvPr id="26" name="椭圆 25"/>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31" name="椭圆 30"/>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25" name="文本框 50"/>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1</a:t>
                </a:r>
                <a:endParaRPr lang="zh-CN" altLang="en-US" sz="2400" b="1" i="1" dirty="0">
                  <a:solidFill>
                    <a:schemeClr val="accent6">
                      <a:lumMod val="75000"/>
                    </a:schemeClr>
                  </a:solidFill>
                </a:endParaRPr>
              </a:p>
            </p:txBody>
          </p:sp>
        </p:grpSp>
        <p:sp>
          <p:nvSpPr>
            <p:cNvPr id="18442" name="矩形 64"/>
            <p:cNvSpPr>
              <a:spLocks noChangeArrowheads="1"/>
            </p:cNvSpPr>
            <p:nvPr/>
          </p:nvSpPr>
          <p:spPr bwMode="auto">
            <a:xfrm>
              <a:off x="1178018" y="938468"/>
              <a:ext cx="736596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实施乡村振兴战略是贯彻习近平总书记“三农”思想的重大举措</a:t>
              </a:r>
            </a:p>
          </p:txBody>
        </p:sp>
      </p:grpSp>
      <p:grpSp>
        <p:nvGrpSpPr>
          <p:cNvPr id="7" name="组合 3"/>
          <p:cNvGrpSpPr>
            <a:grpSpLocks/>
          </p:cNvGrpSpPr>
          <p:nvPr/>
        </p:nvGrpSpPr>
        <p:grpSpPr bwMode="auto">
          <a:xfrm>
            <a:off x="6122798" y="1373189"/>
            <a:ext cx="2946590" cy="2692974"/>
            <a:chOff x="-327" y="859611"/>
            <a:chExt cx="2994046" cy="3241127"/>
          </a:xfrm>
        </p:grpSpPr>
        <p:pic>
          <p:nvPicPr>
            <p:cNvPr id="18444" name="图片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6" y="859611"/>
              <a:ext cx="2879904" cy="214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TextBox 12"/>
            <p:cNvSpPr txBox="1">
              <a:spLocks noChangeArrowheads="1"/>
            </p:cNvSpPr>
            <p:nvPr/>
          </p:nvSpPr>
          <p:spPr bwMode="auto">
            <a:xfrm>
              <a:off x="-327" y="3023384"/>
              <a:ext cx="2994046" cy="107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50825"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just"/>
              <a:r>
                <a:rPr lang="en-US" altLang="zh-CN" sz="1600" b="1" dirty="0">
                  <a:solidFill>
                    <a:srgbClr val="000000"/>
                  </a:solidFill>
                  <a:latin typeface="楷体" panose="02010609060101010101" pitchFamily="49" charset="-122"/>
                  <a:ea typeface="楷体" panose="02010609060101010101" pitchFamily="49" charset="-122"/>
                </a:rPr>
                <a:t>2014</a:t>
              </a:r>
              <a:r>
                <a:rPr lang="zh-CN" altLang="en-US" sz="1600" b="1" dirty="0">
                  <a:solidFill>
                    <a:srgbClr val="000000"/>
                  </a:solidFill>
                  <a:latin typeface="楷体" panose="02010609060101010101" pitchFamily="49" charset="-122"/>
                  <a:ea typeface="楷体" panose="02010609060101010101" pitchFamily="49" charset="-122"/>
                </a:rPr>
                <a:t>年，习近平同志在江苏调研，这是他在镇江市丹徒区世业镇先锋村农业园草莓大棚，实地察看草莓生长情况</a:t>
              </a:r>
            </a:p>
          </p:txBody>
        </p:sp>
      </p:grpSp>
      <p:grpSp>
        <p:nvGrpSpPr>
          <p:cNvPr id="8" name="组合 2"/>
          <p:cNvGrpSpPr>
            <a:grpSpLocks/>
          </p:cNvGrpSpPr>
          <p:nvPr/>
        </p:nvGrpSpPr>
        <p:grpSpPr bwMode="auto">
          <a:xfrm>
            <a:off x="374650" y="4313237"/>
            <a:ext cx="7734300" cy="753507"/>
            <a:chOff x="2765804" y="4003496"/>
            <a:chExt cx="4465490" cy="1163615"/>
          </a:xfrm>
        </p:grpSpPr>
        <p:sp>
          <p:nvSpPr>
            <p:cNvPr id="20" name="圆角矩形 28"/>
            <p:cNvSpPr/>
            <p:nvPr/>
          </p:nvSpPr>
          <p:spPr>
            <a:xfrm>
              <a:off x="2765804" y="4003496"/>
              <a:ext cx="4420579" cy="1117894"/>
            </a:xfrm>
            <a:prstGeom prst="roundRect">
              <a:avLst>
                <a:gd name="adj" fmla="val 11271"/>
              </a:avLst>
            </a:prstGeom>
            <a:solidFill>
              <a:schemeClr val="accent2">
                <a:lumMod val="75000"/>
              </a:schemeClr>
            </a:solidFill>
            <a:ln w="19050">
              <a:no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rgbClr val="00B0F0"/>
                </a:solidFill>
              </a:endParaRPr>
            </a:p>
          </p:txBody>
        </p:sp>
        <p:sp>
          <p:nvSpPr>
            <p:cNvPr id="21" name="圆角矩形 29"/>
            <p:cNvSpPr/>
            <p:nvPr/>
          </p:nvSpPr>
          <p:spPr>
            <a:xfrm>
              <a:off x="2881420" y="4107264"/>
              <a:ext cx="4349874" cy="1059847"/>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p>
          </p:txBody>
        </p:sp>
        <p:sp>
          <p:nvSpPr>
            <p:cNvPr id="22" name="矩形 21"/>
            <p:cNvSpPr/>
            <p:nvPr/>
          </p:nvSpPr>
          <p:spPr>
            <a:xfrm>
              <a:off x="3107682" y="4263357"/>
              <a:ext cx="4055787" cy="712933"/>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eaLnBrk="0" hangingPunct="0">
                <a:buFontTx/>
                <a:buNone/>
                <a:defRPr/>
              </a:pPr>
              <a:r>
                <a:rPr lang="zh-CN" altLang="zh-CN" sz="24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没有农业农村的现代化，就没有国家的现代化</a:t>
              </a:r>
              <a:endParaRPr lang="en-US" altLang="zh-CN" sz="24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1000"/>
                                        <p:tgtEl>
                                          <p:spTgt spid="2"/>
                                        </p:tgtEl>
                                      </p:cBhvr>
                                    </p:animEffect>
                                  </p:childTnLst>
                                </p:cTn>
                              </p:par>
                            </p:childTnLst>
                          </p:cTn>
                        </p:par>
                        <p:par>
                          <p:cTn id="14" fill="hold" nodeType="afterGroup">
                            <p:stCondLst>
                              <p:cond delay="2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par>
                          <p:cTn id="18" fill="hold" nodeType="afterGroup">
                            <p:stCondLst>
                              <p:cond delay="3000"/>
                            </p:stCondLst>
                            <p:childTnLst>
                              <p:par>
                                <p:cTn id="19" presetID="22" presetClass="entr" presetSubtype="8"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000"/>
                                        <p:tgtEl>
                                          <p:spTgt spid="7"/>
                                        </p:tgtEl>
                                      </p:cBhvr>
                                    </p:animEffect>
                                  </p:childTnLst>
                                </p:cTn>
                              </p:par>
                            </p:childTnLst>
                          </p:cTn>
                        </p:par>
                        <p:par>
                          <p:cTn id="22" fill="hold" nodeType="afterGroup">
                            <p:stCondLst>
                              <p:cond delay="40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5"/>
          <p:cNvGrpSpPr>
            <a:grpSpLocks/>
          </p:cNvGrpSpPr>
          <p:nvPr/>
        </p:nvGrpSpPr>
        <p:grpSpPr bwMode="auto">
          <a:xfrm>
            <a:off x="98425" y="1139825"/>
            <a:ext cx="2995613" cy="3201231"/>
            <a:chOff x="3067242" y="911575"/>
            <a:chExt cx="2995872" cy="3200341"/>
          </a:xfrm>
        </p:grpSpPr>
        <p:pic>
          <p:nvPicPr>
            <p:cNvPr id="19458" name="图片 51"/>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7242" y="911575"/>
              <a:ext cx="2988000" cy="2088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Box 12"/>
            <p:cNvSpPr txBox="1">
              <a:spLocks noChangeArrowheads="1"/>
            </p:cNvSpPr>
            <p:nvPr/>
          </p:nvSpPr>
          <p:spPr bwMode="auto">
            <a:xfrm>
              <a:off x="3089279" y="3034998"/>
              <a:ext cx="2973835" cy="1076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50825"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just"/>
              <a:r>
                <a:rPr lang="en-US" altLang="zh-CN" sz="1600" b="1" dirty="0">
                  <a:solidFill>
                    <a:srgbClr val="000000"/>
                  </a:solidFill>
                  <a:latin typeface="楷体" panose="02010609060101010101" pitchFamily="49" charset="-122"/>
                  <a:ea typeface="楷体" panose="02010609060101010101" pitchFamily="49" charset="-122"/>
                </a:rPr>
                <a:t>2015</a:t>
              </a:r>
              <a:r>
                <a:rPr lang="zh-CN" altLang="en-US" sz="1600" b="1" dirty="0">
                  <a:solidFill>
                    <a:srgbClr val="000000"/>
                  </a:solidFill>
                  <a:latin typeface="楷体" panose="02010609060101010101" pitchFamily="49" charset="-122"/>
                  <a:ea typeface="楷体" panose="02010609060101010101" pitchFamily="49" charset="-122"/>
                </a:rPr>
                <a:t>年，习近平同志在吉林调研，这是他在延边州和龙市东城镇光东村稻田同村民和农技人员交流</a:t>
              </a:r>
            </a:p>
          </p:txBody>
        </p:sp>
      </p:grpSp>
      <p:grpSp>
        <p:nvGrpSpPr>
          <p:cNvPr id="3" name="组合 6"/>
          <p:cNvGrpSpPr>
            <a:grpSpLocks/>
          </p:cNvGrpSpPr>
          <p:nvPr/>
        </p:nvGrpSpPr>
        <p:grpSpPr bwMode="auto">
          <a:xfrm>
            <a:off x="3130550" y="1143000"/>
            <a:ext cx="2987675" cy="2961689"/>
            <a:chOff x="6098610" y="915167"/>
            <a:chExt cx="2988000" cy="2961109"/>
          </a:xfrm>
        </p:grpSpPr>
        <p:pic>
          <p:nvPicPr>
            <p:cNvPr id="19461" name="图片 59"/>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610" y="915167"/>
              <a:ext cx="2988000" cy="207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TextBox 12"/>
            <p:cNvSpPr txBox="1">
              <a:spLocks noChangeArrowheads="1"/>
            </p:cNvSpPr>
            <p:nvPr/>
          </p:nvSpPr>
          <p:spPr bwMode="auto">
            <a:xfrm>
              <a:off x="6105198" y="3045442"/>
              <a:ext cx="2963403" cy="83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50825"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just"/>
              <a:r>
                <a:rPr lang="en-US" altLang="zh-CN" sz="1600" b="1" dirty="0">
                  <a:solidFill>
                    <a:srgbClr val="000000"/>
                  </a:solidFill>
                  <a:latin typeface="楷体" panose="02010609060101010101" pitchFamily="49" charset="-122"/>
                  <a:ea typeface="楷体" panose="02010609060101010101" pitchFamily="49" charset="-122"/>
                </a:rPr>
                <a:t>2016</a:t>
              </a:r>
              <a:r>
                <a:rPr lang="zh-CN" altLang="en-US" sz="1600" b="1" dirty="0">
                  <a:solidFill>
                    <a:srgbClr val="000000"/>
                  </a:solidFill>
                  <a:latin typeface="楷体" panose="02010609060101010101" pitchFamily="49" charset="-122"/>
                  <a:ea typeface="楷体" panose="02010609060101010101" pitchFamily="49" charset="-122"/>
                </a:rPr>
                <a:t>年，习近平同志在安徽凤阳县小岗村主持召开农村改革座谈会</a:t>
              </a:r>
            </a:p>
          </p:txBody>
        </p:sp>
      </p:grpSp>
      <p:grpSp>
        <p:nvGrpSpPr>
          <p:cNvPr id="19464" name="组合 6"/>
          <p:cNvGrpSpPr>
            <a:grpSpLocks/>
          </p:cNvGrpSpPr>
          <p:nvPr/>
        </p:nvGrpSpPr>
        <p:grpSpPr bwMode="auto">
          <a:xfrm>
            <a:off x="120650" y="447941"/>
            <a:ext cx="7988300" cy="590550"/>
            <a:chOff x="555395" y="886759"/>
            <a:chExt cx="7988587" cy="590550"/>
          </a:xfrm>
        </p:grpSpPr>
        <p:grpSp>
          <p:nvGrpSpPr>
            <p:cNvPr id="5" name="组合 27"/>
            <p:cNvGrpSpPr/>
            <p:nvPr/>
          </p:nvGrpSpPr>
          <p:grpSpPr>
            <a:xfrm>
              <a:off x="555395" y="886759"/>
              <a:ext cx="590550" cy="590550"/>
              <a:chOff x="2981325" y="1724025"/>
              <a:chExt cx="590550" cy="590550"/>
            </a:xfrm>
            <a:effectLst>
              <a:outerShdw blurRad="50800" dist="38100" dir="13500000" algn="br" rotWithShape="0">
                <a:prstClr val="black">
                  <a:alpha val="40000"/>
                </a:prstClr>
              </a:outerShdw>
            </a:effectLst>
          </p:grpSpPr>
          <p:grpSp>
            <p:nvGrpSpPr>
              <p:cNvPr id="6" name="组合 30"/>
              <p:cNvGrpSpPr/>
              <p:nvPr/>
            </p:nvGrpSpPr>
            <p:grpSpPr>
              <a:xfrm>
                <a:off x="2981325" y="1724025"/>
                <a:ext cx="590550" cy="590550"/>
                <a:chOff x="2981325" y="1724025"/>
                <a:chExt cx="590550" cy="590550"/>
              </a:xfrm>
            </p:grpSpPr>
            <p:sp>
              <p:nvSpPr>
                <p:cNvPr id="26" name="椭圆 25"/>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31" name="椭圆 30"/>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25" name="文本框 50"/>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1</a:t>
                </a:r>
                <a:endParaRPr lang="zh-CN" altLang="en-US" sz="2400" b="1" i="1" dirty="0">
                  <a:solidFill>
                    <a:schemeClr val="accent6">
                      <a:lumMod val="75000"/>
                    </a:schemeClr>
                  </a:solidFill>
                </a:endParaRPr>
              </a:p>
            </p:txBody>
          </p:sp>
        </p:grpSp>
        <p:sp>
          <p:nvSpPr>
            <p:cNvPr id="19466" name="矩形 64"/>
            <p:cNvSpPr>
              <a:spLocks noChangeArrowheads="1"/>
            </p:cNvSpPr>
            <p:nvPr/>
          </p:nvSpPr>
          <p:spPr bwMode="auto">
            <a:xfrm>
              <a:off x="1178018" y="938468"/>
              <a:ext cx="7365964"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实施乡村振兴战略是贯彻习近平总书记“三农”思想的重大举措</a:t>
              </a:r>
            </a:p>
          </p:txBody>
        </p:sp>
      </p:grpSp>
      <p:grpSp>
        <p:nvGrpSpPr>
          <p:cNvPr id="7" name="组合 6"/>
          <p:cNvGrpSpPr>
            <a:grpSpLocks/>
          </p:cNvGrpSpPr>
          <p:nvPr/>
        </p:nvGrpSpPr>
        <p:grpSpPr bwMode="auto">
          <a:xfrm>
            <a:off x="6156325" y="1143000"/>
            <a:ext cx="2987675" cy="2998322"/>
            <a:chOff x="6098610" y="859610"/>
            <a:chExt cx="2988000" cy="2997934"/>
          </a:xfrm>
        </p:grpSpPr>
        <p:pic>
          <p:nvPicPr>
            <p:cNvPr id="19468" name="图片 59"/>
            <p:cNvPicPr preferRelativeResize="0">
              <a:picLocks noChangeArrowheads="1"/>
            </p:cNvPicPr>
            <p:nvPr/>
          </p:nvPicPr>
          <p:blipFill>
            <a:blip r:embed="rId4">
              <a:extLst>
                <a:ext uri="{28A0092B-C50C-407E-A947-70E740481C1C}">
                  <a14:useLocalDpi xmlns:a14="http://schemas.microsoft.com/office/drawing/2010/main" val="0"/>
                </a:ext>
              </a:extLst>
            </a:blip>
            <a:srcRect b="7764"/>
            <a:stretch>
              <a:fillRect/>
            </a:stretch>
          </p:blipFill>
          <p:spPr bwMode="auto">
            <a:xfrm>
              <a:off x="6098610" y="859610"/>
              <a:ext cx="2988000" cy="2065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9" name="TextBox 12"/>
            <p:cNvSpPr txBox="1">
              <a:spLocks noChangeArrowheads="1"/>
            </p:cNvSpPr>
            <p:nvPr/>
          </p:nvSpPr>
          <p:spPr bwMode="auto">
            <a:xfrm>
              <a:off x="6098934" y="3026655"/>
              <a:ext cx="2963403" cy="83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50825"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just"/>
              <a:r>
                <a:rPr lang="en-US" altLang="zh-CN" sz="1600" b="1" dirty="0">
                  <a:solidFill>
                    <a:srgbClr val="000000"/>
                  </a:solidFill>
                  <a:latin typeface="楷体" panose="02010609060101010101" pitchFamily="49" charset="-122"/>
                  <a:ea typeface="楷体" panose="02010609060101010101" pitchFamily="49" charset="-122"/>
                </a:rPr>
                <a:t>2018</a:t>
              </a:r>
              <a:r>
                <a:rPr lang="zh-CN" altLang="en-US" sz="1600" b="1" dirty="0">
                  <a:solidFill>
                    <a:srgbClr val="000000"/>
                  </a:solidFill>
                  <a:latin typeface="楷体" panose="02010609060101010101" pitchFamily="49" charset="-122"/>
                  <a:ea typeface="楷体" panose="02010609060101010101" pitchFamily="49" charset="-122"/>
                </a:rPr>
                <a:t>年，习近平同志在黑龙江农垦建三江管理局了解粮食生产和收获情况</a:t>
              </a:r>
            </a:p>
          </p:txBody>
        </p:sp>
      </p:grpSp>
      <p:grpSp>
        <p:nvGrpSpPr>
          <p:cNvPr id="19470" name="组合 2"/>
          <p:cNvGrpSpPr>
            <a:grpSpLocks/>
          </p:cNvGrpSpPr>
          <p:nvPr/>
        </p:nvGrpSpPr>
        <p:grpSpPr bwMode="auto">
          <a:xfrm>
            <a:off x="374650" y="4313237"/>
            <a:ext cx="7734300" cy="753507"/>
            <a:chOff x="2765804" y="4003496"/>
            <a:chExt cx="4465490" cy="1163615"/>
          </a:xfrm>
        </p:grpSpPr>
        <p:sp>
          <p:nvSpPr>
            <p:cNvPr id="30" name="圆角矩形 28"/>
            <p:cNvSpPr/>
            <p:nvPr/>
          </p:nvSpPr>
          <p:spPr>
            <a:xfrm>
              <a:off x="2765804" y="4003496"/>
              <a:ext cx="4420579" cy="1117894"/>
            </a:xfrm>
            <a:prstGeom prst="roundRect">
              <a:avLst>
                <a:gd name="adj" fmla="val 11271"/>
              </a:avLst>
            </a:prstGeom>
            <a:solidFill>
              <a:schemeClr val="accent2">
                <a:lumMod val="75000"/>
              </a:schemeClr>
            </a:solidFill>
            <a:ln w="19050">
              <a:no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rgbClr val="00B0F0"/>
                </a:solidFill>
              </a:endParaRPr>
            </a:p>
          </p:txBody>
        </p:sp>
        <p:sp>
          <p:nvSpPr>
            <p:cNvPr id="32" name="圆角矩形 29"/>
            <p:cNvSpPr/>
            <p:nvPr/>
          </p:nvSpPr>
          <p:spPr>
            <a:xfrm>
              <a:off x="2881420" y="4107264"/>
              <a:ext cx="4349874" cy="1059847"/>
            </a:xfrm>
            <a:prstGeom prst="roundRect">
              <a:avLst>
                <a:gd name="adj" fmla="val 11271"/>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p>
          </p:txBody>
        </p:sp>
        <p:sp>
          <p:nvSpPr>
            <p:cNvPr id="33" name="矩形 32"/>
            <p:cNvSpPr/>
            <p:nvPr/>
          </p:nvSpPr>
          <p:spPr>
            <a:xfrm>
              <a:off x="3107682" y="4263357"/>
              <a:ext cx="4055787" cy="712933"/>
            </a:xfrm>
            <a:prstGeom prst="rect">
              <a:avLst/>
            </a:prstGeom>
            <a:noFill/>
            <a:ln>
              <a:noFill/>
            </a:ln>
          </p:spPr>
          <p:style>
            <a:lnRef idx="2">
              <a:schemeClr val="dk1"/>
            </a:lnRef>
            <a:fillRef idx="1">
              <a:schemeClr val="lt1"/>
            </a:fillRef>
            <a:effectRef idx="0">
              <a:schemeClr val="dk1"/>
            </a:effectRef>
            <a:fontRef idx="minor">
              <a:schemeClr val="dk1"/>
            </a:fontRef>
          </p:style>
          <p:txBody>
            <a:bodyPr>
              <a:spAutoFit/>
            </a:bodyPr>
            <a:lstStyle/>
            <a:p>
              <a:pPr eaLnBrk="0" hangingPunct="0">
                <a:buFontTx/>
                <a:buNone/>
                <a:defRPr/>
              </a:pPr>
              <a:r>
                <a:rPr lang="zh-CN" altLang="zh-CN" sz="24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没有农业农村的现代化，就没有国家的现代化</a:t>
              </a:r>
              <a:endParaRPr lang="en-US" altLang="zh-CN" sz="2400" b="1" dirty="0">
                <a:solidFill>
                  <a:srgbClr val="C0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endParaRPr>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1000"/>
                                        <p:tgtEl>
                                          <p:spTgt spid="3"/>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矩形 55"/>
          <p:cNvSpPr/>
          <p:nvPr/>
        </p:nvSpPr>
        <p:spPr>
          <a:xfrm>
            <a:off x="1690181" y="1375582"/>
            <a:ext cx="5888545" cy="650907"/>
          </a:xfrm>
          <a:prstGeom prst="rect">
            <a:avLst/>
          </a:prstGeom>
          <a:solidFill>
            <a:schemeClr val="bg1"/>
          </a:solidFill>
          <a:ln w="38100" cap="flat" cmpd="sng" algn="ctr">
            <a:solidFill>
              <a:schemeClr val="accent6"/>
            </a:solidFill>
            <a:prstDash val="solid"/>
          </a:ln>
          <a:effectLst>
            <a:innerShdw blurRad="63500" dist="25400" dir="15600000">
              <a:prstClr val="black">
                <a:alpha val="50000"/>
              </a:prstClr>
            </a:innerShdw>
          </a:effectLst>
        </p:spPr>
        <p:txBody>
          <a:bodyPr anchor="ctr"/>
          <a:lstStyle/>
          <a:p>
            <a:pPr defTabSz="914400" eaLnBrk="0" hangingPunct="0">
              <a:buFontTx/>
              <a:buNone/>
              <a:defRPr/>
            </a:pPr>
            <a:r>
              <a:rPr lang="zh-CN" altLang="zh-CN" b="1" dirty="0">
                <a:latin typeface="微软雅黑" panose="020B0503020204020204" pitchFamily="34" charset="-122"/>
                <a:ea typeface="微软雅黑" panose="020B0503020204020204" pitchFamily="34" charset="-122"/>
                <a:sym typeface="+mn-ea"/>
              </a:rPr>
              <a:t>坚持“重中之重”战略地位，切实把农业农村优先发展落到实处</a:t>
            </a:r>
            <a:endParaRPr lang="zh-CN" altLang="en-US"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2" name="组合 56"/>
          <p:cNvGrpSpPr>
            <a:grpSpLocks/>
          </p:cNvGrpSpPr>
          <p:nvPr/>
        </p:nvGrpSpPr>
        <p:grpSpPr bwMode="auto">
          <a:xfrm>
            <a:off x="1066800" y="1409700"/>
            <a:ext cx="496888" cy="496888"/>
            <a:chOff x="3737792" y="1347614"/>
            <a:chExt cx="751284" cy="751285"/>
          </a:xfrm>
        </p:grpSpPr>
        <p:grpSp>
          <p:nvGrpSpPr>
            <p:cNvPr id="14428" name="组合 104"/>
            <p:cNvGrpSpPr/>
            <p:nvPr/>
          </p:nvGrpSpPr>
          <p:grpSpPr>
            <a:xfrm>
              <a:off x="3737792" y="1347614"/>
              <a:ext cx="751284" cy="751285"/>
              <a:chOff x="4964170" y="1531186"/>
              <a:chExt cx="1001712" cy="1001713"/>
            </a:xfrm>
          </p:grpSpPr>
          <p:sp>
            <p:nvSpPr>
              <p:cNvPr id="66" name="MH_Other_7"/>
              <p:cNvSpPr/>
              <p:nvPr/>
            </p:nvSpPr>
            <p:spPr>
              <a:xfrm flipH="1">
                <a:off x="4964170" y="1531186"/>
                <a:ext cx="1001712" cy="1001713"/>
              </a:xfrm>
              <a:prstGeom prst="ellipse">
                <a:avLst/>
              </a:prstGeom>
              <a:gradFill flip="none" rotWithShape="1">
                <a:gsLst>
                  <a:gs pos="100000">
                    <a:srgbClr val="FFFFFF"/>
                  </a:gs>
                  <a:gs pos="0">
                    <a:srgbClr val="B8BBBC"/>
                  </a:gs>
                </a:gsLst>
                <a:lin ang="6600000" scaled="0"/>
                <a:tileRect/>
              </a:gradFill>
              <a:ln w="12700" cap="flat" cmpd="sng" algn="ctr">
                <a:gradFill>
                  <a:gsLst>
                    <a:gs pos="0">
                      <a:srgbClr val="FFFFFF"/>
                    </a:gs>
                    <a:gs pos="100000">
                      <a:srgbClr val="FFFFFF">
                        <a:lumMod val="75000"/>
                      </a:srgbClr>
                    </a:gs>
                  </a:gsLst>
                  <a:lin ang="5400000" scaled="1"/>
                </a:gradFill>
                <a:prstDash val="solid"/>
              </a:ln>
              <a:effectLst>
                <a:outerShdw blurRad="50800" dist="88900" dir="2700000" algn="tl" rotWithShape="0">
                  <a:prstClr val="black">
                    <a:alpha val="34000"/>
                  </a:prstClr>
                </a:out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67" name="MH_Other_8"/>
              <p:cNvSpPr/>
              <p:nvPr/>
            </p:nvSpPr>
            <p:spPr>
              <a:xfrm flipH="1">
                <a:off x="5076824" y="1643833"/>
                <a:ext cx="776280" cy="776281"/>
              </a:xfrm>
              <a:prstGeom prst="ellipse">
                <a:avLst/>
              </a:prstGeom>
              <a:solidFill>
                <a:schemeClr val="accent6"/>
              </a:solidFill>
              <a:ln w="25400" cap="flat" cmpd="sng" algn="ctr">
                <a:solidFill>
                  <a:schemeClr val="accent6">
                    <a:lumMod val="75000"/>
                  </a:schemeClr>
                </a:solidFill>
                <a:prstDash val="solid"/>
              </a:ln>
              <a:effectLst>
                <a:innerShdw blurRad="114300">
                  <a:prstClr val="black">
                    <a:alpha val="50000"/>
                  </a:prstClr>
                </a:inn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59" name="TextBox 105"/>
            <p:cNvSpPr txBox="1">
              <a:spLocks noChangeArrowheads="1"/>
            </p:cNvSpPr>
            <p:nvPr/>
          </p:nvSpPr>
          <p:spPr bwMode="auto">
            <a:xfrm>
              <a:off x="3845805" y="1383619"/>
              <a:ext cx="566463" cy="698478"/>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buFontTx/>
                <a:buNone/>
                <a:defRPr/>
              </a:pPr>
              <a:r>
                <a:rPr lang="en-US" altLang="zh-CN"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1</a:t>
              </a:r>
              <a:endParaRPr lang="zh-CN" altLang="en-US"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6" name="矩形 75"/>
          <p:cNvSpPr/>
          <p:nvPr/>
        </p:nvSpPr>
        <p:spPr>
          <a:xfrm>
            <a:off x="1690180" y="2162175"/>
            <a:ext cx="5888545" cy="650907"/>
          </a:xfrm>
          <a:prstGeom prst="rect">
            <a:avLst/>
          </a:prstGeom>
          <a:solidFill>
            <a:schemeClr val="bg1"/>
          </a:solidFill>
          <a:ln w="38100" cap="flat" cmpd="sng" algn="ctr">
            <a:solidFill>
              <a:schemeClr val="accent6"/>
            </a:solidFill>
            <a:prstDash val="solid"/>
          </a:ln>
          <a:effectLst>
            <a:innerShdw blurRad="63500" dist="25400" dir="15600000">
              <a:prstClr val="black">
                <a:alpha val="50000"/>
              </a:prstClr>
            </a:innerShdw>
          </a:effectLst>
        </p:spPr>
        <p:txBody>
          <a:bodyPr anchor="ctr"/>
          <a:lstStyle/>
          <a:p>
            <a:pPr defTabSz="914400" eaLnBrk="0" hangingPunct="0">
              <a:buFontTx/>
              <a:buNone/>
              <a:defRPr/>
            </a:pPr>
            <a:r>
              <a:rPr lang="zh-CN" altLang="en-US" b="1" dirty="0">
                <a:latin typeface="微软雅黑" panose="020B0503020204020204" pitchFamily="34" charset="-122"/>
                <a:ea typeface="微软雅黑" panose="020B0503020204020204" pitchFamily="34" charset="-122"/>
                <a:sym typeface="+mn-ea"/>
              </a:rPr>
              <a:t>坚持立足国内保证自给的方针，牢牢把握国家粮食安全主动权</a:t>
            </a:r>
            <a:endParaRPr lang="zh-CN" altLang="en-US"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4" name="组合 76"/>
          <p:cNvGrpSpPr>
            <a:grpSpLocks/>
          </p:cNvGrpSpPr>
          <p:nvPr/>
        </p:nvGrpSpPr>
        <p:grpSpPr bwMode="auto">
          <a:xfrm>
            <a:off x="1066800" y="2162175"/>
            <a:ext cx="496888" cy="496888"/>
            <a:chOff x="3737792" y="1347614"/>
            <a:chExt cx="751284" cy="751285"/>
          </a:xfrm>
        </p:grpSpPr>
        <p:grpSp>
          <p:nvGrpSpPr>
            <p:cNvPr id="14420" name="组合 104"/>
            <p:cNvGrpSpPr/>
            <p:nvPr/>
          </p:nvGrpSpPr>
          <p:grpSpPr>
            <a:xfrm>
              <a:off x="3737792" y="1347614"/>
              <a:ext cx="751284" cy="751285"/>
              <a:chOff x="4964170" y="1531186"/>
              <a:chExt cx="1001712" cy="1001713"/>
            </a:xfrm>
          </p:grpSpPr>
          <p:sp>
            <p:nvSpPr>
              <p:cNvPr id="80" name="MH_Other_7"/>
              <p:cNvSpPr/>
              <p:nvPr/>
            </p:nvSpPr>
            <p:spPr>
              <a:xfrm flipH="1">
                <a:off x="4964170" y="1531186"/>
                <a:ext cx="1001712" cy="1001713"/>
              </a:xfrm>
              <a:prstGeom prst="ellipse">
                <a:avLst/>
              </a:prstGeom>
              <a:gradFill flip="none" rotWithShape="1">
                <a:gsLst>
                  <a:gs pos="100000">
                    <a:srgbClr val="FFFFFF"/>
                  </a:gs>
                  <a:gs pos="0">
                    <a:srgbClr val="B8BBBC"/>
                  </a:gs>
                </a:gsLst>
                <a:lin ang="6600000" scaled="0"/>
                <a:tileRect/>
              </a:gradFill>
              <a:ln w="12700" cap="flat" cmpd="sng" algn="ctr">
                <a:gradFill>
                  <a:gsLst>
                    <a:gs pos="0">
                      <a:srgbClr val="FFFFFF"/>
                    </a:gs>
                    <a:gs pos="100000">
                      <a:srgbClr val="FFFFFF">
                        <a:lumMod val="75000"/>
                      </a:srgbClr>
                    </a:gs>
                  </a:gsLst>
                  <a:lin ang="5400000" scaled="1"/>
                </a:gradFill>
                <a:prstDash val="solid"/>
              </a:ln>
              <a:effectLst>
                <a:outerShdw blurRad="50800" dist="88900" dir="2700000" algn="tl" rotWithShape="0">
                  <a:prstClr val="black">
                    <a:alpha val="34000"/>
                  </a:prstClr>
                </a:out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1" name="MH_Other_8"/>
              <p:cNvSpPr/>
              <p:nvPr/>
            </p:nvSpPr>
            <p:spPr>
              <a:xfrm flipH="1">
                <a:off x="5076825" y="1643832"/>
                <a:ext cx="776280" cy="776280"/>
              </a:xfrm>
              <a:prstGeom prst="ellipse">
                <a:avLst/>
              </a:prstGeom>
              <a:solidFill>
                <a:schemeClr val="accent6"/>
              </a:solidFill>
              <a:ln w="25400" cap="flat" cmpd="sng" algn="ctr">
                <a:solidFill>
                  <a:schemeClr val="accent6">
                    <a:lumMod val="75000"/>
                  </a:schemeClr>
                </a:solidFill>
                <a:prstDash val="solid"/>
              </a:ln>
              <a:effectLst>
                <a:innerShdw blurRad="114300">
                  <a:prstClr val="black">
                    <a:alpha val="50000"/>
                  </a:prstClr>
                </a:inn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9" name="TextBox 105"/>
            <p:cNvSpPr txBox="1">
              <a:spLocks noChangeArrowheads="1"/>
            </p:cNvSpPr>
            <p:nvPr/>
          </p:nvSpPr>
          <p:spPr bwMode="auto">
            <a:xfrm>
              <a:off x="3843404" y="1357215"/>
              <a:ext cx="566463" cy="698479"/>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buFontTx/>
                <a:buNone/>
                <a:defRPr/>
              </a:pPr>
              <a:r>
                <a:rPr lang="en-US" altLang="zh-CN"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2</a:t>
              </a:r>
              <a:endParaRPr lang="zh-CN" altLang="en-US"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82" name="矩形 81"/>
          <p:cNvSpPr/>
          <p:nvPr/>
        </p:nvSpPr>
        <p:spPr>
          <a:xfrm>
            <a:off x="1690181" y="2953556"/>
            <a:ext cx="5888546" cy="494493"/>
          </a:xfrm>
          <a:prstGeom prst="rect">
            <a:avLst/>
          </a:prstGeom>
          <a:solidFill>
            <a:schemeClr val="bg1"/>
          </a:solidFill>
          <a:ln w="38100" cap="flat" cmpd="sng" algn="ctr">
            <a:solidFill>
              <a:schemeClr val="accent6"/>
            </a:solidFill>
            <a:prstDash val="solid"/>
          </a:ln>
          <a:effectLst>
            <a:innerShdw blurRad="63500" dist="25400" dir="15600000">
              <a:prstClr val="black">
                <a:alpha val="50000"/>
              </a:prstClr>
            </a:innerShdw>
          </a:effectLst>
        </p:spPr>
        <p:txBody>
          <a:bodyPr anchor="ctr"/>
          <a:lstStyle/>
          <a:p>
            <a:pPr defTabSz="914400" eaLnBrk="0" hangingPunct="0">
              <a:buFontTx/>
              <a:buNone/>
              <a:defRPr/>
            </a:pPr>
            <a:r>
              <a:rPr lang="zh-CN" altLang="en-US" b="1" dirty="0">
                <a:latin typeface="微软雅黑" panose="020B0503020204020204" pitchFamily="34" charset="-122"/>
                <a:ea typeface="微软雅黑" panose="020B0503020204020204" pitchFamily="34" charset="-122"/>
                <a:sym typeface="+mn-ea"/>
              </a:rPr>
              <a:t>坚持不断深化农村改革，激发农村发展新活力</a:t>
            </a:r>
            <a:endParaRPr lang="zh-CN" altLang="en-US"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6" name="组合 82"/>
          <p:cNvGrpSpPr>
            <a:grpSpLocks/>
          </p:cNvGrpSpPr>
          <p:nvPr/>
        </p:nvGrpSpPr>
        <p:grpSpPr bwMode="auto">
          <a:xfrm>
            <a:off x="1066800" y="2924175"/>
            <a:ext cx="496888" cy="496888"/>
            <a:chOff x="3737792" y="1347614"/>
            <a:chExt cx="751284" cy="751285"/>
          </a:xfrm>
        </p:grpSpPr>
        <p:grpSp>
          <p:nvGrpSpPr>
            <p:cNvPr id="14412" name="组合 104"/>
            <p:cNvGrpSpPr/>
            <p:nvPr/>
          </p:nvGrpSpPr>
          <p:grpSpPr>
            <a:xfrm>
              <a:off x="3737792" y="1347614"/>
              <a:ext cx="751284" cy="751285"/>
              <a:chOff x="4964170" y="1531186"/>
              <a:chExt cx="1001712" cy="1001713"/>
            </a:xfrm>
          </p:grpSpPr>
          <p:sp>
            <p:nvSpPr>
              <p:cNvPr id="86" name="MH_Other_7"/>
              <p:cNvSpPr/>
              <p:nvPr/>
            </p:nvSpPr>
            <p:spPr>
              <a:xfrm flipH="1">
                <a:off x="4964170" y="1531186"/>
                <a:ext cx="1001712" cy="1001713"/>
              </a:xfrm>
              <a:prstGeom prst="ellipse">
                <a:avLst/>
              </a:prstGeom>
              <a:gradFill flip="none" rotWithShape="1">
                <a:gsLst>
                  <a:gs pos="100000">
                    <a:srgbClr val="FFFFFF"/>
                  </a:gs>
                  <a:gs pos="0">
                    <a:srgbClr val="B8BBBC"/>
                  </a:gs>
                </a:gsLst>
                <a:lin ang="6600000" scaled="0"/>
                <a:tileRect/>
              </a:gradFill>
              <a:ln w="12700" cap="flat" cmpd="sng" algn="ctr">
                <a:gradFill>
                  <a:gsLst>
                    <a:gs pos="0">
                      <a:srgbClr val="FFFFFF"/>
                    </a:gs>
                    <a:gs pos="100000">
                      <a:srgbClr val="FFFFFF">
                        <a:lumMod val="75000"/>
                      </a:srgbClr>
                    </a:gs>
                  </a:gsLst>
                  <a:lin ang="5400000" scaled="1"/>
                </a:gradFill>
                <a:prstDash val="solid"/>
              </a:ln>
              <a:effectLst>
                <a:outerShdw blurRad="50800" dist="88900" dir="2700000" algn="tl" rotWithShape="0">
                  <a:prstClr val="black">
                    <a:alpha val="34000"/>
                  </a:prstClr>
                </a:out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7" name="MH_Other_8"/>
              <p:cNvSpPr/>
              <p:nvPr/>
            </p:nvSpPr>
            <p:spPr>
              <a:xfrm flipH="1">
                <a:off x="5076825" y="1643832"/>
                <a:ext cx="776280" cy="776280"/>
              </a:xfrm>
              <a:prstGeom prst="ellipse">
                <a:avLst/>
              </a:prstGeom>
              <a:solidFill>
                <a:schemeClr val="accent6"/>
              </a:solidFill>
              <a:ln w="25400" cap="flat" cmpd="sng" algn="ctr">
                <a:solidFill>
                  <a:schemeClr val="accent6">
                    <a:lumMod val="75000"/>
                  </a:schemeClr>
                </a:solidFill>
                <a:prstDash val="solid"/>
              </a:ln>
              <a:effectLst>
                <a:innerShdw blurRad="114300">
                  <a:prstClr val="black">
                    <a:alpha val="50000"/>
                  </a:prstClr>
                </a:inn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85" name="TextBox 105"/>
            <p:cNvSpPr txBox="1">
              <a:spLocks noChangeArrowheads="1"/>
            </p:cNvSpPr>
            <p:nvPr/>
          </p:nvSpPr>
          <p:spPr bwMode="auto">
            <a:xfrm>
              <a:off x="3862606" y="1398020"/>
              <a:ext cx="566463" cy="698478"/>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buFontTx/>
                <a:buNone/>
                <a:defRPr/>
              </a:pPr>
              <a:r>
                <a:rPr lang="en-US" altLang="zh-CN"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3</a:t>
              </a:r>
              <a:endParaRPr lang="zh-CN" altLang="en-US"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88" name="矩形 87"/>
          <p:cNvSpPr/>
          <p:nvPr/>
        </p:nvSpPr>
        <p:spPr>
          <a:xfrm>
            <a:off x="1699706" y="3682251"/>
            <a:ext cx="5879020" cy="709581"/>
          </a:xfrm>
          <a:prstGeom prst="rect">
            <a:avLst/>
          </a:prstGeom>
          <a:solidFill>
            <a:schemeClr val="bg1"/>
          </a:solidFill>
          <a:ln w="38100" cap="flat" cmpd="sng" algn="ctr">
            <a:solidFill>
              <a:schemeClr val="accent6"/>
            </a:solidFill>
            <a:prstDash val="solid"/>
          </a:ln>
          <a:effectLst>
            <a:innerShdw blurRad="63500" dist="25400" dir="15600000">
              <a:prstClr val="black">
                <a:alpha val="50000"/>
              </a:prstClr>
            </a:innerShdw>
          </a:effectLst>
        </p:spPr>
        <p:txBody>
          <a:bodyPr anchor="ctr"/>
          <a:lstStyle/>
          <a:p>
            <a:pPr defTabSz="914400" eaLnBrk="0" hangingPunct="0">
              <a:buFontTx/>
              <a:buNone/>
              <a:defRPr/>
            </a:pPr>
            <a:r>
              <a:rPr lang="zh-CN" altLang="en-US" b="1" dirty="0">
                <a:latin typeface="微软雅黑" panose="020B0503020204020204" pitchFamily="34" charset="-122"/>
                <a:ea typeface="微软雅黑" panose="020B0503020204020204" pitchFamily="34" charset="-122"/>
                <a:sym typeface="+mn-ea"/>
              </a:rPr>
              <a:t>坚持把推进农业供给侧结构性改革作为主线，加快提高农业供给质量</a:t>
            </a:r>
            <a:endParaRPr lang="zh-CN" altLang="en-US"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8" name="组合 88"/>
          <p:cNvGrpSpPr>
            <a:grpSpLocks/>
          </p:cNvGrpSpPr>
          <p:nvPr/>
        </p:nvGrpSpPr>
        <p:grpSpPr bwMode="auto">
          <a:xfrm>
            <a:off x="1076325" y="3733800"/>
            <a:ext cx="496888" cy="496888"/>
            <a:chOff x="3737792" y="1347614"/>
            <a:chExt cx="751284" cy="751285"/>
          </a:xfrm>
        </p:grpSpPr>
        <p:grpSp>
          <p:nvGrpSpPr>
            <p:cNvPr id="14404" name="组合 104"/>
            <p:cNvGrpSpPr/>
            <p:nvPr/>
          </p:nvGrpSpPr>
          <p:grpSpPr>
            <a:xfrm>
              <a:off x="3737792" y="1347614"/>
              <a:ext cx="751284" cy="751285"/>
              <a:chOff x="4964170" y="1531186"/>
              <a:chExt cx="1001712" cy="1001713"/>
            </a:xfrm>
          </p:grpSpPr>
          <p:sp>
            <p:nvSpPr>
              <p:cNvPr id="92" name="MH_Other_7"/>
              <p:cNvSpPr/>
              <p:nvPr/>
            </p:nvSpPr>
            <p:spPr>
              <a:xfrm flipH="1">
                <a:off x="4964170" y="1531186"/>
                <a:ext cx="1001712" cy="1001713"/>
              </a:xfrm>
              <a:prstGeom prst="ellipse">
                <a:avLst/>
              </a:prstGeom>
              <a:gradFill flip="none" rotWithShape="1">
                <a:gsLst>
                  <a:gs pos="100000">
                    <a:srgbClr val="FFFFFF"/>
                  </a:gs>
                  <a:gs pos="0">
                    <a:srgbClr val="B8BBBC"/>
                  </a:gs>
                </a:gsLst>
                <a:lin ang="6600000" scaled="0"/>
                <a:tileRect/>
              </a:gradFill>
              <a:ln w="12700" cap="flat" cmpd="sng" algn="ctr">
                <a:gradFill>
                  <a:gsLst>
                    <a:gs pos="0">
                      <a:srgbClr val="FFFFFF"/>
                    </a:gs>
                    <a:gs pos="100000">
                      <a:srgbClr val="FFFFFF">
                        <a:lumMod val="75000"/>
                      </a:srgbClr>
                    </a:gs>
                  </a:gsLst>
                  <a:lin ang="5400000" scaled="1"/>
                </a:gradFill>
                <a:prstDash val="solid"/>
              </a:ln>
              <a:effectLst>
                <a:outerShdw blurRad="50800" dist="88900" dir="2700000" algn="tl" rotWithShape="0">
                  <a:prstClr val="black">
                    <a:alpha val="34000"/>
                  </a:prstClr>
                </a:out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3" name="MH_Other_8"/>
              <p:cNvSpPr/>
              <p:nvPr/>
            </p:nvSpPr>
            <p:spPr>
              <a:xfrm flipH="1">
                <a:off x="5076825" y="1643832"/>
                <a:ext cx="776280" cy="776280"/>
              </a:xfrm>
              <a:prstGeom prst="ellipse">
                <a:avLst/>
              </a:prstGeom>
              <a:solidFill>
                <a:schemeClr val="accent6"/>
              </a:solidFill>
              <a:ln w="25400" cap="flat" cmpd="sng" algn="ctr">
                <a:solidFill>
                  <a:schemeClr val="accent6">
                    <a:lumMod val="75000"/>
                  </a:schemeClr>
                </a:solidFill>
                <a:prstDash val="solid"/>
              </a:ln>
              <a:effectLst>
                <a:innerShdw blurRad="114300">
                  <a:prstClr val="black">
                    <a:alpha val="50000"/>
                  </a:prstClr>
                </a:inn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91" name="TextBox 105"/>
            <p:cNvSpPr txBox="1">
              <a:spLocks noChangeArrowheads="1"/>
            </p:cNvSpPr>
            <p:nvPr/>
          </p:nvSpPr>
          <p:spPr bwMode="auto">
            <a:xfrm>
              <a:off x="3831403" y="1388419"/>
              <a:ext cx="566463" cy="698478"/>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buFontTx/>
                <a:buNone/>
                <a:defRPr/>
              </a:pPr>
              <a:r>
                <a:rPr lang="en-US" altLang="zh-CN"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4</a:t>
              </a:r>
              <a:endParaRPr lang="zh-CN" altLang="en-US"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62" name="矩形 61"/>
          <p:cNvSpPr/>
          <p:nvPr/>
        </p:nvSpPr>
        <p:spPr>
          <a:xfrm>
            <a:off x="1787660" y="1468912"/>
            <a:ext cx="6133019" cy="462175"/>
          </a:xfrm>
          <a:prstGeom prst="rect">
            <a:avLst/>
          </a:prstGeom>
          <a:solidFill>
            <a:schemeClr val="bg1"/>
          </a:solidFill>
          <a:ln w="38100" cap="flat" cmpd="sng" algn="ctr">
            <a:solidFill>
              <a:schemeClr val="accent6"/>
            </a:solidFill>
            <a:prstDash val="solid"/>
          </a:ln>
          <a:effectLst>
            <a:innerShdw blurRad="63500" dist="25400" dir="15600000">
              <a:prstClr val="black">
                <a:alpha val="50000"/>
              </a:prstClr>
            </a:innerShdw>
          </a:effectLst>
        </p:spPr>
        <p:txBody>
          <a:bodyPr anchor="ctr"/>
          <a:lstStyle/>
          <a:p>
            <a:pPr defTabSz="914400" eaLnBrk="0" hangingPunct="0">
              <a:buFontTx/>
              <a:buNone/>
              <a:defRPr/>
            </a:pPr>
            <a:r>
              <a:rPr lang="zh-CN" altLang="en-US" b="1" dirty="0">
                <a:latin typeface="微软雅黑" panose="020B0503020204020204" pitchFamily="34" charset="-122"/>
                <a:ea typeface="微软雅黑" panose="020B0503020204020204" pitchFamily="34" charset="-122"/>
                <a:sym typeface="+mn-ea"/>
              </a:rPr>
              <a:t>坚持绿色生态导向，推动农业农村可持续发展</a:t>
            </a:r>
            <a:endParaRPr lang="zh-CN" altLang="en-US"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0" name="组合 37"/>
          <p:cNvGrpSpPr>
            <a:grpSpLocks/>
          </p:cNvGrpSpPr>
          <p:nvPr/>
        </p:nvGrpSpPr>
        <p:grpSpPr bwMode="auto">
          <a:xfrm>
            <a:off x="1074738" y="1385888"/>
            <a:ext cx="498475" cy="496887"/>
            <a:chOff x="3737792" y="1347614"/>
            <a:chExt cx="751284" cy="751285"/>
          </a:xfrm>
        </p:grpSpPr>
        <p:grpSp>
          <p:nvGrpSpPr>
            <p:cNvPr id="14396" name="组合 104"/>
            <p:cNvGrpSpPr/>
            <p:nvPr/>
          </p:nvGrpSpPr>
          <p:grpSpPr>
            <a:xfrm>
              <a:off x="3737792" y="1347614"/>
              <a:ext cx="751284" cy="751285"/>
              <a:chOff x="4964170" y="1531186"/>
              <a:chExt cx="1001712" cy="1001713"/>
            </a:xfrm>
          </p:grpSpPr>
          <p:sp>
            <p:nvSpPr>
              <p:cNvPr id="72" name="MH_Other_7"/>
              <p:cNvSpPr/>
              <p:nvPr/>
            </p:nvSpPr>
            <p:spPr>
              <a:xfrm flipH="1">
                <a:off x="4964170" y="1531186"/>
                <a:ext cx="1001712" cy="1001713"/>
              </a:xfrm>
              <a:prstGeom prst="ellipse">
                <a:avLst/>
              </a:prstGeom>
              <a:gradFill flip="none" rotWithShape="1">
                <a:gsLst>
                  <a:gs pos="100000">
                    <a:srgbClr val="FFFFFF"/>
                  </a:gs>
                  <a:gs pos="0">
                    <a:srgbClr val="B8BBBC"/>
                  </a:gs>
                </a:gsLst>
                <a:lin ang="6600000" scaled="0"/>
                <a:tileRect/>
              </a:gradFill>
              <a:ln w="12700" cap="flat" cmpd="sng" algn="ctr">
                <a:gradFill>
                  <a:gsLst>
                    <a:gs pos="0">
                      <a:srgbClr val="FFFFFF"/>
                    </a:gs>
                    <a:gs pos="100000">
                      <a:srgbClr val="FFFFFF">
                        <a:lumMod val="75000"/>
                      </a:srgbClr>
                    </a:gs>
                  </a:gsLst>
                  <a:lin ang="5400000" scaled="1"/>
                </a:gradFill>
                <a:prstDash val="solid"/>
              </a:ln>
              <a:effectLst>
                <a:outerShdw blurRad="50800" dist="88900" dir="2700000" algn="tl" rotWithShape="0">
                  <a:prstClr val="black">
                    <a:alpha val="34000"/>
                  </a:prstClr>
                </a:out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3" name="MH_Other_8"/>
              <p:cNvSpPr/>
              <p:nvPr/>
            </p:nvSpPr>
            <p:spPr>
              <a:xfrm flipH="1">
                <a:off x="5076825" y="1643832"/>
                <a:ext cx="776280" cy="776280"/>
              </a:xfrm>
              <a:prstGeom prst="ellipse">
                <a:avLst/>
              </a:prstGeom>
              <a:solidFill>
                <a:schemeClr val="accent6"/>
              </a:solidFill>
              <a:ln w="25400" cap="flat" cmpd="sng" algn="ctr">
                <a:solidFill>
                  <a:schemeClr val="accent6">
                    <a:lumMod val="75000"/>
                  </a:schemeClr>
                </a:solidFill>
                <a:prstDash val="solid"/>
              </a:ln>
              <a:effectLst>
                <a:innerShdw blurRad="114300">
                  <a:prstClr val="black">
                    <a:alpha val="50000"/>
                  </a:prstClr>
                </a:inn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1" name="TextBox 105"/>
            <p:cNvSpPr txBox="1">
              <a:spLocks noChangeArrowheads="1"/>
            </p:cNvSpPr>
            <p:nvPr/>
          </p:nvSpPr>
          <p:spPr bwMode="auto">
            <a:xfrm>
              <a:off x="3847853" y="1376417"/>
              <a:ext cx="567051" cy="698479"/>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buFontTx/>
                <a:buNone/>
                <a:defRPr/>
              </a:pPr>
              <a:r>
                <a:rPr lang="en-US" altLang="zh-CN"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5</a:t>
              </a:r>
              <a:endParaRPr lang="zh-CN" altLang="en-US"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4" name="矩形 73"/>
          <p:cNvSpPr/>
          <p:nvPr/>
        </p:nvSpPr>
        <p:spPr>
          <a:xfrm>
            <a:off x="1680656" y="2191557"/>
            <a:ext cx="6133772" cy="462175"/>
          </a:xfrm>
          <a:prstGeom prst="rect">
            <a:avLst/>
          </a:prstGeom>
          <a:solidFill>
            <a:schemeClr val="bg1"/>
          </a:solidFill>
          <a:ln w="38100" cap="flat" cmpd="sng" algn="ctr">
            <a:solidFill>
              <a:schemeClr val="accent6"/>
            </a:solidFill>
            <a:prstDash val="solid"/>
          </a:ln>
          <a:effectLst>
            <a:innerShdw blurRad="63500" dist="25400" dir="15600000">
              <a:prstClr val="black">
                <a:alpha val="50000"/>
              </a:prstClr>
            </a:innerShdw>
          </a:effectLst>
        </p:spPr>
        <p:txBody>
          <a:bodyPr anchor="ctr"/>
          <a:lstStyle/>
          <a:p>
            <a:pPr defTabSz="914400" eaLnBrk="0" hangingPunct="0">
              <a:buFontTx/>
              <a:buNone/>
              <a:defRPr/>
            </a:pPr>
            <a:r>
              <a:rPr lang="zh-CN" altLang="en-US" b="1" dirty="0">
                <a:latin typeface="微软雅黑" panose="020B0503020204020204" pitchFamily="34" charset="-122"/>
                <a:ea typeface="微软雅黑" panose="020B0503020204020204" pitchFamily="34" charset="-122"/>
                <a:sym typeface="+mn-ea"/>
              </a:rPr>
              <a:t>坚持在发展中保障和改善民生，让广大农民有更多的获得感</a:t>
            </a:r>
            <a:endParaRPr lang="zh-CN" altLang="en-US"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2" name="组合 43"/>
          <p:cNvGrpSpPr>
            <a:grpSpLocks/>
          </p:cNvGrpSpPr>
          <p:nvPr/>
        </p:nvGrpSpPr>
        <p:grpSpPr bwMode="auto">
          <a:xfrm>
            <a:off x="1074738" y="2144713"/>
            <a:ext cx="496887" cy="496887"/>
            <a:chOff x="3737792" y="1347614"/>
            <a:chExt cx="751284" cy="751285"/>
          </a:xfrm>
        </p:grpSpPr>
        <p:grpSp>
          <p:nvGrpSpPr>
            <p:cNvPr id="14388" name="组合 104"/>
            <p:cNvGrpSpPr/>
            <p:nvPr/>
          </p:nvGrpSpPr>
          <p:grpSpPr>
            <a:xfrm>
              <a:off x="3737792" y="1347614"/>
              <a:ext cx="751284" cy="751285"/>
              <a:chOff x="4964170" y="1531186"/>
              <a:chExt cx="1001712" cy="1001713"/>
            </a:xfrm>
          </p:grpSpPr>
          <p:sp>
            <p:nvSpPr>
              <p:cNvPr id="83" name="MH_Other_7"/>
              <p:cNvSpPr/>
              <p:nvPr/>
            </p:nvSpPr>
            <p:spPr>
              <a:xfrm flipH="1">
                <a:off x="4964170" y="1531186"/>
                <a:ext cx="1001712" cy="1001713"/>
              </a:xfrm>
              <a:prstGeom prst="ellipse">
                <a:avLst/>
              </a:prstGeom>
              <a:gradFill flip="none" rotWithShape="1">
                <a:gsLst>
                  <a:gs pos="100000">
                    <a:srgbClr val="FFFFFF"/>
                  </a:gs>
                  <a:gs pos="0">
                    <a:srgbClr val="B8BBBC"/>
                  </a:gs>
                </a:gsLst>
                <a:lin ang="6600000" scaled="0"/>
                <a:tileRect/>
              </a:gradFill>
              <a:ln w="12700" cap="flat" cmpd="sng" algn="ctr">
                <a:gradFill>
                  <a:gsLst>
                    <a:gs pos="0">
                      <a:srgbClr val="FFFFFF"/>
                    </a:gs>
                    <a:gs pos="100000">
                      <a:srgbClr val="FFFFFF">
                        <a:lumMod val="75000"/>
                      </a:srgbClr>
                    </a:gs>
                  </a:gsLst>
                  <a:lin ang="5400000" scaled="1"/>
                </a:gradFill>
                <a:prstDash val="solid"/>
              </a:ln>
              <a:effectLst>
                <a:outerShdw blurRad="50800" dist="88900" dir="2700000" algn="tl" rotWithShape="0">
                  <a:prstClr val="black">
                    <a:alpha val="34000"/>
                  </a:prstClr>
                </a:out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4" name="MH_Other_8"/>
              <p:cNvSpPr/>
              <p:nvPr/>
            </p:nvSpPr>
            <p:spPr>
              <a:xfrm flipH="1">
                <a:off x="5076825" y="1643832"/>
                <a:ext cx="776280" cy="776280"/>
              </a:xfrm>
              <a:prstGeom prst="ellipse">
                <a:avLst/>
              </a:prstGeom>
              <a:solidFill>
                <a:schemeClr val="accent6"/>
              </a:solidFill>
              <a:ln w="25400" cap="flat" cmpd="sng" algn="ctr">
                <a:solidFill>
                  <a:schemeClr val="accent6">
                    <a:lumMod val="75000"/>
                  </a:schemeClr>
                </a:solidFill>
                <a:prstDash val="solid"/>
              </a:ln>
              <a:effectLst>
                <a:innerShdw blurRad="114300">
                  <a:prstClr val="black">
                    <a:alpha val="50000"/>
                  </a:prstClr>
                </a:inn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78" name="TextBox 105"/>
            <p:cNvSpPr txBox="1">
              <a:spLocks noChangeArrowheads="1"/>
            </p:cNvSpPr>
            <p:nvPr/>
          </p:nvSpPr>
          <p:spPr bwMode="auto">
            <a:xfrm>
              <a:off x="3819401" y="1376417"/>
              <a:ext cx="566464" cy="698479"/>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buFontTx/>
                <a:buNone/>
                <a:defRPr/>
              </a:pPr>
              <a:r>
                <a:rPr lang="en-US" altLang="zh-CN"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6</a:t>
              </a:r>
              <a:endParaRPr lang="zh-CN" altLang="en-US"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89" name="矩形 88"/>
          <p:cNvSpPr/>
          <p:nvPr/>
        </p:nvSpPr>
        <p:spPr>
          <a:xfrm>
            <a:off x="1680656" y="2953557"/>
            <a:ext cx="6133772" cy="462175"/>
          </a:xfrm>
          <a:prstGeom prst="rect">
            <a:avLst/>
          </a:prstGeom>
          <a:solidFill>
            <a:schemeClr val="bg1"/>
          </a:solidFill>
          <a:ln w="38100" cap="flat" cmpd="sng" algn="ctr">
            <a:solidFill>
              <a:schemeClr val="accent6"/>
            </a:solidFill>
            <a:prstDash val="solid"/>
          </a:ln>
          <a:effectLst>
            <a:innerShdw blurRad="63500" dist="25400" dir="15600000">
              <a:prstClr val="black">
                <a:alpha val="50000"/>
              </a:prstClr>
            </a:innerShdw>
          </a:effectLst>
        </p:spPr>
        <p:txBody>
          <a:bodyPr anchor="ctr"/>
          <a:lstStyle/>
          <a:p>
            <a:pPr defTabSz="914400" eaLnBrk="0" hangingPunct="0">
              <a:buFontTx/>
              <a:buNone/>
              <a:defRPr/>
            </a:pPr>
            <a:r>
              <a:rPr lang="zh-CN" altLang="en-US" b="1" dirty="0">
                <a:latin typeface="微软雅黑" panose="020B0503020204020204" pitchFamily="34" charset="-122"/>
                <a:ea typeface="微软雅黑" panose="020B0503020204020204" pitchFamily="34" charset="-122"/>
                <a:sym typeface="+mn-ea"/>
              </a:rPr>
              <a:t>坚持遵循乡村发展规律，扎实推进美丽宜居乡村建设</a:t>
            </a:r>
            <a:endParaRPr lang="zh-CN" altLang="en-US"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4" name="组合 49"/>
          <p:cNvGrpSpPr>
            <a:grpSpLocks/>
          </p:cNvGrpSpPr>
          <p:nvPr/>
        </p:nvGrpSpPr>
        <p:grpSpPr bwMode="auto">
          <a:xfrm>
            <a:off x="1058863" y="2917825"/>
            <a:ext cx="496887" cy="496888"/>
            <a:chOff x="3737792" y="1347614"/>
            <a:chExt cx="751284" cy="751285"/>
          </a:xfrm>
        </p:grpSpPr>
        <p:grpSp>
          <p:nvGrpSpPr>
            <p:cNvPr id="14380" name="组合 104"/>
            <p:cNvGrpSpPr/>
            <p:nvPr/>
          </p:nvGrpSpPr>
          <p:grpSpPr>
            <a:xfrm>
              <a:off x="3737792" y="1347614"/>
              <a:ext cx="751284" cy="751285"/>
              <a:chOff x="4964170" y="1531186"/>
              <a:chExt cx="1001712" cy="1001713"/>
            </a:xfrm>
          </p:grpSpPr>
          <p:sp>
            <p:nvSpPr>
              <p:cNvPr id="96" name="MH_Other_7"/>
              <p:cNvSpPr/>
              <p:nvPr/>
            </p:nvSpPr>
            <p:spPr>
              <a:xfrm flipH="1">
                <a:off x="4964170" y="1531186"/>
                <a:ext cx="1001712" cy="1001713"/>
              </a:xfrm>
              <a:prstGeom prst="ellipse">
                <a:avLst/>
              </a:prstGeom>
              <a:gradFill flip="none" rotWithShape="1">
                <a:gsLst>
                  <a:gs pos="100000">
                    <a:srgbClr val="FFFFFF"/>
                  </a:gs>
                  <a:gs pos="0">
                    <a:srgbClr val="B8BBBC"/>
                  </a:gs>
                </a:gsLst>
                <a:lin ang="6600000" scaled="0"/>
                <a:tileRect/>
              </a:gradFill>
              <a:ln w="12700" cap="flat" cmpd="sng" algn="ctr">
                <a:gradFill>
                  <a:gsLst>
                    <a:gs pos="0">
                      <a:srgbClr val="FFFFFF"/>
                    </a:gs>
                    <a:gs pos="100000">
                      <a:srgbClr val="FFFFFF">
                        <a:lumMod val="75000"/>
                      </a:srgbClr>
                    </a:gs>
                  </a:gsLst>
                  <a:lin ang="5400000" scaled="1"/>
                </a:gradFill>
                <a:prstDash val="solid"/>
              </a:ln>
              <a:effectLst>
                <a:outerShdw blurRad="50800" dist="88900" dir="2700000" algn="tl" rotWithShape="0">
                  <a:prstClr val="black">
                    <a:alpha val="34000"/>
                  </a:prstClr>
                </a:out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7" name="MH_Other_8"/>
              <p:cNvSpPr/>
              <p:nvPr/>
            </p:nvSpPr>
            <p:spPr>
              <a:xfrm flipH="1">
                <a:off x="5076825" y="1643832"/>
                <a:ext cx="776280" cy="776280"/>
              </a:xfrm>
              <a:prstGeom prst="ellipse">
                <a:avLst/>
              </a:prstGeom>
              <a:solidFill>
                <a:schemeClr val="accent6"/>
              </a:solidFill>
              <a:ln w="25400" cap="flat" cmpd="sng" algn="ctr">
                <a:solidFill>
                  <a:schemeClr val="accent6">
                    <a:lumMod val="75000"/>
                  </a:schemeClr>
                </a:solidFill>
                <a:prstDash val="solid"/>
              </a:ln>
              <a:effectLst>
                <a:innerShdw blurRad="114300">
                  <a:prstClr val="black">
                    <a:alpha val="50000"/>
                  </a:prstClr>
                </a:inn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95" name="TextBox 105"/>
            <p:cNvSpPr txBox="1">
              <a:spLocks noChangeArrowheads="1"/>
            </p:cNvSpPr>
            <p:nvPr/>
          </p:nvSpPr>
          <p:spPr bwMode="auto">
            <a:xfrm>
              <a:off x="3862606" y="1381218"/>
              <a:ext cx="566464" cy="698479"/>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buFontTx/>
                <a:buNone/>
                <a:defRPr/>
              </a:pPr>
              <a:r>
                <a:rPr lang="en-US" altLang="zh-CN"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7</a:t>
              </a:r>
              <a:endParaRPr lang="zh-CN" altLang="en-US"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98" name="矩形 97"/>
          <p:cNvSpPr/>
          <p:nvPr/>
        </p:nvSpPr>
        <p:spPr>
          <a:xfrm>
            <a:off x="1690180" y="3715557"/>
            <a:ext cx="6123495" cy="618079"/>
          </a:xfrm>
          <a:prstGeom prst="rect">
            <a:avLst/>
          </a:prstGeom>
          <a:solidFill>
            <a:schemeClr val="bg1"/>
          </a:solidFill>
          <a:ln w="38100" cap="flat" cmpd="sng" algn="ctr">
            <a:solidFill>
              <a:schemeClr val="accent6"/>
            </a:solidFill>
            <a:prstDash val="solid"/>
          </a:ln>
          <a:effectLst>
            <a:innerShdw blurRad="63500" dist="25400" dir="15600000">
              <a:prstClr val="black">
                <a:alpha val="50000"/>
              </a:prstClr>
            </a:innerShdw>
          </a:effectLst>
        </p:spPr>
        <p:txBody>
          <a:bodyPr anchor="ctr"/>
          <a:lstStyle/>
          <a:p>
            <a:pPr defTabSz="914400" eaLnBrk="0" hangingPunct="0">
              <a:buFontTx/>
              <a:buNone/>
              <a:defRPr/>
            </a:pPr>
            <a:r>
              <a:rPr lang="zh-CN" altLang="en-US" b="1" dirty="0">
                <a:latin typeface="微软雅黑" panose="020B0503020204020204" pitchFamily="34" charset="-122"/>
                <a:ea typeface="微软雅黑" panose="020B0503020204020204" pitchFamily="34" charset="-122"/>
                <a:sym typeface="+mn-ea"/>
              </a:rPr>
              <a:t>坚持加强和改善党对农村工作的领导，为“三农”发展提供坚强政治保障</a:t>
            </a:r>
            <a:endParaRPr lang="zh-CN" altLang="en-US"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16" name="组合 61"/>
          <p:cNvGrpSpPr>
            <a:grpSpLocks/>
          </p:cNvGrpSpPr>
          <p:nvPr/>
        </p:nvGrpSpPr>
        <p:grpSpPr bwMode="auto">
          <a:xfrm>
            <a:off x="1090613" y="3756025"/>
            <a:ext cx="496887" cy="496888"/>
            <a:chOff x="3737792" y="1347614"/>
            <a:chExt cx="751284" cy="751285"/>
          </a:xfrm>
        </p:grpSpPr>
        <p:grpSp>
          <p:nvGrpSpPr>
            <p:cNvPr id="14372" name="组合 104"/>
            <p:cNvGrpSpPr/>
            <p:nvPr/>
          </p:nvGrpSpPr>
          <p:grpSpPr>
            <a:xfrm>
              <a:off x="3737792" y="1347614"/>
              <a:ext cx="751284" cy="751285"/>
              <a:chOff x="4964170" y="1531186"/>
              <a:chExt cx="1001712" cy="1001713"/>
            </a:xfrm>
          </p:grpSpPr>
          <p:sp>
            <p:nvSpPr>
              <p:cNvPr id="102" name="MH_Other_7"/>
              <p:cNvSpPr/>
              <p:nvPr/>
            </p:nvSpPr>
            <p:spPr>
              <a:xfrm flipH="1">
                <a:off x="4964170" y="1531186"/>
                <a:ext cx="1001712" cy="1001713"/>
              </a:xfrm>
              <a:prstGeom prst="ellipse">
                <a:avLst/>
              </a:prstGeom>
              <a:gradFill flip="none" rotWithShape="1">
                <a:gsLst>
                  <a:gs pos="100000">
                    <a:srgbClr val="FFFFFF"/>
                  </a:gs>
                  <a:gs pos="0">
                    <a:srgbClr val="B8BBBC"/>
                  </a:gs>
                </a:gsLst>
                <a:lin ang="6600000" scaled="0"/>
                <a:tileRect/>
              </a:gradFill>
              <a:ln w="12700" cap="flat" cmpd="sng" algn="ctr">
                <a:gradFill>
                  <a:gsLst>
                    <a:gs pos="0">
                      <a:srgbClr val="FFFFFF"/>
                    </a:gs>
                    <a:gs pos="100000">
                      <a:srgbClr val="FFFFFF">
                        <a:lumMod val="75000"/>
                      </a:srgbClr>
                    </a:gs>
                  </a:gsLst>
                  <a:lin ang="5400000" scaled="1"/>
                </a:gradFill>
                <a:prstDash val="solid"/>
              </a:ln>
              <a:effectLst>
                <a:outerShdw blurRad="50800" dist="88900" dir="2700000" algn="tl" rotWithShape="0">
                  <a:prstClr val="black">
                    <a:alpha val="34000"/>
                  </a:prstClr>
                </a:out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3" name="MH_Other_8"/>
              <p:cNvSpPr/>
              <p:nvPr/>
            </p:nvSpPr>
            <p:spPr>
              <a:xfrm flipH="1">
                <a:off x="5076825" y="1643832"/>
                <a:ext cx="776280" cy="776280"/>
              </a:xfrm>
              <a:prstGeom prst="ellipse">
                <a:avLst/>
              </a:prstGeom>
              <a:solidFill>
                <a:schemeClr val="accent6"/>
              </a:solidFill>
              <a:ln w="25400" cap="flat" cmpd="sng" algn="ctr">
                <a:solidFill>
                  <a:schemeClr val="accent6">
                    <a:lumMod val="75000"/>
                  </a:schemeClr>
                </a:solidFill>
                <a:prstDash val="solid"/>
              </a:ln>
              <a:effectLst>
                <a:innerShdw blurRad="114300">
                  <a:prstClr val="black">
                    <a:alpha val="50000"/>
                  </a:prstClr>
                </a:innerShdw>
              </a:effectLst>
            </p:spPr>
            <p:txBody>
              <a:bodyPr anchor="ctr"/>
              <a:lstStyle/>
              <a:p>
                <a:pPr algn="ctr" defTabSz="914400" fontAlgn="auto">
                  <a:spcBef>
                    <a:spcPts val="0"/>
                  </a:spcBef>
                  <a:spcAft>
                    <a:spcPts val="0"/>
                  </a:spcAft>
                  <a:buFontTx/>
                  <a:buNone/>
                  <a:defRPr/>
                </a:pPr>
                <a:endParaRPr lang="zh-CN" altLang="en-US" kern="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01" name="TextBox 105"/>
            <p:cNvSpPr txBox="1">
              <a:spLocks noChangeArrowheads="1"/>
            </p:cNvSpPr>
            <p:nvPr/>
          </p:nvSpPr>
          <p:spPr bwMode="auto">
            <a:xfrm>
              <a:off x="3836202" y="1398020"/>
              <a:ext cx="566464" cy="698478"/>
            </a:xfrm>
            <a:prstGeom prst="rect">
              <a:avLst/>
            </a:prstGeom>
            <a:noFill/>
            <a:ln>
              <a:noFill/>
            </a:ln>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defTabSz="914400" eaLnBrk="1" fontAlgn="auto" hangingPunct="1">
                <a:spcBef>
                  <a:spcPts val="0"/>
                </a:spcBef>
                <a:spcAft>
                  <a:spcPts val="0"/>
                </a:spcAft>
                <a:buFontTx/>
                <a:buNone/>
                <a:defRPr/>
              </a:pPr>
              <a:r>
                <a:rPr lang="en-US" altLang="zh-CN"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8</a:t>
              </a:r>
              <a:endParaRPr lang="zh-CN" altLang="en-US" sz="2400" b="1" kern="0"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51" name="矩形 50"/>
          <p:cNvSpPr/>
          <p:nvPr/>
        </p:nvSpPr>
        <p:spPr>
          <a:xfrm>
            <a:off x="2391706" y="584312"/>
            <a:ext cx="3877985" cy="584775"/>
          </a:xfrm>
          <a:prstGeom prst="rect">
            <a:avLst/>
          </a:prstGeom>
          <a:noFill/>
        </p:spPr>
        <p:txBody>
          <a:bodyPr wrap="none">
            <a:spAutoFit/>
          </a:bodyPr>
          <a:lstStyle/>
          <a:p>
            <a:pPr algn="ctr" eaLnBrk="0" hangingPunct="0">
              <a:buFontTx/>
              <a:buNone/>
              <a:defRPr/>
            </a:pPr>
            <a:r>
              <a:rPr lang="zh-CN" altLang="en-US" sz="3200" b="1" dirty="0">
                <a:ln w="1905"/>
                <a:solidFill>
                  <a:srgbClr val="FF0000"/>
                </a:solidFill>
                <a:effectLst>
                  <a:innerShdw blurRad="69850" dist="43180" dir="5400000">
                    <a:srgbClr val="000000">
                      <a:alpha val="65000"/>
                    </a:srgbClr>
                  </a:innerShdw>
                </a:effectLst>
                <a:latin typeface="微软雅黑" panose="020B0503020204020204" pitchFamily="34" charset="-122"/>
                <a:ea typeface="微软雅黑" panose="020B0503020204020204" pitchFamily="34" charset="-122"/>
                <a:sym typeface="+mn-ea"/>
              </a:rPr>
              <a:t>习近平“三农”思想</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 calcmode="lin" valueType="num">
                                      <p:cBhvr>
                                        <p:cTn id="9" dur="750" fill="hold"/>
                                        <p:tgtEl>
                                          <p:spTgt spid="2"/>
                                        </p:tgtEl>
                                        <p:attrNameLst>
                                          <p:attrName>style.rotation</p:attrName>
                                        </p:attrNameLst>
                                      </p:cBhvr>
                                      <p:tavLst>
                                        <p:tav tm="0">
                                          <p:val>
                                            <p:fltVal val="90"/>
                                          </p:val>
                                        </p:tav>
                                        <p:tav tm="100000">
                                          <p:val>
                                            <p:fltVal val="0"/>
                                          </p:val>
                                        </p:tav>
                                      </p:tavLst>
                                    </p:anim>
                                    <p:animEffect transition="in" filter="fade">
                                      <p:cBhvr>
                                        <p:cTn id="10" dur="750"/>
                                        <p:tgtEl>
                                          <p:spTgt spid="2"/>
                                        </p:tgtEl>
                                      </p:cBhvr>
                                    </p:animEffect>
                                  </p:childTnLst>
                                </p:cTn>
                              </p:par>
                              <p:par>
                                <p:cTn id="11" presetID="22" presetClass="entr" presetSubtype="8"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left)">
                                      <p:cBhvr>
                                        <p:cTn id="13" dur="750"/>
                                        <p:tgtEl>
                                          <p:spTgt spid="56"/>
                                        </p:tgtEl>
                                      </p:cBhvr>
                                    </p:animEffect>
                                  </p:childTnLst>
                                </p:cTn>
                              </p:par>
                            </p:childTnLst>
                          </p:cTn>
                        </p:par>
                        <p:par>
                          <p:cTn id="14" fill="hold" nodeType="afterGroup">
                            <p:stCondLst>
                              <p:cond delay="750"/>
                            </p:stCondLst>
                            <p:childTnLst>
                              <p:par>
                                <p:cTn id="15" presetID="3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750" fill="hold"/>
                                        <p:tgtEl>
                                          <p:spTgt spid="4"/>
                                        </p:tgtEl>
                                        <p:attrNameLst>
                                          <p:attrName>ppt_w</p:attrName>
                                        </p:attrNameLst>
                                      </p:cBhvr>
                                      <p:tavLst>
                                        <p:tav tm="0">
                                          <p:val>
                                            <p:fltVal val="0"/>
                                          </p:val>
                                        </p:tav>
                                        <p:tav tm="100000">
                                          <p:val>
                                            <p:strVal val="#ppt_w"/>
                                          </p:val>
                                        </p:tav>
                                      </p:tavLst>
                                    </p:anim>
                                    <p:anim calcmode="lin" valueType="num">
                                      <p:cBhvr>
                                        <p:cTn id="18" dur="750" fill="hold"/>
                                        <p:tgtEl>
                                          <p:spTgt spid="4"/>
                                        </p:tgtEl>
                                        <p:attrNameLst>
                                          <p:attrName>ppt_h</p:attrName>
                                        </p:attrNameLst>
                                      </p:cBhvr>
                                      <p:tavLst>
                                        <p:tav tm="0">
                                          <p:val>
                                            <p:fltVal val="0"/>
                                          </p:val>
                                        </p:tav>
                                        <p:tav tm="100000">
                                          <p:val>
                                            <p:strVal val="#ppt_h"/>
                                          </p:val>
                                        </p:tav>
                                      </p:tavLst>
                                    </p:anim>
                                    <p:anim calcmode="lin" valueType="num">
                                      <p:cBhvr>
                                        <p:cTn id="19" dur="750" fill="hold"/>
                                        <p:tgtEl>
                                          <p:spTgt spid="4"/>
                                        </p:tgtEl>
                                        <p:attrNameLst>
                                          <p:attrName>style.rotation</p:attrName>
                                        </p:attrNameLst>
                                      </p:cBhvr>
                                      <p:tavLst>
                                        <p:tav tm="0">
                                          <p:val>
                                            <p:fltVal val="90"/>
                                          </p:val>
                                        </p:tav>
                                        <p:tav tm="100000">
                                          <p:val>
                                            <p:fltVal val="0"/>
                                          </p:val>
                                        </p:tav>
                                      </p:tavLst>
                                    </p:anim>
                                    <p:animEffect transition="in" filter="fade">
                                      <p:cBhvr>
                                        <p:cTn id="20" dur="750"/>
                                        <p:tgtEl>
                                          <p:spTgt spid="4"/>
                                        </p:tgtEl>
                                      </p:cBhvr>
                                    </p:animEffect>
                                  </p:childTnLst>
                                </p:cTn>
                              </p:par>
                              <p:par>
                                <p:cTn id="21" presetID="22" presetClass="entr" presetSubtype="8"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wipe(left)">
                                      <p:cBhvr>
                                        <p:cTn id="23" dur="750"/>
                                        <p:tgtEl>
                                          <p:spTgt spid="76"/>
                                        </p:tgtEl>
                                      </p:cBhvr>
                                    </p:animEffect>
                                  </p:childTnLst>
                                </p:cTn>
                              </p:par>
                            </p:childTnLst>
                          </p:cTn>
                        </p:par>
                        <p:par>
                          <p:cTn id="24" fill="hold" nodeType="afterGroup">
                            <p:stCondLst>
                              <p:cond delay="1500"/>
                            </p:stCondLst>
                            <p:childTnLst>
                              <p:par>
                                <p:cTn id="25" presetID="31"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750" fill="hold"/>
                                        <p:tgtEl>
                                          <p:spTgt spid="6"/>
                                        </p:tgtEl>
                                        <p:attrNameLst>
                                          <p:attrName>ppt_w</p:attrName>
                                        </p:attrNameLst>
                                      </p:cBhvr>
                                      <p:tavLst>
                                        <p:tav tm="0">
                                          <p:val>
                                            <p:fltVal val="0"/>
                                          </p:val>
                                        </p:tav>
                                        <p:tav tm="100000">
                                          <p:val>
                                            <p:strVal val="#ppt_w"/>
                                          </p:val>
                                        </p:tav>
                                      </p:tavLst>
                                    </p:anim>
                                    <p:anim calcmode="lin" valueType="num">
                                      <p:cBhvr>
                                        <p:cTn id="28" dur="750" fill="hold"/>
                                        <p:tgtEl>
                                          <p:spTgt spid="6"/>
                                        </p:tgtEl>
                                        <p:attrNameLst>
                                          <p:attrName>ppt_h</p:attrName>
                                        </p:attrNameLst>
                                      </p:cBhvr>
                                      <p:tavLst>
                                        <p:tav tm="0">
                                          <p:val>
                                            <p:fltVal val="0"/>
                                          </p:val>
                                        </p:tav>
                                        <p:tav tm="100000">
                                          <p:val>
                                            <p:strVal val="#ppt_h"/>
                                          </p:val>
                                        </p:tav>
                                      </p:tavLst>
                                    </p:anim>
                                    <p:anim calcmode="lin" valueType="num">
                                      <p:cBhvr>
                                        <p:cTn id="29" dur="750" fill="hold"/>
                                        <p:tgtEl>
                                          <p:spTgt spid="6"/>
                                        </p:tgtEl>
                                        <p:attrNameLst>
                                          <p:attrName>style.rotation</p:attrName>
                                        </p:attrNameLst>
                                      </p:cBhvr>
                                      <p:tavLst>
                                        <p:tav tm="0">
                                          <p:val>
                                            <p:fltVal val="90"/>
                                          </p:val>
                                        </p:tav>
                                        <p:tav tm="100000">
                                          <p:val>
                                            <p:fltVal val="0"/>
                                          </p:val>
                                        </p:tav>
                                      </p:tavLst>
                                    </p:anim>
                                    <p:animEffect transition="in" filter="fade">
                                      <p:cBhvr>
                                        <p:cTn id="30" dur="750"/>
                                        <p:tgtEl>
                                          <p:spTgt spid="6"/>
                                        </p:tgtEl>
                                      </p:cBhvr>
                                    </p:animEffect>
                                  </p:childTnLst>
                                </p:cTn>
                              </p:par>
                              <p:par>
                                <p:cTn id="31" presetID="22" presetClass="entr" presetSubtype="8"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wipe(left)">
                                      <p:cBhvr>
                                        <p:cTn id="33" dur="750"/>
                                        <p:tgtEl>
                                          <p:spTgt spid="82"/>
                                        </p:tgtEl>
                                      </p:cBhvr>
                                    </p:animEffect>
                                  </p:childTnLst>
                                </p:cTn>
                              </p:par>
                            </p:childTnLst>
                          </p:cTn>
                        </p:par>
                        <p:par>
                          <p:cTn id="34" fill="hold" nodeType="afterGroup">
                            <p:stCondLst>
                              <p:cond delay="2250"/>
                            </p:stCondLst>
                            <p:childTnLst>
                              <p:par>
                                <p:cTn id="35" presetID="31"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750" fill="hold"/>
                                        <p:tgtEl>
                                          <p:spTgt spid="8"/>
                                        </p:tgtEl>
                                        <p:attrNameLst>
                                          <p:attrName>ppt_w</p:attrName>
                                        </p:attrNameLst>
                                      </p:cBhvr>
                                      <p:tavLst>
                                        <p:tav tm="0">
                                          <p:val>
                                            <p:fltVal val="0"/>
                                          </p:val>
                                        </p:tav>
                                        <p:tav tm="100000">
                                          <p:val>
                                            <p:strVal val="#ppt_w"/>
                                          </p:val>
                                        </p:tav>
                                      </p:tavLst>
                                    </p:anim>
                                    <p:anim calcmode="lin" valueType="num">
                                      <p:cBhvr>
                                        <p:cTn id="38" dur="750" fill="hold"/>
                                        <p:tgtEl>
                                          <p:spTgt spid="8"/>
                                        </p:tgtEl>
                                        <p:attrNameLst>
                                          <p:attrName>ppt_h</p:attrName>
                                        </p:attrNameLst>
                                      </p:cBhvr>
                                      <p:tavLst>
                                        <p:tav tm="0">
                                          <p:val>
                                            <p:fltVal val="0"/>
                                          </p:val>
                                        </p:tav>
                                        <p:tav tm="100000">
                                          <p:val>
                                            <p:strVal val="#ppt_h"/>
                                          </p:val>
                                        </p:tav>
                                      </p:tavLst>
                                    </p:anim>
                                    <p:anim calcmode="lin" valueType="num">
                                      <p:cBhvr>
                                        <p:cTn id="39" dur="750" fill="hold"/>
                                        <p:tgtEl>
                                          <p:spTgt spid="8"/>
                                        </p:tgtEl>
                                        <p:attrNameLst>
                                          <p:attrName>style.rotation</p:attrName>
                                        </p:attrNameLst>
                                      </p:cBhvr>
                                      <p:tavLst>
                                        <p:tav tm="0">
                                          <p:val>
                                            <p:fltVal val="90"/>
                                          </p:val>
                                        </p:tav>
                                        <p:tav tm="100000">
                                          <p:val>
                                            <p:fltVal val="0"/>
                                          </p:val>
                                        </p:tav>
                                      </p:tavLst>
                                    </p:anim>
                                    <p:animEffect transition="in" filter="fade">
                                      <p:cBhvr>
                                        <p:cTn id="40" dur="750"/>
                                        <p:tgtEl>
                                          <p:spTgt spid="8"/>
                                        </p:tgtEl>
                                      </p:cBhvr>
                                    </p:animEffect>
                                  </p:childTnLst>
                                </p:cTn>
                              </p:par>
                              <p:par>
                                <p:cTn id="41" presetID="22" presetClass="entr" presetSubtype="8"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left)">
                                      <p:cBhvr>
                                        <p:cTn id="43" dur="750"/>
                                        <p:tgtEl>
                                          <p:spTgt spid="8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xit" presetSubtype="0" fill="hold" nodeType="clickEffect">
                                  <p:stCondLst>
                                    <p:cond delay="0"/>
                                  </p:stCondLst>
                                  <p:childTnLst>
                                    <p:set>
                                      <p:cBhvr>
                                        <p:cTn id="47" dur="1" fill="hold">
                                          <p:stCondLst>
                                            <p:cond delay="0"/>
                                          </p:stCondLst>
                                        </p:cTn>
                                        <p:tgtEl>
                                          <p:spTgt spid="2"/>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56"/>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76"/>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6"/>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82"/>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8"/>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88"/>
                                        </p:tgtEl>
                                        <p:attrNameLst>
                                          <p:attrName>style.visibility</p:attrName>
                                        </p:attrNameLst>
                                      </p:cBhvr>
                                      <p:to>
                                        <p:strVal val="hidden"/>
                                      </p:to>
                                    </p:set>
                                  </p:childTnLst>
                                </p:cTn>
                              </p:par>
                            </p:childTnLst>
                          </p:cTn>
                        </p:par>
                        <p:par>
                          <p:cTn id="62" fill="hold" nodeType="afterGroup">
                            <p:stCondLst>
                              <p:cond delay="1"/>
                            </p:stCondLst>
                            <p:childTnLst>
                              <p:par>
                                <p:cTn id="63" presetID="31" presetClass="entr" presetSubtype="0" fill="hold" nodeType="afterEffect">
                                  <p:stCondLst>
                                    <p:cond delay="0"/>
                                  </p:stCondLst>
                                  <p:childTnLst>
                                    <p:set>
                                      <p:cBhvr>
                                        <p:cTn id="64" dur="1" fill="hold">
                                          <p:stCondLst>
                                            <p:cond delay="0"/>
                                          </p:stCondLst>
                                        </p:cTn>
                                        <p:tgtEl>
                                          <p:spTgt spid="10"/>
                                        </p:tgtEl>
                                        <p:attrNameLst>
                                          <p:attrName>style.visibility</p:attrName>
                                        </p:attrNameLst>
                                      </p:cBhvr>
                                      <p:to>
                                        <p:strVal val="visible"/>
                                      </p:to>
                                    </p:set>
                                    <p:anim calcmode="lin" valueType="num">
                                      <p:cBhvr>
                                        <p:cTn id="65" dur="750" fill="hold"/>
                                        <p:tgtEl>
                                          <p:spTgt spid="10"/>
                                        </p:tgtEl>
                                        <p:attrNameLst>
                                          <p:attrName>ppt_w</p:attrName>
                                        </p:attrNameLst>
                                      </p:cBhvr>
                                      <p:tavLst>
                                        <p:tav tm="0">
                                          <p:val>
                                            <p:fltVal val="0"/>
                                          </p:val>
                                        </p:tav>
                                        <p:tav tm="100000">
                                          <p:val>
                                            <p:strVal val="#ppt_w"/>
                                          </p:val>
                                        </p:tav>
                                      </p:tavLst>
                                    </p:anim>
                                    <p:anim calcmode="lin" valueType="num">
                                      <p:cBhvr>
                                        <p:cTn id="66" dur="750" fill="hold"/>
                                        <p:tgtEl>
                                          <p:spTgt spid="10"/>
                                        </p:tgtEl>
                                        <p:attrNameLst>
                                          <p:attrName>ppt_h</p:attrName>
                                        </p:attrNameLst>
                                      </p:cBhvr>
                                      <p:tavLst>
                                        <p:tav tm="0">
                                          <p:val>
                                            <p:fltVal val="0"/>
                                          </p:val>
                                        </p:tav>
                                        <p:tav tm="100000">
                                          <p:val>
                                            <p:strVal val="#ppt_h"/>
                                          </p:val>
                                        </p:tav>
                                      </p:tavLst>
                                    </p:anim>
                                    <p:anim calcmode="lin" valueType="num">
                                      <p:cBhvr>
                                        <p:cTn id="67" dur="750" fill="hold"/>
                                        <p:tgtEl>
                                          <p:spTgt spid="10"/>
                                        </p:tgtEl>
                                        <p:attrNameLst>
                                          <p:attrName>style.rotation</p:attrName>
                                        </p:attrNameLst>
                                      </p:cBhvr>
                                      <p:tavLst>
                                        <p:tav tm="0">
                                          <p:val>
                                            <p:fltVal val="90"/>
                                          </p:val>
                                        </p:tav>
                                        <p:tav tm="100000">
                                          <p:val>
                                            <p:fltVal val="0"/>
                                          </p:val>
                                        </p:tav>
                                      </p:tavLst>
                                    </p:anim>
                                    <p:animEffect transition="in" filter="fade">
                                      <p:cBhvr>
                                        <p:cTn id="68" dur="750"/>
                                        <p:tgtEl>
                                          <p:spTgt spid="10"/>
                                        </p:tgtEl>
                                      </p:cBhvr>
                                    </p:animEffect>
                                  </p:childTnLst>
                                </p:cTn>
                              </p:par>
                            </p:childTnLst>
                          </p:cTn>
                        </p:par>
                        <p:par>
                          <p:cTn id="69" fill="hold" nodeType="afterGroup">
                            <p:stCondLst>
                              <p:cond delay="751"/>
                            </p:stCondLst>
                            <p:childTnLst>
                              <p:par>
                                <p:cTn id="70" presetID="22" presetClass="entr" presetSubtype="8" fill="hold" nodeType="afterEffect">
                                  <p:stCondLst>
                                    <p:cond delay="0"/>
                                  </p:stCondLst>
                                  <p:childTnLst>
                                    <p:set>
                                      <p:cBhvr>
                                        <p:cTn id="71" dur="1" fill="hold">
                                          <p:stCondLst>
                                            <p:cond delay="0"/>
                                          </p:stCondLst>
                                        </p:cTn>
                                        <p:tgtEl>
                                          <p:spTgt spid="62"/>
                                        </p:tgtEl>
                                        <p:attrNameLst>
                                          <p:attrName>style.visibility</p:attrName>
                                        </p:attrNameLst>
                                      </p:cBhvr>
                                      <p:to>
                                        <p:strVal val="visible"/>
                                      </p:to>
                                    </p:set>
                                    <p:animEffect transition="in" filter="wipe(left)">
                                      <p:cBhvr>
                                        <p:cTn id="72" dur="750"/>
                                        <p:tgtEl>
                                          <p:spTgt spid="62"/>
                                        </p:tgtEl>
                                      </p:cBhvr>
                                    </p:animEffect>
                                  </p:childTnLst>
                                </p:cTn>
                              </p:par>
                              <p:par>
                                <p:cTn id="73" presetID="31" presetClass="entr" presetSubtype="0"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p:cTn id="75" dur="750" fill="hold"/>
                                        <p:tgtEl>
                                          <p:spTgt spid="12"/>
                                        </p:tgtEl>
                                        <p:attrNameLst>
                                          <p:attrName>ppt_w</p:attrName>
                                        </p:attrNameLst>
                                      </p:cBhvr>
                                      <p:tavLst>
                                        <p:tav tm="0">
                                          <p:val>
                                            <p:fltVal val="0"/>
                                          </p:val>
                                        </p:tav>
                                        <p:tav tm="100000">
                                          <p:val>
                                            <p:strVal val="#ppt_w"/>
                                          </p:val>
                                        </p:tav>
                                      </p:tavLst>
                                    </p:anim>
                                    <p:anim calcmode="lin" valueType="num">
                                      <p:cBhvr>
                                        <p:cTn id="76" dur="750" fill="hold"/>
                                        <p:tgtEl>
                                          <p:spTgt spid="12"/>
                                        </p:tgtEl>
                                        <p:attrNameLst>
                                          <p:attrName>ppt_h</p:attrName>
                                        </p:attrNameLst>
                                      </p:cBhvr>
                                      <p:tavLst>
                                        <p:tav tm="0">
                                          <p:val>
                                            <p:fltVal val="0"/>
                                          </p:val>
                                        </p:tav>
                                        <p:tav tm="100000">
                                          <p:val>
                                            <p:strVal val="#ppt_h"/>
                                          </p:val>
                                        </p:tav>
                                      </p:tavLst>
                                    </p:anim>
                                    <p:anim calcmode="lin" valueType="num">
                                      <p:cBhvr>
                                        <p:cTn id="77" dur="750" fill="hold"/>
                                        <p:tgtEl>
                                          <p:spTgt spid="12"/>
                                        </p:tgtEl>
                                        <p:attrNameLst>
                                          <p:attrName>style.rotation</p:attrName>
                                        </p:attrNameLst>
                                      </p:cBhvr>
                                      <p:tavLst>
                                        <p:tav tm="0">
                                          <p:val>
                                            <p:fltVal val="90"/>
                                          </p:val>
                                        </p:tav>
                                        <p:tav tm="100000">
                                          <p:val>
                                            <p:fltVal val="0"/>
                                          </p:val>
                                        </p:tav>
                                      </p:tavLst>
                                    </p:anim>
                                    <p:animEffect transition="in" filter="fade">
                                      <p:cBhvr>
                                        <p:cTn id="78" dur="750"/>
                                        <p:tgtEl>
                                          <p:spTgt spid="12"/>
                                        </p:tgtEl>
                                      </p:cBhvr>
                                    </p:animEffect>
                                  </p:childTnLst>
                                </p:cTn>
                              </p:par>
                            </p:childTnLst>
                          </p:cTn>
                        </p:par>
                        <p:par>
                          <p:cTn id="79" fill="hold" nodeType="afterGroup">
                            <p:stCondLst>
                              <p:cond delay="1501"/>
                            </p:stCondLst>
                            <p:childTnLst>
                              <p:par>
                                <p:cTn id="80" presetID="22" presetClass="entr" presetSubtype="8" fill="hold" nodeType="after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wipe(left)">
                                      <p:cBhvr>
                                        <p:cTn id="82" dur="750"/>
                                        <p:tgtEl>
                                          <p:spTgt spid="74"/>
                                        </p:tgtEl>
                                      </p:cBhvr>
                                    </p:animEffect>
                                  </p:childTnLst>
                                </p:cTn>
                              </p:par>
                              <p:par>
                                <p:cTn id="83" presetID="31" presetClass="entr" presetSubtype="0"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p:cTn id="85" dur="750" fill="hold"/>
                                        <p:tgtEl>
                                          <p:spTgt spid="14"/>
                                        </p:tgtEl>
                                        <p:attrNameLst>
                                          <p:attrName>ppt_w</p:attrName>
                                        </p:attrNameLst>
                                      </p:cBhvr>
                                      <p:tavLst>
                                        <p:tav tm="0">
                                          <p:val>
                                            <p:fltVal val="0"/>
                                          </p:val>
                                        </p:tav>
                                        <p:tav tm="100000">
                                          <p:val>
                                            <p:strVal val="#ppt_w"/>
                                          </p:val>
                                        </p:tav>
                                      </p:tavLst>
                                    </p:anim>
                                    <p:anim calcmode="lin" valueType="num">
                                      <p:cBhvr>
                                        <p:cTn id="86" dur="750" fill="hold"/>
                                        <p:tgtEl>
                                          <p:spTgt spid="14"/>
                                        </p:tgtEl>
                                        <p:attrNameLst>
                                          <p:attrName>ppt_h</p:attrName>
                                        </p:attrNameLst>
                                      </p:cBhvr>
                                      <p:tavLst>
                                        <p:tav tm="0">
                                          <p:val>
                                            <p:fltVal val="0"/>
                                          </p:val>
                                        </p:tav>
                                        <p:tav tm="100000">
                                          <p:val>
                                            <p:strVal val="#ppt_h"/>
                                          </p:val>
                                        </p:tav>
                                      </p:tavLst>
                                    </p:anim>
                                    <p:anim calcmode="lin" valueType="num">
                                      <p:cBhvr>
                                        <p:cTn id="87" dur="750" fill="hold"/>
                                        <p:tgtEl>
                                          <p:spTgt spid="14"/>
                                        </p:tgtEl>
                                        <p:attrNameLst>
                                          <p:attrName>style.rotation</p:attrName>
                                        </p:attrNameLst>
                                      </p:cBhvr>
                                      <p:tavLst>
                                        <p:tav tm="0">
                                          <p:val>
                                            <p:fltVal val="90"/>
                                          </p:val>
                                        </p:tav>
                                        <p:tav tm="100000">
                                          <p:val>
                                            <p:fltVal val="0"/>
                                          </p:val>
                                        </p:tav>
                                      </p:tavLst>
                                    </p:anim>
                                    <p:animEffect transition="in" filter="fade">
                                      <p:cBhvr>
                                        <p:cTn id="88" dur="750"/>
                                        <p:tgtEl>
                                          <p:spTgt spid="14"/>
                                        </p:tgtEl>
                                      </p:cBhvr>
                                    </p:animEffect>
                                  </p:childTnLst>
                                </p:cTn>
                              </p:par>
                            </p:childTnLst>
                          </p:cTn>
                        </p:par>
                        <p:par>
                          <p:cTn id="89" fill="hold" nodeType="afterGroup">
                            <p:stCondLst>
                              <p:cond delay="2251"/>
                            </p:stCondLst>
                            <p:childTnLst>
                              <p:par>
                                <p:cTn id="90" presetID="22" presetClass="entr" presetSubtype="8" fill="hold" nodeType="afterEffect">
                                  <p:stCondLst>
                                    <p:cond delay="0"/>
                                  </p:stCondLst>
                                  <p:childTnLst>
                                    <p:set>
                                      <p:cBhvr>
                                        <p:cTn id="91" dur="1" fill="hold">
                                          <p:stCondLst>
                                            <p:cond delay="0"/>
                                          </p:stCondLst>
                                        </p:cTn>
                                        <p:tgtEl>
                                          <p:spTgt spid="89"/>
                                        </p:tgtEl>
                                        <p:attrNameLst>
                                          <p:attrName>style.visibility</p:attrName>
                                        </p:attrNameLst>
                                      </p:cBhvr>
                                      <p:to>
                                        <p:strVal val="visible"/>
                                      </p:to>
                                    </p:set>
                                    <p:animEffect transition="in" filter="wipe(left)">
                                      <p:cBhvr>
                                        <p:cTn id="92" dur="750"/>
                                        <p:tgtEl>
                                          <p:spTgt spid="89"/>
                                        </p:tgtEl>
                                      </p:cBhvr>
                                    </p:animEffect>
                                  </p:childTnLst>
                                </p:cTn>
                              </p:par>
                              <p:par>
                                <p:cTn id="93" presetID="31" presetClass="entr" presetSubtype="0" fill="hold" nodeType="withEffect">
                                  <p:stCondLst>
                                    <p:cond delay="0"/>
                                  </p:stCondLst>
                                  <p:childTnLst>
                                    <p:set>
                                      <p:cBhvr>
                                        <p:cTn id="94" dur="1" fill="hold">
                                          <p:stCondLst>
                                            <p:cond delay="0"/>
                                          </p:stCondLst>
                                        </p:cTn>
                                        <p:tgtEl>
                                          <p:spTgt spid="16"/>
                                        </p:tgtEl>
                                        <p:attrNameLst>
                                          <p:attrName>style.visibility</p:attrName>
                                        </p:attrNameLst>
                                      </p:cBhvr>
                                      <p:to>
                                        <p:strVal val="visible"/>
                                      </p:to>
                                    </p:set>
                                    <p:anim calcmode="lin" valueType="num">
                                      <p:cBhvr>
                                        <p:cTn id="95" dur="750" fill="hold"/>
                                        <p:tgtEl>
                                          <p:spTgt spid="16"/>
                                        </p:tgtEl>
                                        <p:attrNameLst>
                                          <p:attrName>ppt_w</p:attrName>
                                        </p:attrNameLst>
                                      </p:cBhvr>
                                      <p:tavLst>
                                        <p:tav tm="0">
                                          <p:val>
                                            <p:fltVal val="0"/>
                                          </p:val>
                                        </p:tav>
                                        <p:tav tm="100000">
                                          <p:val>
                                            <p:strVal val="#ppt_w"/>
                                          </p:val>
                                        </p:tav>
                                      </p:tavLst>
                                    </p:anim>
                                    <p:anim calcmode="lin" valueType="num">
                                      <p:cBhvr>
                                        <p:cTn id="96" dur="750" fill="hold"/>
                                        <p:tgtEl>
                                          <p:spTgt spid="16"/>
                                        </p:tgtEl>
                                        <p:attrNameLst>
                                          <p:attrName>ppt_h</p:attrName>
                                        </p:attrNameLst>
                                      </p:cBhvr>
                                      <p:tavLst>
                                        <p:tav tm="0">
                                          <p:val>
                                            <p:fltVal val="0"/>
                                          </p:val>
                                        </p:tav>
                                        <p:tav tm="100000">
                                          <p:val>
                                            <p:strVal val="#ppt_h"/>
                                          </p:val>
                                        </p:tav>
                                      </p:tavLst>
                                    </p:anim>
                                    <p:anim calcmode="lin" valueType="num">
                                      <p:cBhvr>
                                        <p:cTn id="97" dur="750" fill="hold"/>
                                        <p:tgtEl>
                                          <p:spTgt spid="16"/>
                                        </p:tgtEl>
                                        <p:attrNameLst>
                                          <p:attrName>style.rotation</p:attrName>
                                        </p:attrNameLst>
                                      </p:cBhvr>
                                      <p:tavLst>
                                        <p:tav tm="0">
                                          <p:val>
                                            <p:fltVal val="90"/>
                                          </p:val>
                                        </p:tav>
                                        <p:tav tm="100000">
                                          <p:val>
                                            <p:fltVal val="0"/>
                                          </p:val>
                                        </p:tav>
                                      </p:tavLst>
                                    </p:anim>
                                    <p:animEffect transition="in" filter="fade">
                                      <p:cBhvr>
                                        <p:cTn id="98" dur="750"/>
                                        <p:tgtEl>
                                          <p:spTgt spid="16"/>
                                        </p:tgtEl>
                                      </p:cBhvr>
                                    </p:animEffect>
                                  </p:childTnLst>
                                </p:cTn>
                              </p:par>
                            </p:childTnLst>
                          </p:cTn>
                        </p:par>
                        <p:par>
                          <p:cTn id="99" fill="hold" nodeType="afterGroup">
                            <p:stCondLst>
                              <p:cond delay="3001"/>
                            </p:stCondLst>
                            <p:childTnLst>
                              <p:par>
                                <p:cTn id="100" presetID="22" presetClass="entr" presetSubtype="8" fill="hold" nodeType="afterEffect">
                                  <p:stCondLst>
                                    <p:cond delay="0"/>
                                  </p:stCondLst>
                                  <p:childTnLst>
                                    <p:set>
                                      <p:cBhvr>
                                        <p:cTn id="101" dur="1" fill="hold">
                                          <p:stCondLst>
                                            <p:cond delay="0"/>
                                          </p:stCondLst>
                                        </p:cTn>
                                        <p:tgtEl>
                                          <p:spTgt spid="98"/>
                                        </p:tgtEl>
                                        <p:attrNameLst>
                                          <p:attrName>style.visibility</p:attrName>
                                        </p:attrNameLst>
                                      </p:cBhvr>
                                      <p:to>
                                        <p:strVal val="visible"/>
                                      </p:to>
                                    </p:set>
                                    <p:animEffect transition="in" filter="wipe(left)">
                                      <p:cBhvr>
                                        <p:cTn id="102" dur="75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33" name="Picture 21"/>
          <p:cNvPicPr>
            <a:picLocks noChangeAspect="1" noChangeArrowheads="1"/>
          </p:cNvPicPr>
          <p:nvPr/>
        </p:nvPicPr>
        <p:blipFill>
          <a:blip r:embed="rId2" cstate="print">
            <a:lum bright="10000"/>
          </a:blip>
          <a:srcRect t="54872"/>
          <a:stretch>
            <a:fillRect/>
          </a:stretch>
        </p:blipFill>
        <p:spPr bwMode="auto">
          <a:xfrm>
            <a:off x="0" y="3467099"/>
            <a:ext cx="9144000" cy="1676400"/>
          </a:xfrm>
          <a:prstGeom prst="rect">
            <a:avLst/>
          </a:prstGeom>
          <a:noFill/>
          <a:effectLst>
            <a:softEdge rad="317500"/>
          </a:effectLst>
        </p:spPr>
      </p:pic>
      <p:sp>
        <p:nvSpPr>
          <p:cNvPr id="11" name="文本框 10"/>
          <p:cNvSpPr txBox="1">
            <a:spLocks noChangeArrowheads="1"/>
          </p:cNvSpPr>
          <p:nvPr/>
        </p:nvSpPr>
        <p:spPr bwMode="auto">
          <a:xfrm>
            <a:off x="168273" y="1523999"/>
            <a:ext cx="4454527" cy="2328794"/>
          </a:xfrm>
          <a:prstGeom prst="roundRect">
            <a:avLst/>
          </a:prstGeom>
          <a:ln>
            <a:noFill/>
          </a:ln>
          <a:effectLst>
            <a:glow rad="139700">
              <a:schemeClr val="accent6">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lnRef>
          <a:fillRef idx="1">
            <a:schemeClr val="lt1"/>
          </a:fillRef>
          <a:effectRef idx="0">
            <a:schemeClr val="accent6"/>
          </a:effectRef>
          <a:fontRef idx="minor">
            <a:schemeClr val="dk1"/>
          </a:fontRef>
        </p:style>
        <p:txBody>
          <a:bodyPr>
            <a:spAutoFit/>
          </a:bodyPr>
          <a:lstStyle/>
          <a:p>
            <a:pPr marL="342900" indent="-342900" eaLnBrk="0" hangingPunct="0">
              <a:lnSpc>
                <a:spcPct val="150000"/>
              </a:lnSpc>
              <a:buFont typeface="Wingdings" panose="05000000000000000000" pitchFamily="2" charset="2"/>
              <a:buChar char="u"/>
              <a:defRPr/>
            </a:pPr>
            <a:r>
              <a:rPr lang="zh-CN" altLang="en-US" b="1" dirty="0">
                <a:solidFill>
                  <a:srgbClr val="000000"/>
                </a:solidFill>
                <a:latin typeface="宋体" panose="02010600030101010101" pitchFamily="2" charset="-122"/>
                <a:ea typeface="宋体" panose="02010600030101010101" pitchFamily="2" charset="-122"/>
                <a:sym typeface="+mn-ea"/>
              </a:rPr>
              <a:t>农业连续</a:t>
            </a:r>
            <a:r>
              <a:rPr lang="en-US" altLang="zh-CN" b="1" dirty="0">
                <a:solidFill>
                  <a:srgbClr val="000000"/>
                </a:solidFill>
                <a:latin typeface="宋体" panose="02010600030101010101" pitchFamily="2" charset="-122"/>
                <a:ea typeface="宋体" panose="02010600030101010101" pitchFamily="2" charset="-122"/>
                <a:sym typeface="+mn-ea"/>
              </a:rPr>
              <a:t>13</a:t>
            </a:r>
            <a:r>
              <a:rPr lang="zh-CN" altLang="en-US" b="1" dirty="0">
                <a:solidFill>
                  <a:srgbClr val="000000"/>
                </a:solidFill>
                <a:latin typeface="宋体" panose="02010600030101010101" pitchFamily="2" charset="-122"/>
                <a:ea typeface="宋体" panose="02010600030101010101" pitchFamily="2" charset="-122"/>
                <a:sym typeface="+mn-ea"/>
              </a:rPr>
              <a:t>年实现丰收</a:t>
            </a:r>
            <a:endParaRPr lang="en-US" altLang="zh-CN" b="1" dirty="0">
              <a:solidFill>
                <a:srgbClr val="000000"/>
              </a:solidFill>
              <a:latin typeface="宋体" panose="02010600030101010101" pitchFamily="2" charset="-122"/>
              <a:ea typeface="宋体" panose="02010600030101010101" pitchFamily="2" charset="-122"/>
              <a:sym typeface="+mn-ea"/>
            </a:endParaRPr>
          </a:p>
          <a:p>
            <a:pPr marL="342900" indent="-342900" eaLnBrk="0" hangingPunct="0">
              <a:lnSpc>
                <a:spcPct val="150000"/>
              </a:lnSpc>
              <a:buFont typeface="Wingdings" panose="05000000000000000000" pitchFamily="2" charset="2"/>
              <a:buChar char="u"/>
              <a:defRPr/>
            </a:pPr>
            <a:r>
              <a:rPr lang="zh-CN" altLang="en-US" b="1" dirty="0">
                <a:solidFill>
                  <a:srgbClr val="000000"/>
                </a:solidFill>
                <a:latin typeface="宋体" panose="02010600030101010101" pitchFamily="2" charset="-122"/>
                <a:ea typeface="宋体" panose="02010600030101010101" pitchFamily="2" charset="-122"/>
                <a:sym typeface="+mn-ea"/>
              </a:rPr>
              <a:t>城乡一体化迈出新步伐</a:t>
            </a:r>
            <a:endParaRPr lang="en-US" altLang="zh-CN" b="1" dirty="0">
              <a:solidFill>
                <a:srgbClr val="000000"/>
              </a:solidFill>
              <a:latin typeface="宋体" panose="02010600030101010101" pitchFamily="2" charset="-122"/>
              <a:ea typeface="宋体" panose="02010600030101010101" pitchFamily="2" charset="-122"/>
              <a:sym typeface="+mn-ea"/>
            </a:endParaRPr>
          </a:p>
          <a:p>
            <a:pPr marL="342900" indent="-342900" eaLnBrk="0" hangingPunct="0">
              <a:lnSpc>
                <a:spcPct val="150000"/>
              </a:lnSpc>
              <a:buFont typeface="Wingdings" panose="05000000000000000000" pitchFamily="2" charset="2"/>
              <a:buChar char="u"/>
              <a:defRPr/>
            </a:pPr>
            <a:r>
              <a:rPr lang="zh-CN" altLang="en-US" b="1" dirty="0">
                <a:solidFill>
                  <a:srgbClr val="000000"/>
                </a:solidFill>
                <a:latin typeface="宋体" panose="02010600030101010101" pitchFamily="2" charset="-122"/>
                <a:ea typeface="宋体" panose="02010600030101010101" pitchFamily="2" charset="-122"/>
                <a:sym typeface="+mn-ea"/>
              </a:rPr>
              <a:t>农村公共服务和社会事业达到新水平</a:t>
            </a:r>
            <a:endParaRPr lang="en-US" altLang="zh-CN" b="1" dirty="0">
              <a:solidFill>
                <a:srgbClr val="000000"/>
              </a:solidFill>
              <a:latin typeface="宋体" panose="02010600030101010101" pitchFamily="2" charset="-122"/>
              <a:ea typeface="宋体" panose="02010600030101010101" pitchFamily="2" charset="-122"/>
              <a:sym typeface="+mn-ea"/>
            </a:endParaRPr>
          </a:p>
          <a:p>
            <a:pPr marL="342900" indent="-342900" eaLnBrk="0" hangingPunct="0">
              <a:lnSpc>
                <a:spcPct val="150000"/>
              </a:lnSpc>
              <a:buFont typeface="Wingdings" panose="05000000000000000000" pitchFamily="2" charset="2"/>
              <a:buChar char="u"/>
              <a:defRPr/>
            </a:pPr>
            <a:r>
              <a:rPr lang="zh-CN" altLang="en-US" b="1" dirty="0">
                <a:solidFill>
                  <a:srgbClr val="000000"/>
                </a:solidFill>
                <a:latin typeface="宋体" panose="02010600030101010101" pitchFamily="2" charset="-122"/>
                <a:ea typeface="宋体" panose="02010600030101010101" pitchFamily="2" charset="-122"/>
                <a:sym typeface="+mn-ea"/>
              </a:rPr>
              <a:t>脱贫攻坚取得决定性进展</a:t>
            </a:r>
            <a:endParaRPr lang="en-US" altLang="zh-CN" b="1" dirty="0">
              <a:solidFill>
                <a:srgbClr val="000000"/>
              </a:solidFill>
              <a:latin typeface="宋体" panose="02010600030101010101" pitchFamily="2" charset="-122"/>
              <a:ea typeface="宋体" panose="02010600030101010101" pitchFamily="2" charset="-122"/>
              <a:sym typeface="+mn-ea"/>
            </a:endParaRPr>
          </a:p>
        </p:txBody>
      </p:sp>
      <p:grpSp>
        <p:nvGrpSpPr>
          <p:cNvPr id="21508" name="组合 7"/>
          <p:cNvGrpSpPr>
            <a:grpSpLocks/>
          </p:cNvGrpSpPr>
          <p:nvPr/>
        </p:nvGrpSpPr>
        <p:grpSpPr bwMode="auto">
          <a:xfrm>
            <a:off x="168273" y="657226"/>
            <a:ext cx="7473950" cy="590550"/>
            <a:chOff x="555395" y="1631016"/>
            <a:chExt cx="7474942" cy="590550"/>
          </a:xfrm>
        </p:grpSpPr>
        <p:grpSp>
          <p:nvGrpSpPr>
            <p:cNvPr id="3" name="组合 67"/>
            <p:cNvGrpSpPr/>
            <p:nvPr/>
          </p:nvGrpSpPr>
          <p:grpSpPr>
            <a:xfrm>
              <a:off x="555395" y="1631016"/>
              <a:ext cx="590550" cy="590550"/>
              <a:chOff x="2981325" y="1724025"/>
              <a:chExt cx="590550" cy="590550"/>
            </a:xfrm>
            <a:effectLst>
              <a:outerShdw blurRad="50800" dist="38100" dir="13500000" algn="br" rotWithShape="0">
                <a:prstClr val="black">
                  <a:alpha val="40000"/>
                </a:prstClr>
              </a:outerShdw>
            </a:effectLst>
          </p:grpSpPr>
          <p:grpSp>
            <p:nvGrpSpPr>
              <p:cNvPr id="4" name="组合 68"/>
              <p:cNvGrpSpPr/>
              <p:nvPr/>
            </p:nvGrpSpPr>
            <p:grpSpPr>
              <a:xfrm>
                <a:off x="2981325" y="1724025"/>
                <a:ext cx="590550" cy="590550"/>
                <a:chOff x="2981325" y="1724025"/>
                <a:chExt cx="590550" cy="590550"/>
              </a:xfrm>
            </p:grpSpPr>
            <p:sp>
              <p:nvSpPr>
                <p:cNvPr id="35" name="椭圆 34"/>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36" name="椭圆 35"/>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34" name="文本框 57"/>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2</a:t>
                </a:r>
                <a:endParaRPr lang="zh-CN" altLang="en-US" sz="2400" b="1" i="1" dirty="0">
                  <a:solidFill>
                    <a:schemeClr val="accent6">
                      <a:lumMod val="75000"/>
                    </a:schemeClr>
                  </a:solidFill>
                </a:endParaRPr>
              </a:p>
            </p:txBody>
          </p:sp>
        </p:grpSp>
        <p:sp>
          <p:nvSpPr>
            <p:cNvPr id="21510" name="矩形 72"/>
            <p:cNvSpPr>
              <a:spLocks noChangeArrowheads="1"/>
            </p:cNvSpPr>
            <p:nvPr/>
          </p:nvSpPr>
          <p:spPr bwMode="auto">
            <a:xfrm>
              <a:off x="1176731" y="1649132"/>
              <a:ext cx="6853606"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实施乡村振兴战略是新时代农业农村现代化的新起点新征程</a:t>
              </a:r>
            </a:p>
          </p:txBody>
        </p:sp>
      </p:grpSp>
      <p:grpSp>
        <p:nvGrpSpPr>
          <p:cNvPr id="5" name="组合 16"/>
          <p:cNvGrpSpPr>
            <a:grpSpLocks/>
          </p:cNvGrpSpPr>
          <p:nvPr/>
        </p:nvGrpSpPr>
        <p:grpSpPr bwMode="auto">
          <a:xfrm>
            <a:off x="4792663" y="1262063"/>
            <a:ext cx="4262437" cy="2706822"/>
            <a:chOff x="1962150" y="1797049"/>
            <a:chExt cx="4263286" cy="2326620"/>
          </a:xfrm>
        </p:grpSpPr>
        <p:sp>
          <p:nvSpPr>
            <p:cNvPr id="18" name="TextBox 13"/>
            <p:cNvSpPr/>
            <p:nvPr/>
          </p:nvSpPr>
          <p:spPr>
            <a:xfrm>
              <a:off x="1971677" y="1797049"/>
              <a:ext cx="4253759" cy="2326620"/>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Freeform 30"/>
            <p:cNvSpPr/>
            <p:nvPr/>
          </p:nvSpPr>
          <p:spPr bwMode="auto">
            <a:xfrm>
              <a:off x="1962150" y="1797049"/>
              <a:ext cx="890764" cy="888750"/>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Freeform 34"/>
            <p:cNvSpPr/>
            <p:nvPr/>
          </p:nvSpPr>
          <p:spPr bwMode="auto">
            <a:xfrm>
              <a:off x="2117756" y="1927187"/>
              <a:ext cx="241348" cy="312649"/>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Freeform 35"/>
            <p:cNvSpPr/>
            <p:nvPr/>
          </p:nvSpPr>
          <p:spPr bwMode="auto">
            <a:xfrm>
              <a:off x="2270186" y="2109698"/>
              <a:ext cx="88918" cy="130138"/>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Freeform 36"/>
            <p:cNvSpPr>
              <a:spLocks noEditPoints="1"/>
            </p:cNvSpPr>
            <p:nvPr/>
          </p:nvSpPr>
          <p:spPr bwMode="auto">
            <a:xfrm>
              <a:off x="2203498" y="1992256"/>
              <a:ext cx="154018" cy="220601"/>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7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Freeform 37"/>
            <p:cNvSpPr/>
            <p:nvPr/>
          </p:nvSpPr>
          <p:spPr bwMode="auto">
            <a:xfrm>
              <a:off x="2160627" y="2014475"/>
              <a:ext cx="96857" cy="28567"/>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Freeform 38"/>
            <p:cNvSpPr/>
            <p:nvPr/>
          </p:nvSpPr>
          <p:spPr bwMode="auto">
            <a:xfrm>
              <a:off x="2160627" y="2068435"/>
              <a:ext cx="63513" cy="26980"/>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文本框 8"/>
            <p:cNvSpPr txBox="1">
              <a:spLocks noChangeArrowheads="1"/>
            </p:cNvSpPr>
            <p:nvPr/>
          </p:nvSpPr>
          <p:spPr bwMode="auto">
            <a:xfrm>
              <a:off x="2511534" y="1881303"/>
              <a:ext cx="3558297" cy="885576"/>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431800" algn="just" eaLnBrk="0" hangingPunct="0">
                <a:lnSpc>
                  <a:spcPct val="150000"/>
                </a:lnSpc>
                <a:buFontTx/>
                <a:buNone/>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在新的起点上，党中央结合我国基本国情农情，着眼党和国家事业全局，顺应城乡关系阶段性变化，遵循农业农村现代化建设规律，作出实施乡村振兴战略这一重大部署。</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par>
                          <p:cTn id="7" fill="hold" nodeType="afterGroup">
                            <p:stCondLst>
                              <p:cond delay="500"/>
                            </p:stCondLst>
                            <p:childTnLst>
                              <p:par>
                                <p:cTn id="8" presetID="9" presetClass="entr" presetSubtype="0" fill="hold" nodeType="afterEffect">
                                  <p:stCondLst>
                                    <p:cond delay="0"/>
                                  </p:stCondLst>
                                  <p:childTnLst>
                                    <p:set>
                                      <p:cBhvr>
                                        <p:cTn id="9" dur="1" fill="hold">
                                          <p:stCondLst>
                                            <p:cond delay="0"/>
                                          </p:stCondLst>
                                        </p:cTn>
                                        <p:tgtEl>
                                          <p:spTgt spid="13333"/>
                                        </p:tgtEl>
                                        <p:attrNameLst>
                                          <p:attrName>style.visibility</p:attrName>
                                        </p:attrNameLst>
                                      </p:cBhvr>
                                      <p:to>
                                        <p:strVal val="visible"/>
                                      </p:to>
                                    </p:set>
                                    <p:animEffect transition="in" filter="dissolve">
                                      <p:cBhvr>
                                        <p:cTn id="10" dur="500"/>
                                        <p:tgtEl>
                                          <p:spTgt spid="13333"/>
                                        </p:tgtEl>
                                      </p:cBhvr>
                                    </p:animEffect>
                                  </p:childTnLst>
                                </p:cTn>
                              </p:par>
                              <p:par>
                                <p:cTn id="11" presetID="18" presetClass="entr" presetSubtype="1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5"/>
          <p:cNvGrpSpPr>
            <a:grpSpLocks/>
          </p:cNvGrpSpPr>
          <p:nvPr/>
        </p:nvGrpSpPr>
        <p:grpSpPr bwMode="auto">
          <a:xfrm>
            <a:off x="228600" y="675043"/>
            <a:ext cx="7237139" cy="723778"/>
            <a:chOff x="586181" y="2375273"/>
            <a:chExt cx="7237521" cy="723653"/>
          </a:xfrm>
        </p:grpSpPr>
        <p:grpSp>
          <p:nvGrpSpPr>
            <p:cNvPr id="3" name="组合 73"/>
            <p:cNvGrpSpPr/>
            <p:nvPr/>
          </p:nvGrpSpPr>
          <p:grpSpPr>
            <a:xfrm>
              <a:off x="586181" y="2375273"/>
              <a:ext cx="590550" cy="590550"/>
              <a:chOff x="2981325" y="1724025"/>
              <a:chExt cx="590550" cy="590550"/>
            </a:xfrm>
            <a:effectLst>
              <a:outerShdw blurRad="50800" dist="38100" dir="13500000" algn="br" rotWithShape="0">
                <a:prstClr val="black">
                  <a:alpha val="40000"/>
                </a:prstClr>
              </a:outerShdw>
            </a:effectLst>
          </p:grpSpPr>
          <p:grpSp>
            <p:nvGrpSpPr>
              <p:cNvPr id="4" name="组合 74"/>
              <p:cNvGrpSpPr/>
              <p:nvPr/>
            </p:nvGrpSpPr>
            <p:grpSpPr>
              <a:xfrm>
                <a:off x="2981325" y="1724025"/>
                <a:ext cx="590550" cy="590550"/>
                <a:chOff x="2981325" y="1724025"/>
                <a:chExt cx="590550" cy="590550"/>
              </a:xfrm>
            </p:grpSpPr>
            <p:sp>
              <p:nvSpPr>
                <p:cNvPr id="24" name="椭圆 23"/>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25" name="椭圆 24"/>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23" name="文本框 64"/>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3</a:t>
                </a:r>
                <a:endParaRPr lang="zh-CN" altLang="en-US" sz="2400" b="1" i="1" dirty="0">
                  <a:solidFill>
                    <a:schemeClr val="accent6">
                      <a:lumMod val="75000"/>
                    </a:schemeClr>
                  </a:solidFill>
                </a:endParaRPr>
              </a:p>
            </p:txBody>
          </p:sp>
        </p:grpSp>
        <p:sp>
          <p:nvSpPr>
            <p:cNvPr id="22532" name="矩形 78"/>
            <p:cNvSpPr>
              <a:spLocks noChangeArrowheads="1"/>
            </p:cNvSpPr>
            <p:nvPr/>
          </p:nvSpPr>
          <p:spPr bwMode="auto">
            <a:xfrm>
              <a:off x="1226676" y="2391162"/>
              <a:ext cx="6597026" cy="70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000" b="1" dirty="0">
                  <a:solidFill>
                    <a:srgbClr val="FF0000"/>
                  </a:solidFill>
                  <a:latin typeface="微软雅黑" panose="020B0503020204020204" pitchFamily="34" charset="-122"/>
                  <a:ea typeface="微软雅黑" panose="020B0503020204020204" pitchFamily="34" charset="-122"/>
                </a:rPr>
                <a:t>实施乡村振兴战略</a:t>
              </a:r>
              <a:r>
                <a:rPr lang="zh-CN" altLang="en-US" sz="2000" b="1" dirty="0" smtClean="0">
                  <a:solidFill>
                    <a:srgbClr val="FF0000"/>
                  </a:solidFill>
                  <a:latin typeface="微软雅黑" panose="020B0503020204020204" pitchFamily="34" charset="-122"/>
                  <a:ea typeface="微软雅黑" panose="020B0503020204020204" pitchFamily="34" charset="-122"/>
                </a:rPr>
                <a:t>是关系</a:t>
              </a:r>
              <a:r>
                <a:rPr lang="zh-CN" altLang="en-US" sz="2000" b="1" dirty="0">
                  <a:solidFill>
                    <a:srgbClr val="FF0000"/>
                  </a:solidFill>
                  <a:latin typeface="微软雅黑" panose="020B0503020204020204" pitchFamily="34" charset="-122"/>
                  <a:ea typeface="微软雅黑" panose="020B0503020204020204" pitchFamily="34" charset="-122"/>
                </a:rPr>
                <a:t>全面建设社会主义现代化国家</a:t>
              </a:r>
              <a:r>
                <a:rPr lang="zh-CN" altLang="en-US" sz="2000" b="1" dirty="0" smtClean="0">
                  <a:solidFill>
                    <a:srgbClr val="FF0000"/>
                  </a:solidFill>
                  <a:latin typeface="微软雅黑" panose="020B0503020204020204" pitchFamily="34" charset="-122"/>
                  <a:ea typeface="微软雅黑" panose="020B0503020204020204" pitchFamily="34" charset="-122"/>
                </a:rPr>
                <a:t>的</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r>
                <a:rPr lang="zh-CN" altLang="en-US" sz="2000" b="1" dirty="0" smtClean="0">
                  <a:solidFill>
                    <a:srgbClr val="FF0000"/>
                  </a:solidFill>
                  <a:latin typeface="微软雅黑" panose="020B0503020204020204" pitchFamily="34" charset="-122"/>
                  <a:ea typeface="微软雅黑" panose="020B0503020204020204" pitchFamily="34" charset="-122"/>
                </a:rPr>
                <a:t>全局性、历史性</a:t>
              </a:r>
              <a:r>
                <a:rPr lang="zh-CN" altLang="en-US" sz="2000" b="1" dirty="0">
                  <a:solidFill>
                    <a:srgbClr val="FF0000"/>
                  </a:solidFill>
                  <a:latin typeface="微软雅黑" panose="020B0503020204020204" pitchFamily="34" charset="-122"/>
                  <a:ea typeface="微软雅黑" panose="020B0503020204020204" pitchFamily="34" charset="-122"/>
                </a:rPr>
                <a:t>任务</a:t>
              </a:r>
            </a:p>
          </p:txBody>
        </p:sp>
      </p:grpSp>
      <p:sp>
        <p:nvSpPr>
          <p:cNvPr id="26" name="椭圆 25"/>
          <p:cNvSpPr/>
          <p:nvPr/>
        </p:nvSpPr>
        <p:spPr>
          <a:xfrm>
            <a:off x="4047891" y="1219200"/>
            <a:ext cx="1476610" cy="1258731"/>
          </a:xfrm>
          <a:prstGeom prst="ellipse">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5"/>
          </a:lnRef>
          <a:fillRef idx="3">
            <a:schemeClr val="accent5"/>
          </a:fillRef>
          <a:effectRef idx="3">
            <a:schemeClr val="accent5"/>
          </a:effectRef>
          <a:fontRef idx="minor">
            <a:schemeClr val="lt1"/>
          </a:fontRef>
        </p:style>
        <p:txBody>
          <a:bodyPr anchor="ctr"/>
          <a:lstStyle/>
          <a:p>
            <a:pPr algn="ctr" eaLnBrk="0" hangingPunct="0">
              <a:buFontTx/>
              <a:buNone/>
              <a:defRPr/>
            </a:pPr>
            <a:r>
              <a:rPr lang="zh-CN" altLang="en-US" sz="1600" b="1" dirty="0">
                <a:solidFill>
                  <a:schemeClr val="tx1"/>
                </a:solidFill>
                <a:sym typeface="+mn-ea"/>
              </a:rPr>
              <a:t>国家发展到中等收入阶段</a:t>
            </a:r>
          </a:p>
        </p:txBody>
      </p:sp>
      <p:sp>
        <p:nvSpPr>
          <p:cNvPr id="30" name="AutoShape 7"/>
          <p:cNvSpPr>
            <a:spLocks noChangeArrowheads="1"/>
          </p:cNvSpPr>
          <p:nvPr/>
        </p:nvSpPr>
        <p:spPr bwMode="auto">
          <a:xfrm rot="10800000">
            <a:off x="6872518" y="1214666"/>
            <a:ext cx="1915016" cy="677634"/>
          </a:xfrm>
          <a:prstGeom prst="round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hemeClr val="accent6"/>
          </a:lnRef>
          <a:fillRef idx="3">
            <a:schemeClr val="accent6"/>
          </a:fillRef>
          <a:effectRef idx="3">
            <a:schemeClr val="accent6"/>
          </a:effectRef>
          <a:fontRef idx="minor">
            <a:schemeClr val="lt1"/>
          </a:fontRef>
        </p:style>
        <p:txBody>
          <a:bodyPr rot="10800000" wrap="none" anchor="ctr"/>
          <a:lstStyle/>
          <a:p>
            <a:pPr algn="ctr" defTabSz="914400" fontAlgn="auto">
              <a:lnSpc>
                <a:spcPct val="120000"/>
              </a:lnSpc>
              <a:spcBef>
                <a:spcPts val="0"/>
              </a:spcBef>
              <a:spcAft>
                <a:spcPts val="0"/>
              </a:spcAft>
              <a:buFontTx/>
              <a:buNone/>
              <a:defRPr/>
            </a:pP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持续发展</a:t>
            </a:r>
            <a:endParaRPr lang="en-US" altLang="zh-CN" b="1" dirty="0">
              <a:solidFill>
                <a:schemeClr val="accent1">
                  <a:lumMod val="50000"/>
                </a:schemeClr>
              </a:solidFill>
              <a:latin typeface="微软雅黑" panose="020B0503020204020204" pitchFamily="34" charset="-122"/>
              <a:ea typeface="微软雅黑" panose="020B0503020204020204" pitchFamily="34" charset="-122"/>
              <a:sym typeface="+mn-ea"/>
            </a:endParaRPr>
          </a:p>
          <a:p>
            <a:pPr algn="ctr" defTabSz="914400" fontAlgn="auto">
              <a:lnSpc>
                <a:spcPct val="120000"/>
              </a:lnSpc>
              <a:spcBef>
                <a:spcPts val="0"/>
              </a:spcBef>
              <a:spcAft>
                <a:spcPts val="0"/>
              </a:spcAft>
              <a:buFontTx/>
              <a:buNone/>
              <a:defRPr/>
            </a:pPr>
            <a:r>
              <a:rPr lang="zh-CN" altLang="en-US" b="1" dirty="0">
                <a:solidFill>
                  <a:schemeClr val="accent1">
                    <a:lumMod val="50000"/>
                  </a:schemeClr>
                </a:solidFill>
                <a:latin typeface="微软雅黑" panose="020B0503020204020204" pitchFamily="34" charset="-122"/>
                <a:ea typeface="微软雅黑" panose="020B0503020204020204" pitchFamily="34" charset="-122"/>
                <a:sym typeface="+mn-ea"/>
              </a:rPr>
              <a:t>逐渐成为发达国家</a:t>
            </a:r>
            <a:endParaRPr lang="zh-CN" altLang="en-US" b="1" kern="0" dirty="0">
              <a:solidFill>
                <a:schemeClr val="accent1">
                  <a:lumMod val="50000"/>
                </a:schemeClr>
              </a:solidFill>
              <a:latin typeface="微软雅黑" panose="020B0503020204020204" pitchFamily="34" charset="-122"/>
              <a:ea typeface="微软雅黑" panose="020B0503020204020204" pitchFamily="34" charset="-122"/>
              <a:sym typeface="+mn-ea"/>
            </a:endParaRPr>
          </a:p>
        </p:txBody>
      </p:sp>
      <p:sp>
        <p:nvSpPr>
          <p:cNvPr id="16392" name="AutoShape 7"/>
          <p:cNvSpPr>
            <a:spLocks noChangeArrowheads="1"/>
          </p:cNvSpPr>
          <p:nvPr/>
        </p:nvSpPr>
        <p:spPr bwMode="auto">
          <a:xfrm rot="8322022">
            <a:off x="1352550" y="2032000"/>
            <a:ext cx="2914650" cy="61595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rot="10800000" wrap="none" anchor="ct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defTabSz="914400" eaLnBrk="1" hangingPunct="1">
              <a:lnSpc>
                <a:spcPct val="120000"/>
              </a:lnSpc>
            </a:pPr>
            <a:r>
              <a:rPr lang="zh-CN" altLang="en-US" sz="1400" b="1">
                <a:solidFill>
                  <a:srgbClr val="203864"/>
                </a:solidFill>
                <a:latin typeface="微软雅黑" panose="020B0503020204020204" pitchFamily="34" charset="-122"/>
                <a:ea typeface="微软雅黑" panose="020B0503020204020204" pitchFamily="34" charset="-122"/>
              </a:rPr>
              <a:t>没有处理好工农、城乡关系</a:t>
            </a:r>
          </a:p>
        </p:txBody>
      </p:sp>
      <p:sp>
        <p:nvSpPr>
          <p:cNvPr id="36" name="椭圆 35"/>
          <p:cNvSpPr/>
          <p:nvPr/>
        </p:nvSpPr>
        <p:spPr>
          <a:xfrm>
            <a:off x="228599" y="3448050"/>
            <a:ext cx="3819291" cy="1397000"/>
          </a:xfrm>
          <a:prstGeom prst="ellipse">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4"/>
          </a:lnRef>
          <a:fillRef idx="3">
            <a:schemeClr val="accent4"/>
          </a:fillRef>
          <a:effectRef idx="3">
            <a:schemeClr val="accent4"/>
          </a:effectRef>
          <a:fontRef idx="minor">
            <a:schemeClr val="lt1"/>
          </a:fontRef>
        </p:style>
        <p:txBody>
          <a:bodyPr anchor="ctr"/>
          <a:lstStyle/>
          <a:p>
            <a:pPr indent="396240" algn="just" eaLnBrk="0" hangingPunct="0">
              <a:buFontTx/>
              <a:buNone/>
              <a:defRPr/>
            </a:pPr>
            <a:r>
              <a:rPr lang="zh-CN" altLang="en-US" b="1" dirty="0">
                <a:solidFill>
                  <a:schemeClr val="tx1"/>
                </a:solidFill>
                <a:latin typeface="微软雅黑" panose="020B0503020204020204" pitchFamily="34" charset="-122"/>
                <a:ea typeface="微软雅黑" panose="020B0503020204020204" pitchFamily="34" charset="-122"/>
                <a:sym typeface="+mn-ea"/>
              </a:rPr>
              <a:t>出现贫富悬殊、环境恶化，甚至社会动荡等问题，导致经济发展徘徊不前，落入中等收入陷阱。</a:t>
            </a:r>
          </a:p>
        </p:txBody>
      </p:sp>
      <p:sp>
        <p:nvSpPr>
          <p:cNvPr id="32" name="圆角矩形 31"/>
          <p:cNvSpPr/>
          <p:nvPr/>
        </p:nvSpPr>
        <p:spPr>
          <a:xfrm>
            <a:off x="4192118" y="2692400"/>
            <a:ext cx="4367682" cy="1911350"/>
          </a:xfrm>
          <a:prstGeom prst="roundRect">
            <a:avLst/>
          </a:prstGeom>
          <a:ln w="28575"/>
        </p:spPr>
        <p:style>
          <a:lnRef idx="2">
            <a:schemeClr val="accent4"/>
          </a:lnRef>
          <a:fillRef idx="1">
            <a:schemeClr val="lt1"/>
          </a:fillRef>
          <a:effectRef idx="0">
            <a:schemeClr val="accent4"/>
          </a:effectRef>
          <a:fontRef idx="minor">
            <a:schemeClr val="dk1"/>
          </a:fontRef>
        </p:style>
        <p:txBody>
          <a:bodyPr wrap="none" lIns="243785" tIns="121892" rIns="243785" bIns="121892"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buFontTx/>
              <a:buNone/>
              <a:defRPr/>
            </a:pPr>
            <a:endParaRPr lang="zh-CN" altLang="en-US" b="1" kern="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8" name="上箭头 15"/>
          <p:cNvSpPr/>
          <p:nvPr/>
        </p:nvSpPr>
        <p:spPr bwMode="auto">
          <a:xfrm rot="12745633" flipH="1" flipV="1">
            <a:off x="5665892" y="1379191"/>
            <a:ext cx="973612" cy="849956"/>
          </a:xfrm>
          <a:custGeom>
            <a:avLst/>
            <a:gdLst>
              <a:gd name="T0" fmla="*/ 1147206 w 1489228"/>
              <a:gd name="T1" fmla="*/ 137785 h 1615083"/>
              <a:gd name="T2" fmla="*/ 1322204 w 1489228"/>
              <a:gd name="T3" fmla="*/ 0 h 1615083"/>
              <a:gd name="T4" fmla="*/ 1489228 w 1489228"/>
              <a:gd name="T5" fmla="*/ 143101 h 1615083"/>
              <a:gd name="T6" fmla="*/ 1379136 w 1489228"/>
              <a:gd name="T7" fmla="*/ 137783 h 1615083"/>
              <a:gd name="T8" fmla="*/ 711942 w 1489228"/>
              <a:gd name="T9" fmla="*/ 1615083 h 1615083"/>
              <a:gd name="T10" fmla="*/ 606884 w 1489228"/>
              <a:gd name="T11" fmla="*/ 1411572 h 1615083"/>
              <a:gd name="T12" fmla="*/ 0 w 1489228"/>
              <a:gd name="T13" fmla="*/ 1506099 h 1615083"/>
              <a:gd name="T14" fmla="*/ 1257300 w 1489228"/>
              <a:gd name="T15" fmla="*/ 140441 h 1615083"/>
              <a:gd name="T16" fmla="*/ 1147206 w 1489228"/>
              <a:gd name="T17" fmla="*/ 137785 h 161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9228" h="1615083">
                <a:moveTo>
                  <a:pt x="1147206" y="137785"/>
                </a:moveTo>
                <a:lnTo>
                  <a:pt x="1322204" y="0"/>
                </a:lnTo>
                <a:lnTo>
                  <a:pt x="1489228" y="143101"/>
                </a:lnTo>
                <a:lnTo>
                  <a:pt x="1379136" y="137783"/>
                </a:lnTo>
                <a:cubicBezTo>
                  <a:pt x="1425212" y="815399"/>
                  <a:pt x="1139017" y="1213913"/>
                  <a:pt x="711942" y="1615083"/>
                </a:cubicBezTo>
                <a:lnTo>
                  <a:pt x="606884" y="1411572"/>
                </a:lnTo>
                <a:lnTo>
                  <a:pt x="0" y="1506099"/>
                </a:lnTo>
                <a:cubicBezTo>
                  <a:pt x="707952" y="1179357"/>
                  <a:pt x="1240465" y="913750"/>
                  <a:pt x="1257300" y="140441"/>
                </a:cubicBezTo>
                <a:lnTo>
                  <a:pt x="1147206" y="137785"/>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anchor="ctr"/>
          <a:lstStyle/>
          <a:p>
            <a:pPr eaLnBrk="0" hangingPunct="0">
              <a:buFontTx/>
              <a:buNone/>
              <a:defRPr/>
            </a:pPr>
            <a:endParaRPr lang="zh-CN" altLang="en-US" dirty="0"/>
          </a:p>
        </p:txBody>
      </p:sp>
      <p:sp>
        <p:nvSpPr>
          <p:cNvPr id="19" name="上箭头 15"/>
          <p:cNvSpPr/>
          <p:nvPr/>
        </p:nvSpPr>
        <p:spPr bwMode="auto">
          <a:xfrm rot="2244897" flipH="1" flipV="1">
            <a:off x="2758403" y="1712528"/>
            <a:ext cx="905315" cy="2045913"/>
          </a:xfrm>
          <a:custGeom>
            <a:avLst/>
            <a:gdLst>
              <a:gd name="T0" fmla="*/ 1147206 w 1489228"/>
              <a:gd name="T1" fmla="*/ 137785 h 1615083"/>
              <a:gd name="T2" fmla="*/ 1322204 w 1489228"/>
              <a:gd name="T3" fmla="*/ 0 h 1615083"/>
              <a:gd name="T4" fmla="*/ 1489228 w 1489228"/>
              <a:gd name="T5" fmla="*/ 143101 h 1615083"/>
              <a:gd name="T6" fmla="*/ 1379136 w 1489228"/>
              <a:gd name="T7" fmla="*/ 137783 h 1615083"/>
              <a:gd name="T8" fmla="*/ 711942 w 1489228"/>
              <a:gd name="T9" fmla="*/ 1615083 h 1615083"/>
              <a:gd name="T10" fmla="*/ 606884 w 1489228"/>
              <a:gd name="T11" fmla="*/ 1411572 h 1615083"/>
              <a:gd name="T12" fmla="*/ 0 w 1489228"/>
              <a:gd name="T13" fmla="*/ 1506099 h 1615083"/>
              <a:gd name="T14" fmla="*/ 1257300 w 1489228"/>
              <a:gd name="T15" fmla="*/ 140441 h 1615083"/>
              <a:gd name="T16" fmla="*/ 1147206 w 1489228"/>
              <a:gd name="T17" fmla="*/ 137785 h 161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9228" h="1615083">
                <a:moveTo>
                  <a:pt x="1147206" y="137785"/>
                </a:moveTo>
                <a:lnTo>
                  <a:pt x="1322204" y="0"/>
                </a:lnTo>
                <a:lnTo>
                  <a:pt x="1489228" y="143101"/>
                </a:lnTo>
                <a:lnTo>
                  <a:pt x="1379136" y="137783"/>
                </a:lnTo>
                <a:cubicBezTo>
                  <a:pt x="1425212" y="815399"/>
                  <a:pt x="1139017" y="1213913"/>
                  <a:pt x="711942" y="1615083"/>
                </a:cubicBezTo>
                <a:lnTo>
                  <a:pt x="606884" y="1411572"/>
                </a:lnTo>
                <a:lnTo>
                  <a:pt x="0" y="1506099"/>
                </a:lnTo>
                <a:cubicBezTo>
                  <a:pt x="707952" y="1179357"/>
                  <a:pt x="1240465" y="913750"/>
                  <a:pt x="1257300" y="140441"/>
                </a:cubicBezTo>
                <a:lnTo>
                  <a:pt x="1147206" y="137785"/>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3"/>
          </a:lnRef>
          <a:fillRef idx="3">
            <a:schemeClr val="accent3"/>
          </a:fillRef>
          <a:effectRef idx="3">
            <a:schemeClr val="accent3"/>
          </a:effectRef>
          <a:fontRef idx="minor">
            <a:schemeClr val="lt1"/>
          </a:fontRef>
        </p:style>
        <p:txBody>
          <a:bodyPr anchor="ctr"/>
          <a:lstStyle/>
          <a:p>
            <a:pPr eaLnBrk="0" hangingPunct="0">
              <a:buFontTx/>
              <a:buNone/>
              <a:defRPr/>
            </a:pPr>
            <a:endParaRPr lang="zh-CN" altLang="en-US" dirty="0"/>
          </a:p>
        </p:txBody>
      </p:sp>
      <p:sp>
        <p:nvSpPr>
          <p:cNvPr id="20" name="TextBox 19"/>
          <p:cNvSpPr txBox="1">
            <a:spLocks noChangeArrowheads="1"/>
          </p:cNvSpPr>
          <p:nvPr/>
        </p:nvSpPr>
        <p:spPr bwMode="auto">
          <a:xfrm>
            <a:off x="4215325" y="2832100"/>
            <a:ext cx="4367934"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31800"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just">
              <a:lnSpc>
                <a:spcPts val="2400"/>
              </a:lnSpc>
              <a:buFont typeface="Arial" panose="020B0604020202020204" pitchFamily="34" charset="0"/>
              <a:buChar char="•"/>
            </a:pPr>
            <a:r>
              <a:rPr lang="zh-CN" altLang="zh-CN" sz="2000" b="1" dirty="0">
                <a:solidFill>
                  <a:srgbClr val="181717"/>
                </a:solidFill>
                <a:latin typeface="微软雅黑" panose="020B0503020204020204" pitchFamily="34" charset="-122"/>
                <a:ea typeface="微软雅黑" panose="020B0503020204020204" pitchFamily="34" charset="-122"/>
              </a:rPr>
              <a:t>现代化进程中，如何处理好工农关系、城乡关系，在一定程度上</a:t>
            </a:r>
            <a:r>
              <a:rPr lang="zh-CN" altLang="zh-CN" sz="2000" b="1" dirty="0">
                <a:solidFill>
                  <a:srgbClr val="FF0000"/>
                </a:solidFill>
                <a:latin typeface="微软雅黑" panose="020B0503020204020204" pitchFamily="34" charset="-122"/>
                <a:ea typeface="微软雅黑" panose="020B0503020204020204" pitchFamily="34" charset="-122"/>
              </a:rPr>
              <a:t>决定着现代化的成败。</a:t>
            </a:r>
            <a:endParaRPr lang="zh-CN" altLang="en-US" sz="2000" b="1" dirty="0">
              <a:solidFill>
                <a:srgbClr val="FF0000"/>
              </a:solidFill>
              <a:latin typeface="微软雅黑" panose="020B0503020204020204" pitchFamily="34" charset="-122"/>
              <a:ea typeface="微软雅黑" panose="020B0503020204020204" pitchFamily="34" charset="-122"/>
            </a:endParaRPr>
          </a:p>
          <a:p>
            <a:pPr algn="just">
              <a:lnSpc>
                <a:spcPts val="2400"/>
              </a:lnSpc>
              <a:buFont typeface="Arial" panose="020B0604020202020204" pitchFamily="34" charset="0"/>
              <a:buChar char="•"/>
            </a:pPr>
            <a:r>
              <a:rPr lang="zh-CN" altLang="en-US" sz="2000" b="1" dirty="0">
                <a:solidFill>
                  <a:srgbClr val="181717"/>
                </a:solidFill>
                <a:latin typeface="微软雅黑" panose="020B0503020204020204" pitchFamily="34" charset="-122"/>
                <a:ea typeface="微软雅黑" panose="020B0503020204020204" pitchFamily="34" charset="-122"/>
              </a:rPr>
              <a:t>当前，</a:t>
            </a:r>
            <a:r>
              <a:rPr lang="zh-CN" altLang="zh-CN" sz="2000" b="1" dirty="0">
                <a:solidFill>
                  <a:srgbClr val="181717"/>
                </a:solidFill>
                <a:latin typeface="微软雅黑" panose="020B0503020204020204" pitchFamily="34" charset="-122"/>
                <a:ea typeface="微软雅黑" panose="020B0503020204020204" pitchFamily="34" charset="-122"/>
              </a:rPr>
              <a:t>我国正处于正确处理工农关系、城乡关系的</a:t>
            </a:r>
            <a:r>
              <a:rPr lang="zh-CN" altLang="zh-CN" sz="2000" b="1" dirty="0">
                <a:solidFill>
                  <a:srgbClr val="FF0000"/>
                </a:solidFill>
                <a:latin typeface="微软雅黑" panose="020B0503020204020204" pitchFamily="34" charset="-122"/>
                <a:ea typeface="微软雅黑" panose="020B0503020204020204" pitchFamily="34" charset="-122"/>
              </a:rPr>
              <a:t>历史关口</a:t>
            </a:r>
            <a:r>
              <a:rPr lang="zh-CN" altLang="en-US" sz="2000" b="1" dirty="0">
                <a:latin typeface="微软雅黑" panose="020B0503020204020204" pitchFamily="34" charset="-122"/>
                <a:ea typeface="微软雅黑" panose="020B0503020204020204" pitchFamily="34" charset="-122"/>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4"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par>
                          <p:cTn id="11" fill="hold" nodeType="afterGroup">
                            <p:stCondLst>
                              <p:cond delay="10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1000"/>
                                        <p:tgtEl>
                                          <p:spTgt spid="18"/>
                                        </p:tgtEl>
                                      </p:cBhvr>
                                    </p:animEffect>
                                  </p:childTnLst>
                                </p:cTn>
                              </p:par>
                            </p:childTnLst>
                          </p:cTn>
                        </p:par>
                        <p:par>
                          <p:cTn id="15" fill="hold" nodeType="afterGroup">
                            <p:stCondLst>
                              <p:cond delay="2000"/>
                            </p:stCondLst>
                            <p:childTnLst>
                              <p:par>
                                <p:cTn id="16" presetID="22" presetClass="entr" presetSubtype="4"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childTnLst>
                          </p:cTn>
                        </p:par>
                        <p:par>
                          <p:cTn id="19" fill="hold" nodeType="afterGroup">
                            <p:stCondLst>
                              <p:cond delay="2500"/>
                            </p:stCondLst>
                            <p:childTnLst>
                              <p:par>
                                <p:cTn id="20" presetID="2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1000"/>
                                        <p:tgtEl>
                                          <p:spTgt spid="19"/>
                                        </p:tgtEl>
                                      </p:cBhvr>
                                    </p:animEffect>
                                  </p:childTnLst>
                                </p:cTn>
                              </p:par>
                            </p:childTnLst>
                          </p:cTn>
                        </p:par>
                        <p:par>
                          <p:cTn id="23" fill="hold" nodeType="afterGroup">
                            <p:stCondLst>
                              <p:cond delay="3500"/>
                            </p:stCondLst>
                            <p:childTnLst>
                              <p:par>
                                <p:cTn id="24" presetID="22" presetClass="entr" presetSubtype="4" fill="hold" nodeType="afterEffect">
                                  <p:stCondLst>
                                    <p:cond delay="0"/>
                                  </p:stCondLst>
                                  <p:childTnLst>
                                    <p:set>
                                      <p:cBhvr>
                                        <p:cTn id="25" dur="1" fill="hold">
                                          <p:stCondLst>
                                            <p:cond delay="0"/>
                                          </p:stCondLst>
                                        </p:cTn>
                                        <p:tgtEl>
                                          <p:spTgt spid="16392"/>
                                        </p:tgtEl>
                                        <p:attrNameLst>
                                          <p:attrName>style.visibility</p:attrName>
                                        </p:attrNameLst>
                                      </p:cBhvr>
                                      <p:to>
                                        <p:strVal val="visible"/>
                                      </p:to>
                                    </p:set>
                                    <p:animEffect transition="in" filter="wipe(down)">
                                      <p:cBhvr>
                                        <p:cTn id="26" dur="500"/>
                                        <p:tgtEl>
                                          <p:spTgt spid="16392"/>
                                        </p:tgtEl>
                                      </p:cBhvr>
                                    </p:animEffect>
                                  </p:childTnLst>
                                </p:cTn>
                              </p:par>
                            </p:childTnLst>
                          </p:cTn>
                        </p:par>
                        <p:par>
                          <p:cTn id="27" fill="hold" nodeType="afterGroup">
                            <p:stCondLst>
                              <p:cond delay="4000"/>
                            </p:stCondLst>
                            <p:childTnLst>
                              <p:par>
                                <p:cTn id="28" presetID="22" presetClass="entr" presetSubtype="4"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childTnLst>
                          </p:cTn>
                        </p:par>
                        <p:par>
                          <p:cTn id="31" fill="hold" nodeType="afterGroup">
                            <p:stCondLst>
                              <p:cond delay="4500"/>
                            </p:stCondLst>
                            <p:childTnLst>
                              <p:par>
                                <p:cTn id="32" presetID="53" presetClass="entr" presetSubtype="16" fill="hold" nodeType="afterEffect">
                                  <p:stCondLst>
                                    <p:cond delay="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500"/>
                                        <p:tgtEl>
                                          <p:spTgt spid="3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9"/>
          <p:cNvGrpSpPr>
            <a:grpSpLocks/>
          </p:cNvGrpSpPr>
          <p:nvPr/>
        </p:nvGrpSpPr>
        <p:grpSpPr bwMode="auto">
          <a:xfrm>
            <a:off x="556413" y="3370263"/>
            <a:ext cx="5314950" cy="593725"/>
            <a:chOff x="827088" y="4149724"/>
            <a:chExt cx="4685434" cy="915616"/>
          </a:xfrm>
        </p:grpSpPr>
        <p:sp>
          <p:nvSpPr>
            <p:cNvPr id="21" name="AutoShape 5"/>
            <p:cNvSpPr>
              <a:spLocks noChangeArrowheads="1"/>
            </p:cNvSpPr>
            <p:nvPr/>
          </p:nvSpPr>
          <p:spPr bwMode="auto">
            <a:xfrm>
              <a:off x="827088" y="4149724"/>
              <a:ext cx="4465717" cy="915616"/>
            </a:xfrm>
            <a:prstGeom prst="homePlate">
              <a:avLst>
                <a:gd name="adj" fmla="val 42116"/>
              </a:avLst>
            </a:prstGeom>
            <a:gradFill rotWithShape="1">
              <a:gsLst>
                <a:gs pos="0">
                  <a:srgbClr val="B2B2B2">
                    <a:gamma/>
                    <a:tint val="5882"/>
                    <a:invGamma/>
                  </a:srgbClr>
                </a:gs>
                <a:gs pos="100000">
                  <a:srgbClr val="B2B2B2"/>
                </a:gs>
              </a:gsLst>
              <a:lin ang="5400000" scaled="1"/>
            </a:gradFill>
            <a:ln>
              <a:noFill/>
            </a:ln>
            <a:effectLst/>
          </p:spPr>
          <p:txBody>
            <a:bodyPr wrap="none" anchor="ctr"/>
            <a:lstStyle/>
            <a:p>
              <a:pPr marL="357505" indent="-357505" defTabSz="914400" fontAlgn="auto">
                <a:lnSpc>
                  <a:spcPct val="120000"/>
                </a:lnSpc>
                <a:spcBef>
                  <a:spcPts val="0"/>
                </a:spcBef>
                <a:spcAft>
                  <a:spcPts val="0"/>
                </a:spcAft>
                <a:buFontTx/>
                <a:buNone/>
                <a:defRPr/>
              </a:pPr>
              <a:r>
                <a:rPr lang="zh-CN" altLang="zh-CN" sz="1600" b="1" dirty="0">
                  <a:latin typeface="微软雅黑" panose="020B0503020204020204" pitchFamily="34" charset="-122"/>
                  <a:ea typeface="微软雅黑" panose="020B0503020204020204" pitchFamily="34" charset="-122"/>
                  <a:sym typeface="+mn-ea"/>
                </a:rPr>
                <a:t>收入分配中</a:t>
              </a:r>
              <a:r>
                <a:rPr lang="zh-CN" altLang="zh-CN" sz="1600" b="1" dirty="0">
                  <a:solidFill>
                    <a:srgbClr val="C00000"/>
                  </a:solidFill>
                  <a:latin typeface="微软雅黑" panose="020B0503020204020204" pitchFamily="34" charset="-122"/>
                  <a:ea typeface="微软雅黑" panose="020B0503020204020204" pitchFamily="34" charset="-122"/>
                  <a:sym typeface="+mn-ea"/>
                </a:rPr>
                <a:t>最突出的矛盾</a:t>
              </a:r>
              <a:r>
                <a:rPr lang="zh-CN" altLang="zh-CN" sz="1600" b="1" dirty="0">
                  <a:latin typeface="微软雅黑" panose="020B0503020204020204" pitchFamily="34" charset="-122"/>
                  <a:ea typeface="微软雅黑" panose="020B0503020204020204" pitchFamily="34" charset="-122"/>
                  <a:sym typeface="+mn-ea"/>
                </a:rPr>
                <a:t>仍然是城乡居民收入差距大</a:t>
              </a:r>
              <a:endParaRPr lang="zh-CN" altLang="en-US" sz="11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2" name="AutoShape 6"/>
            <p:cNvSpPr>
              <a:spLocks noChangeArrowheads="1"/>
            </p:cNvSpPr>
            <p:nvPr/>
          </p:nvSpPr>
          <p:spPr bwMode="auto">
            <a:xfrm>
              <a:off x="4858969" y="4149725"/>
              <a:ext cx="653553" cy="913167"/>
            </a:xfrm>
            <a:prstGeom prst="chevron">
              <a:avLst>
                <a:gd name="adj" fmla="val 55472"/>
              </a:avLst>
            </a:prstGeom>
            <a:gradFill rotWithShape="1">
              <a:gsLst>
                <a:gs pos="0">
                  <a:srgbClr val="FF0517"/>
                </a:gs>
                <a:gs pos="50000">
                  <a:srgbClr val="BC000D"/>
                </a:gs>
                <a:gs pos="100000">
                  <a:srgbClr val="FF0517"/>
                </a:gs>
              </a:gsLst>
              <a:lin ang="18900000" scaled="1"/>
            </a:gradFill>
            <a:ln>
              <a:noFill/>
            </a:ln>
            <a:effectLst/>
          </p:spPr>
          <p:txBody>
            <a:bodyPr wrap="none" anchor="ctr"/>
            <a:lstStyle/>
            <a:p>
              <a:pPr defTabSz="914400" fontAlgn="auto">
                <a:spcBef>
                  <a:spcPts val="0"/>
                </a:spcBef>
                <a:spcAft>
                  <a:spcPts val="0"/>
                </a:spcAft>
                <a:buFontTx/>
                <a:buNone/>
                <a:defRPr/>
              </a:pPr>
              <a:endParaRPr lang="zh-CN" altLang="en-US" sz="1600" b="1" kern="0">
                <a:solidFill>
                  <a:sysClr val="windowText" lastClr="000000"/>
                </a:solidFill>
              </a:endParaRPr>
            </a:p>
          </p:txBody>
        </p:sp>
      </p:grpSp>
      <p:grpSp>
        <p:nvGrpSpPr>
          <p:cNvPr id="3" name="组合 24"/>
          <p:cNvGrpSpPr>
            <a:grpSpLocks/>
          </p:cNvGrpSpPr>
          <p:nvPr/>
        </p:nvGrpSpPr>
        <p:grpSpPr bwMode="auto">
          <a:xfrm>
            <a:off x="526251" y="2596612"/>
            <a:ext cx="5345112" cy="609600"/>
            <a:chOff x="827090" y="1750970"/>
            <a:chExt cx="4702435" cy="937976"/>
          </a:xfrm>
        </p:grpSpPr>
        <p:sp>
          <p:nvSpPr>
            <p:cNvPr id="26" name="AutoShape 7"/>
            <p:cNvSpPr>
              <a:spLocks noChangeArrowheads="1"/>
            </p:cNvSpPr>
            <p:nvPr/>
          </p:nvSpPr>
          <p:spPr bwMode="auto">
            <a:xfrm>
              <a:off x="827090" y="1775396"/>
              <a:ext cx="4300207" cy="913550"/>
            </a:xfrm>
            <a:prstGeom prst="homePlate">
              <a:avLst>
                <a:gd name="adj" fmla="val 40030"/>
              </a:avLst>
            </a:prstGeom>
            <a:gradFill rotWithShape="1">
              <a:gsLst>
                <a:gs pos="0">
                  <a:srgbClr val="B2B2B2">
                    <a:gamma/>
                    <a:tint val="5882"/>
                    <a:invGamma/>
                  </a:srgbClr>
                </a:gs>
                <a:gs pos="100000">
                  <a:srgbClr val="B2B2B2"/>
                </a:gs>
              </a:gsLst>
              <a:lin ang="5400000" scaled="1"/>
            </a:gradFill>
            <a:ln>
              <a:noFill/>
            </a:ln>
            <a:effectLst/>
          </p:spPr>
          <p:txBody>
            <a:bodyPr wrap="none" anchor="ctr"/>
            <a:lstStyle/>
            <a:p>
              <a:pPr marL="357505" indent="-357505" defTabSz="914400" fontAlgn="auto">
                <a:lnSpc>
                  <a:spcPct val="120000"/>
                </a:lnSpc>
                <a:spcBef>
                  <a:spcPts val="0"/>
                </a:spcBef>
                <a:spcAft>
                  <a:spcPts val="0"/>
                </a:spcAft>
                <a:buFontTx/>
                <a:buNone/>
                <a:defRPr/>
              </a:pPr>
              <a:r>
                <a:rPr lang="zh-CN" altLang="zh-CN" sz="1600" b="1" dirty="0">
                  <a:latin typeface="微软雅黑" panose="020B0503020204020204" pitchFamily="34" charset="-122"/>
                  <a:ea typeface="微软雅黑" panose="020B0503020204020204" pitchFamily="34" charset="-122"/>
                  <a:sym typeface="+mn-ea"/>
                </a:rPr>
                <a:t>现代化建设中</a:t>
              </a:r>
              <a:r>
                <a:rPr lang="zh-CN" altLang="zh-CN" sz="1600" b="1" dirty="0">
                  <a:solidFill>
                    <a:srgbClr val="C00000"/>
                  </a:solidFill>
                  <a:latin typeface="微软雅黑" panose="020B0503020204020204" pitchFamily="34" charset="-122"/>
                  <a:ea typeface="微软雅黑" panose="020B0503020204020204" pitchFamily="34" charset="-122"/>
                  <a:sym typeface="+mn-ea"/>
                </a:rPr>
                <a:t>最薄弱的环节</a:t>
              </a:r>
              <a:r>
                <a:rPr lang="zh-CN" altLang="zh-CN" sz="1600" b="1" dirty="0">
                  <a:latin typeface="微软雅黑" panose="020B0503020204020204" pitchFamily="34" charset="-122"/>
                  <a:ea typeface="微软雅黑" panose="020B0503020204020204" pitchFamily="34" charset="-122"/>
                  <a:sym typeface="+mn-ea"/>
                </a:rPr>
                <a:t>仍然是农业农村</a:t>
              </a:r>
              <a:endParaRPr lang="zh-CN" altLang="en-US" sz="1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27" name="AutoShape 8"/>
            <p:cNvSpPr>
              <a:spLocks noChangeArrowheads="1"/>
            </p:cNvSpPr>
            <p:nvPr/>
          </p:nvSpPr>
          <p:spPr bwMode="auto">
            <a:xfrm>
              <a:off x="4874508" y="1750970"/>
              <a:ext cx="655017" cy="913550"/>
            </a:xfrm>
            <a:prstGeom prst="chevron">
              <a:avLst>
                <a:gd name="adj" fmla="val 55472"/>
              </a:avLst>
            </a:prstGeom>
            <a:gradFill rotWithShape="1">
              <a:gsLst>
                <a:gs pos="0">
                  <a:srgbClr val="FF0517"/>
                </a:gs>
                <a:gs pos="50000">
                  <a:srgbClr val="BC000D"/>
                </a:gs>
                <a:gs pos="100000">
                  <a:srgbClr val="FF0517"/>
                </a:gs>
              </a:gsLst>
              <a:lin ang="18900000" scaled="1"/>
            </a:gradFill>
            <a:ln>
              <a:noFill/>
            </a:ln>
            <a:effectLst/>
          </p:spPr>
          <p:txBody>
            <a:bodyPr wrap="none" anchor="ctr"/>
            <a:lstStyle/>
            <a:p>
              <a:pPr defTabSz="914400" fontAlgn="auto">
                <a:spcBef>
                  <a:spcPts val="0"/>
                </a:spcBef>
                <a:spcAft>
                  <a:spcPts val="0"/>
                </a:spcAft>
                <a:buFontTx/>
                <a:buNone/>
                <a:defRPr/>
              </a:pPr>
              <a:endParaRPr lang="zh-CN" altLang="en-US" sz="1600" b="1" kern="0">
                <a:solidFill>
                  <a:sysClr val="windowText" lastClr="000000"/>
                </a:solidFill>
              </a:endParaRPr>
            </a:p>
          </p:txBody>
        </p:sp>
      </p:grpSp>
      <p:pic>
        <p:nvPicPr>
          <p:cNvPr id="4" name="图片 3"/>
          <p:cNvPicPr>
            <a:picLocks noChangeAspect="1" noChangeArrowheads="1"/>
          </p:cNvPicPr>
          <p:nvPr/>
        </p:nvPicPr>
        <p:blipFill>
          <a:blip r:embed="rId2" cstate="print"/>
          <a:srcRect b="10297"/>
          <a:stretch>
            <a:fillRect/>
          </a:stretch>
        </p:blipFill>
        <p:spPr bwMode="auto">
          <a:xfrm>
            <a:off x="6311888" y="1103726"/>
            <a:ext cx="2335246" cy="1360588"/>
          </a:xfrm>
          <a:prstGeom prst="snip2DiagRect">
            <a:avLst/>
          </a:prstGeom>
          <a:noFill/>
          <a:ln w="9525">
            <a:noFill/>
            <a:miter lim="800000"/>
            <a:headEnd/>
            <a:tailEnd/>
          </a:ln>
        </p:spPr>
      </p:pic>
      <p:pic>
        <p:nvPicPr>
          <p:cNvPr id="9" name="图片 8"/>
          <p:cNvPicPr>
            <a:picLocks noChangeAspect="1" noChangeArrowheads="1"/>
          </p:cNvPicPr>
          <p:nvPr/>
        </p:nvPicPr>
        <p:blipFill>
          <a:blip r:embed="rId3" cstate="print"/>
          <a:srcRect/>
          <a:stretch>
            <a:fillRect/>
          </a:stretch>
        </p:blipFill>
        <p:spPr bwMode="auto">
          <a:xfrm>
            <a:off x="6311888" y="3148378"/>
            <a:ext cx="2480420" cy="1443893"/>
          </a:xfrm>
          <a:prstGeom prst="snip2DiagRect">
            <a:avLst/>
          </a:prstGeom>
          <a:noFill/>
          <a:ln w="9525">
            <a:noFill/>
            <a:miter lim="800000"/>
            <a:headEnd/>
            <a:tailEnd/>
          </a:ln>
        </p:spPr>
      </p:pic>
      <p:pic>
        <p:nvPicPr>
          <p:cNvPr id="42" name="TextBox 1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157" y="2612487"/>
            <a:ext cx="2455862" cy="368300"/>
          </a:xfrm>
          <a:prstGeom prst="rect">
            <a:avLst/>
          </a:prstGeom>
          <a:noFill/>
          <a:extLst>
            <a:ext uri="{909E8E84-426E-40DD-AFC4-6F175D3DCCD1}">
              <a14:hiddenFill xmlns:a14="http://schemas.microsoft.com/office/drawing/2010/main">
                <a:solidFill>
                  <a:srgbClr val="FFFFFF"/>
                </a:solidFill>
              </a14:hiddenFill>
            </a:ext>
          </a:extLst>
        </p:spPr>
      </p:pic>
      <p:sp>
        <p:nvSpPr>
          <p:cNvPr id="15370" name="矩形 31"/>
          <p:cNvSpPr>
            <a:spLocks noChangeArrowheads="1"/>
          </p:cNvSpPr>
          <p:nvPr/>
        </p:nvSpPr>
        <p:spPr bwMode="auto">
          <a:xfrm>
            <a:off x="6723637" y="4622418"/>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000" b="1" dirty="0">
                <a:solidFill>
                  <a:srgbClr val="000000"/>
                </a:solidFill>
                <a:latin typeface="楷体" panose="02010609060101010101" pitchFamily="49" charset="-122"/>
                <a:ea typeface="楷体" panose="02010609060101010101" pitchFamily="49" charset="-122"/>
              </a:rPr>
              <a:t>▲新潮村委会</a:t>
            </a:r>
          </a:p>
        </p:txBody>
      </p:sp>
      <p:grpSp>
        <p:nvGrpSpPr>
          <p:cNvPr id="5" name="组合 8"/>
          <p:cNvGrpSpPr>
            <a:grpSpLocks/>
          </p:cNvGrpSpPr>
          <p:nvPr/>
        </p:nvGrpSpPr>
        <p:grpSpPr bwMode="auto">
          <a:xfrm>
            <a:off x="34107" y="510411"/>
            <a:ext cx="7730981" cy="590550"/>
            <a:chOff x="586181" y="3118245"/>
            <a:chExt cx="7730217" cy="590550"/>
          </a:xfrm>
        </p:grpSpPr>
        <p:grpSp>
          <p:nvGrpSpPr>
            <p:cNvPr id="6" name="组合 79"/>
            <p:cNvGrpSpPr/>
            <p:nvPr/>
          </p:nvGrpSpPr>
          <p:grpSpPr>
            <a:xfrm>
              <a:off x="586181" y="3118245"/>
              <a:ext cx="590550" cy="590550"/>
              <a:chOff x="2981325" y="1724025"/>
              <a:chExt cx="590550" cy="590550"/>
            </a:xfrm>
            <a:effectLst>
              <a:outerShdw blurRad="50800" dist="38100" dir="13500000" algn="br" rotWithShape="0">
                <a:prstClr val="black">
                  <a:alpha val="40000"/>
                </a:prstClr>
              </a:outerShdw>
            </a:effectLst>
          </p:grpSpPr>
          <p:grpSp>
            <p:nvGrpSpPr>
              <p:cNvPr id="7" name="组合 80"/>
              <p:cNvGrpSpPr/>
              <p:nvPr/>
            </p:nvGrpSpPr>
            <p:grpSpPr>
              <a:xfrm>
                <a:off x="2981325" y="1724025"/>
                <a:ext cx="590550" cy="590550"/>
                <a:chOff x="2981325" y="1724025"/>
                <a:chExt cx="590550" cy="590550"/>
              </a:xfrm>
            </p:grpSpPr>
            <p:sp>
              <p:nvSpPr>
                <p:cNvPr id="47" name="椭圆 46"/>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48" name="椭圆 47"/>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46" name="文本框 74"/>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4</a:t>
                </a:r>
                <a:endParaRPr lang="zh-CN" altLang="en-US" sz="2400" b="1" i="1" dirty="0">
                  <a:solidFill>
                    <a:schemeClr val="accent6">
                      <a:lumMod val="75000"/>
                    </a:schemeClr>
                  </a:solidFill>
                </a:endParaRPr>
              </a:p>
            </p:txBody>
          </p:sp>
        </p:grpSp>
        <p:sp>
          <p:nvSpPr>
            <p:cNvPr id="23566" name="矩形 84"/>
            <p:cNvSpPr>
              <a:spLocks noChangeArrowheads="1"/>
            </p:cNvSpPr>
            <p:nvPr/>
          </p:nvSpPr>
          <p:spPr bwMode="auto">
            <a:xfrm>
              <a:off x="1207462" y="3157421"/>
              <a:ext cx="7108936"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实施乡村振兴战略是解决新时代我国社会主要矛盾的迫切需要</a:t>
              </a:r>
            </a:p>
          </p:txBody>
        </p:sp>
      </p:grpSp>
      <p:sp>
        <p:nvSpPr>
          <p:cNvPr id="34" name="AutoShape 7"/>
          <p:cNvSpPr>
            <a:spLocks noChangeArrowheads="1"/>
          </p:cNvSpPr>
          <p:nvPr/>
        </p:nvSpPr>
        <p:spPr bwMode="auto">
          <a:xfrm>
            <a:off x="747762" y="1133732"/>
            <a:ext cx="4505174" cy="687387"/>
          </a:xfrm>
          <a:prstGeom prst="round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none" anchor="ctr"/>
          <a:lstStyle/>
          <a:p>
            <a:pPr marL="357505" indent="-357505" algn="just" defTabSz="914400" fontAlgn="auto">
              <a:lnSpc>
                <a:spcPct val="120000"/>
              </a:lnSpc>
              <a:spcBef>
                <a:spcPts val="0"/>
              </a:spcBef>
              <a:spcAft>
                <a:spcPts val="0"/>
              </a:spcAft>
              <a:buFontTx/>
              <a:buNone/>
              <a:defRPr/>
            </a:pPr>
            <a:r>
              <a:rPr lang="en-US" altLang="zh-CN" sz="2000" dirty="0">
                <a:solidFill>
                  <a:srgbClr val="000000"/>
                </a:solidFill>
                <a:latin typeface="微软雅黑" panose="020B0503020204020204" pitchFamily="34" charset="-122"/>
                <a:ea typeface="微软雅黑" panose="020B0503020204020204" pitchFamily="34" charset="-122"/>
                <a:sym typeface="+mn-ea"/>
              </a:rPr>
              <a:t>    </a:t>
            </a:r>
            <a:r>
              <a:rPr lang="zh-CN" altLang="zh-CN" sz="2000" dirty="0">
                <a:solidFill>
                  <a:srgbClr val="000000"/>
                </a:solidFill>
                <a:latin typeface="微软雅黑" panose="020B0503020204020204" pitchFamily="34" charset="-122"/>
                <a:ea typeface="微软雅黑" panose="020B0503020204020204" pitchFamily="34" charset="-122"/>
                <a:sym typeface="+mn-ea"/>
              </a:rPr>
              <a:t>城乡发展不平衡、农村发展不充分，</a:t>
            </a:r>
            <a:endParaRPr lang="en-US" altLang="zh-CN" sz="2000" dirty="0">
              <a:solidFill>
                <a:srgbClr val="000000"/>
              </a:solidFill>
              <a:latin typeface="微软雅黑" panose="020B0503020204020204" pitchFamily="34" charset="-122"/>
              <a:ea typeface="微软雅黑" panose="020B0503020204020204" pitchFamily="34" charset="-122"/>
              <a:sym typeface="+mn-ea"/>
            </a:endParaRPr>
          </a:p>
          <a:p>
            <a:pPr marL="357505" indent="-357505" algn="just" defTabSz="914400" fontAlgn="auto">
              <a:lnSpc>
                <a:spcPct val="120000"/>
              </a:lnSpc>
              <a:spcBef>
                <a:spcPts val="0"/>
              </a:spcBef>
              <a:spcAft>
                <a:spcPts val="0"/>
              </a:spcAft>
              <a:buFontTx/>
              <a:buNone/>
              <a:defRPr/>
            </a:pPr>
            <a:r>
              <a:rPr lang="zh-CN" altLang="zh-CN" sz="2000" dirty="0">
                <a:solidFill>
                  <a:srgbClr val="000000"/>
                </a:solidFill>
                <a:latin typeface="微软雅黑" panose="020B0503020204020204" pitchFamily="34" charset="-122"/>
                <a:ea typeface="微软雅黑" panose="020B0503020204020204" pitchFamily="34" charset="-122"/>
                <a:sym typeface="+mn-ea"/>
              </a:rPr>
              <a:t>是新时代我国社会矛盾的突出表现</a:t>
            </a:r>
            <a:r>
              <a:rPr lang="zh-CN" altLang="en-US" sz="2000" dirty="0">
                <a:solidFill>
                  <a:srgbClr val="000000"/>
                </a:solidFill>
                <a:latin typeface="微软雅黑" panose="020B0503020204020204" pitchFamily="34" charset="-122"/>
                <a:ea typeface="微软雅黑" panose="020B0503020204020204" pitchFamily="34" charset="-122"/>
                <a:sym typeface="+mn-ea"/>
              </a:rPr>
              <a:t>。</a:t>
            </a:r>
            <a:endParaRPr lang="zh-CN" altLang="en-US" sz="2000" kern="0" dirty="0">
              <a:solidFill>
                <a:srgbClr val="000000"/>
              </a:solidFill>
              <a:latin typeface="微软雅黑" panose="020B0503020204020204" pitchFamily="34" charset="-122"/>
              <a:ea typeface="微软雅黑" panose="020B0503020204020204" pitchFamily="34" charset="-122"/>
              <a:sym typeface="+mn-ea"/>
            </a:endParaRPr>
          </a:p>
        </p:txBody>
      </p:sp>
      <p:grpSp>
        <p:nvGrpSpPr>
          <p:cNvPr id="8" name="组合 24"/>
          <p:cNvGrpSpPr>
            <a:grpSpLocks/>
          </p:cNvGrpSpPr>
          <p:nvPr/>
        </p:nvGrpSpPr>
        <p:grpSpPr bwMode="auto">
          <a:xfrm>
            <a:off x="552480" y="1904987"/>
            <a:ext cx="5341937" cy="609600"/>
            <a:chOff x="827090" y="1750970"/>
            <a:chExt cx="4702435" cy="937976"/>
          </a:xfrm>
        </p:grpSpPr>
        <p:sp>
          <p:nvSpPr>
            <p:cNvPr id="40" name="AutoShape 7"/>
            <p:cNvSpPr>
              <a:spLocks noChangeArrowheads="1"/>
            </p:cNvSpPr>
            <p:nvPr/>
          </p:nvSpPr>
          <p:spPr bwMode="auto">
            <a:xfrm>
              <a:off x="827090" y="1775396"/>
              <a:ext cx="4299968" cy="913550"/>
            </a:xfrm>
            <a:prstGeom prst="homePlate">
              <a:avLst>
                <a:gd name="adj" fmla="val 40030"/>
              </a:avLst>
            </a:prstGeom>
            <a:gradFill rotWithShape="1">
              <a:gsLst>
                <a:gs pos="0">
                  <a:srgbClr val="B2B2B2">
                    <a:gamma/>
                    <a:tint val="5882"/>
                    <a:invGamma/>
                  </a:srgbClr>
                </a:gs>
                <a:gs pos="100000">
                  <a:srgbClr val="B2B2B2"/>
                </a:gs>
              </a:gsLst>
              <a:lin ang="5400000" scaled="1"/>
            </a:gradFill>
            <a:ln>
              <a:noFill/>
            </a:ln>
            <a:effectLst/>
          </p:spPr>
          <p:txBody>
            <a:bodyPr wrap="none" anchor="ctr"/>
            <a:lstStyle/>
            <a:p>
              <a:pPr marL="357505" indent="-357505" defTabSz="914400" fontAlgn="auto">
                <a:lnSpc>
                  <a:spcPct val="120000"/>
                </a:lnSpc>
                <a:spcBef>
                  <a:spcPts val="0"/>
                </a:spcBef>
                <a:spcAft>
                  <a:spcPts val="0"/>
                </a:spcAft>
                <a:buFontTx/>
                <a:buNone/>
                <a:defRPr/>
              </a:pPr>
              <a:r>
                <a:rPr lang="zh-CN" altLang="zh-CN" sz="1600" b="1" dirty="0">
                  <a:latin typeface="微软雅黑" panose="020B0503020204020204" pitchFamily="34" charset="-122"/>
                  <a:ea typeface="微软雅黑" panose="020B0503020204020204" pitchFamily="34" charset="-122"/>
                  <a:sym typeface="+mn-ea"/>
                </a:rPr>
                <a:t>我国经济社会发展中</a:t>
              </a:r>
              <a:r>
                <a:rPr lang="zh-CN" altLang="zh-CN" sz="1600" b="1" dirty="0">
                  <a:solidFill>
                    <a:srgbClr val="C00000"/>
                  </a:solidFill>
                  <a:latin typeface="微软雅黑" panose="020B0503020204020204" pitchFamily="34" charset="-122"/>
                  <a:ea typeface="微软雅黑" panose="020B0503020204020204" pitchFamily="34" charset="-122"/>
                  <a:sym typeface="+mn-ea"/>
                </a:rPr>
                <a:t>最明显的短板</a:t>
              </a:r>
              <a:r>
                <a:rPr lang="zh-CN" altLang="zh-CN" sz="1600" b="1" dirty="0">
                  <a:latin typeface="微软雅黑" panose="020B0503020204020204" pitchFamily="34" charset="-122"/>
                  <a:ea typeface="微软雅黑" panose="020B0503020204020204" pitchFamily="34" charset="-122"/>
                  <a:sym typeface="+mn-ea"/>
                </a:rPr>
                <a:t>仍然在</a:t>
              </a:r>
              <a:r>
                <a:rPr lang="en-US" altLang="zh-CN" sz="1600" b="1" dirty="0">
                  <a:latin typeface="微软雅黑" panose="020B0503020204020204" pitchFamily="34" charset="-122"/>
                  <a:ea typeface="微软雅黑" panose="020B0503020204020204" pitchFamily="34" charset="-122"/>
                  <a:sym typeface="+mn-ea"/>
                </a:rPr>
                <a:t>“</a:t>
              </a:r>
              <a:r>
                <a:rPr lang="zh-CN" altLang="zh-CN" sz="1600" b="1" dirty="0">
                  <a:latin typeface="微软雅黑" panose="020B0503020204020204" pitchFamily="34" charset="-122"/>
                  <a:ea typeface="微软雅黑" panose="020B0503020204020204" pitchFamily="34" charset="-122"/>
                  <a:sym typeface="+mn-ea"/>
                </a:rPr>
                <a:t>三农</a:t>
              </a:r>
              <a:r>
                <a:rPr lang="en-US" altLang="zh-CN" sz="1600" b="1" dirty="0">
                  <a:latin typeface="微软雅黑" panose="020B0503020204020204" pitchFamily="34" charset="-122"/>
                  <a:ea typeface="微软雅黑" panose="020B0503020204020204" pitchFamily="34" charset="-122"/>
                  <a:sym typeface="+mn-ea"/>
                </a:rPr>
                <a:t>”</a:t>
              </a:r>
              <a:endParaRPr lang="zh-CN" altLang="en-US" sz="16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43" name="AutoShape 8"/>
            <p:cNvSpPr>
              <a:spLocks noChangeArrowheads="1"/>
            </p:cNvSpPr>
            <p:nvPr/>
          </p:nvSpPr>
          <p:spPr bwMode="auto">
            <a:xfrm>
              <a:off x="4875516" y="1750970"/>
              <a:ext cx="654009" cy="913550"/>
            </a:xfrm>
            <a:prstGeom prst="chevron">
              <a:avLst>
                <a:gd name="adj" fmla="val 55472"/>
              </a:avLst>
            </a:prstGeom>
            <a:gradFill rotWithShape="1">
              <a:gsLst>
                <a:gs pos="0">
                  <a:srgbClr val="FF0517"/>
                </a:gs>
                <a:gs pos="50000">
                  <a:srgbClr val="BC000D"/>
                </a:gs>
                <a:gs pos="100000">
                  <a:srgbClr val="FF0517"/>
                </a:gs>
              </a:gsLst>
              <a:lin ang="18900000" scaled="1"/>
            </a:gradFill>
            <a:ln>
              <a:noFill/>
            </a:ln>
            <a:effectLst/>
          </p:spPr>
          <p:txBody>
            <a:bodyPr wrap="none" anchor="ctr"/>
            <a:lstStyle/>
            <a:p>
              <a:pPr defTabSz="914400" fontAlgn="auto">
                <a:spcBef>
                  <a:spcPts val="0"/>
                </a:spcBef>
                <a:spcAft>
                  <a:spcPts val="0"/>
                </a:spcAft>
                <a:buFontTx/>
                <a:buNone/>
                <a:defRPr/>
              </a:pPr>
              <a:endParaRPr lang="zh-CN" altLang="en-US" sz="1600" b="1" kern="0">
                <a:solidFill>
                  <a:sysClr val="windowText" lastClr="000000"/>
                </a:solidFill>
              </a:endParaRPr>
            </a:p>
          </p:txBody>
        </p:sp>
      </p:grpSp>
      <p:grpSp>
        <p:nvGrpSpPr>
          <p:cNvPr id="10" name="组合 50"/>
          <p:cNvGrpSpPr>
            <a:grpSpLocks/>
          </p:cNvGrpSpPr>
          <p:nvPr/>
        </p:nvGrpSpPr>
        <p:grpSpPr bwMode="auto">
          <a:xfrm>
            <a:off x="486563" y="4125375"/>
            <a:ext cx="5384800" cy="601663"/>
            <a:chOff x="365471" y="3870024"/>
            <a:chExt cx="5383976" cy="602341"/>
          </a:xfrm>
        </p:grpSpPr>
        <p:sp>
          <p:nvSpPr>
            <p:cNvPr id="16" name="AutoShape 3"/>
            <p:cNvSpPr>
              <a:spLocks noChangeArrowheads="1"/>
            </p:cNvSpPr>
            <p:nvPr/>
          </p:nvSpPr>
          <p:spPr bwMode="auto">
            <a:xfrm>
              <a:off x="365471" y="3870024"/>
              <a:ext cx="5283979" cy="594394"/>
            </a:xfrm>
            <a:prstGeom prst="homePlate">
              <a:avLst>
                <a:gd name="adj" fmla="val 42981"/>
              </a:avLst>
            </a:prstGeom>
            <a:gradFill rotWithShape="1">
              <a:gsLst>
                <a:gs pos="0">
                  <a:srgbClr val="B2B2B2">
                    <a:gamma/>
                    <a:tint val="5882"/>
                    <a:invGamma/>
                  </a:srgbClr>
                </a:gs>
                <a:gs pos="100000">
                  <a:srgbClr val="B2B2B2"/>
                </a:gs>
              </a:gsLst>
              <a:lin ang="5400000" scaled="1"/>
            </a:gradFill>
            <a:ln>
              <a:noFill/>
            </a:ln>
            <a:effectLst/>
          </p:spPr>
          <p:txBody>
            <a:bodyPr wrap="none" anchor="ctr"/>
            <a:lstStyle/>
            <a:p>
              <a:pPr marL="357505" indent="-357505" defTabSz="914400" fontAlgn="auto">
                <a:lnSpc>
                  <a:spcPct val="120000"/>
                </a:lnSpc>
                <a:spcBef>
                  <a:spcPts val="0"/>
                </a:spcBef>
                <a:spcAft>
                  <a:spcPts val="0"/>
                </a:spcAft>
                <a:buFontTx/>
                <a:buNone/>
                <a:defRPr/>
              </a:pPr>
              <a:r>
                <a:rPr lang="zh-CN" altLang="zh-CN" sz="1600" b="1" dirty="0">
                  <a:latin typeface="微软雅黑" panose="020B0503020204020204" pitchFamily="34" charset="-122"/>
                  <a:ea typeface="微软雅黑" panose="020B0503020204020204" pitchFamily="34" charset="-122"/>
                  <a:sym typeface="+mn-ea"/>
                </a:rPr>
                <a:t>资源配置上</a:t>
              </a:r>
              <a:r>
                <a:rPr lang="zh-CN" altLang="zh-CN" sz="1600" b="1" dirty="0">
                  <a:solidFill>
                    <a:srgbClr val="C00000"/>
                  </a:solidFill>
                  <a:latin typeface="微软雅黑" panose="020B0503020204020204" pitchFamily="34" charset="-122"/>
                  <a:ea typeface="微软雅黑" panose="020B0503020204020204" pitchFamily="34" charset="-122"/>
                  <a:sym typeface="+mn-ea"/>
                </a:rPr>
                <a:t>最大的不平衡</a:t>
              </a:r>
              <a:r>
                <a:rPr lang="zh-CN" altLang="zh-CN" sz="1600" b="1" dirty="0">
                  <a:latin typeface="微软雅黑" panose="020B0503020204020204" pitchFamily="34" charset="-122"/>
                  <a:ea typeface="微软雅黑" panose="020B0503020204020204" pitchFamily="34" charset="-122"/>
                  <a:sym typeface="+mn-ea"/>
                </a:rPr>
                <a:t>还是城乡不平衡</a:t>
              </a:r>
              <a:endParaRPr lang="zh-CN" altLang="en-US" sz="1100" b="1" kern="0" dirty="0">
                <a:solidFill>
                  <a:sysClr val="windowText" lastClr="000000"/>
                </a:solidFill>
                <a:latin typeface="微软雅黑" panose="020B0503020204020204" pitchFamily="34" charset="-122"/>
                <a:ea typeface="微软雅黑" panose="020B0503020204020204" pitchFamily="34" charset="-122"/>
                <a:sym typeface="+mn-ea"/>
              </a:endParaRPr>
            </a:p>
          </p:txBody>
        </p:sp>
        <p:sp>
          <p:nvSpPr>
            <p:cNvPr id="49" name="AutoShape 6"/>
            <p:cNvSpPr>
              <a:spLocks noChangeArrowheads="1"/>
            </p:cNvSpPr>
            <p:nvPr/>
          </p:nvSpPr>
          <p:spPr bwMode="auto">
            <a:xfrm>
              <a:off x="5003436" y="3879560"/>
              <a:ext cx="746011" cy="592805"/>
            </a:xfrm>
            <a:prstGeom prst="chevron">
              <a:avLst>
                <a:gd name="adj" fmla="val 55472"/>
              </a:avLst>
            </a:prstGeom>
            <a:gradFill rotWithShape="1">
              <a:gsLst>
                <a:gs pos="0">
                  <a:srgbClr val="FF0517"/>
                </a:gs>
                <a:gs pos="50000">
                  <a:srgbClr val="BC000D"/>
                </a:gs>
                <a:gs pos="100000">
                  <a:srgbClr val="FF0517"/>
                </a:gs>
              </a:gsLst>
              <a:lin ang="18900000" scaled="1"/>
            </a:gradFill>
            <a:ln>
              <a:noFill/>
            </a:ln>
            <a:effectLst/>
          </p:spPr>
          <p:txBody>
            <a:bodyPr wrap="none" anchor="ctr"/>
            <a:lstStyle/>
            <a:p>
              <a:pPr defTabSz="914400" fontAlgn="auto">
                <a:spcBef>
                  <a:spcPts val="0"/>
                </a:spcBef>
                <a:spcAft>
                  <a:spcPts val="0"/>
                </a:spcAft>
                <a:buFontTx/>
                <a:buNone/>
                <a:defRPr/>
              </a:pPr>
              <a:endParaRPr lang="zh-CN" altLang="en-US" sz="1600" kern="0">
                <a:solidFill>
                  <a:sysClr val="windowText" lastClr="000000"/>
                </a:solidFill>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54" presetClass="entr" presetSubtype="0" accel="10000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strVal val="#ppt_w*0.05"/>
                                          </p:val>
                                        </p:tav>
                                        <p:tav tm="100000">
                                          <p:val>
                                            <p:strVal val="#ppt_w"/>
                                          </p:val>
                                        </p:tav>
                                      </p:tavLst>
                                    </p:anim>
                                    <p:anim calcmode="lin" valueType="num">
                                      <p:cBhvr>
                                        <p:cTn id="14" dur="500" fill="hold"/>
                                        <p:tgtEl>
                                          <p:spTgt spid="34"/>
                                        </p:tgtEl>
                                        <p:attrNameLst>
                                          <p:attrName>ppt_h</p:attrName>
                                        </p:attrNameLst>
                                      </p:cBhvr>
                                      <p:tavLst>
                                        <p:tav tm="0">
                                          <p:val>
                                            <p:strVal val="#ppt_h"/>
                                          </p:val>
                                        </p:tav>
                                        <p:tav tm="100000">
                                          <p:val>
                                            <p:strVal val="#ppt_h"/>
                                          </p:val>
                                        </p:tav>
                                      </p:tavLst>
                                    </p:anim>
                                    <p:anim calcmode="lin" valueType="num">
                                      <p:cBhvr>
                                        <p:cTn id="15" dur="500" fill="hold"/>
                                        <p:tgtEl>
                                          <p:spTgt spid="34"/>
                                        </p:tgtEl>
                                        <p:attrNameLst>
                                          <p:attrName>ppt_x</p:attrName>
                                        </p:attrNameLst>
                                      </p:cBhvr>
                                      <p:tavLst>
                                        <p:tav tm="0">
                                          <p:val>
                                            <p:strVal val="#ppt_x-.2"/>
                                          </p:val>
                                        </p:tav>
                                        <p:tav tm="100000">
                                          <p:val>
                                            <p:strVal val="#ppt_x"/>
                                          </p:val>
                                        </p:tav>
                                      </p:tavLst>
                                    </p:anim>
                                    <p:anim calcmode="lin" valueType="num">
                                      <p:cBhvr>
                                        <p:cTn id="16" dur="500" fill="hold"/>
                                        <p:tgtEl>
                                          <p:spTgt spid="34"/>
                                        </p:tgtEl>
                                        <p:attrNameLst>
                                          <p:attrName>ppt_y</p:attrName>
                                        </p:attrNameLst>
                                      </p:cBhvr>
                                      <p:tavLst>
                                        <p:tav tm="0">
                                          <p:val>
                                            <p:strVal val="#ppt_y"/>
                                          </p:val>
                                        </p:tav>
                                        <p:tav tm="100000">
                                          <p:val>
                                            <p:strVal val="#ppt_y"/>
                                          </p:val>
                                        </p:tav>
                                      </p:tavLst>
                                    </p:anim>
                                    <p:animEffect transition="in" filter="fade">
                                      <p:cBhvr>
                                        <p:cTn id="17" dur="500"/>
                                        <p:tgtEl>
                                          <p:spTgt spid="34"/>
                                        </p:tgtEl>
                                      </p:cBhvr>
                                    </p:animEffect>
                                  </p:childTnLst>
                                </p:cTn>
                              </p:par>
                            </p:childTnLst>
                          </p:cTn>
                        </p:par>
                        <p:par>
                          <p:cTn id="18" fill="hold" nodeType="afterGroup">
                            <p:stCondLst>
                              <p:cond delay="1500"/>
                            </p:stCondLst>
                            <p:childTnLst>
                              <p:par>
                                <p:cTn id="19" presetID="54" presetClass="entr" presetSubtype="0" accel="10000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strVal val="#ppt_w*0.05"/>
                                          </p:val>
                                        </p:tav>
                                        <p:tav tm="100000">
                                          <p:val>
                                            <p:strVal val="#ppt_w"/>
                                          </p:val>
                                        </p:tav>
                                      </p:tavLst>
                                    </p:anim>
                                    <p:anim calcmode="lin" valueType="num">
                                      <p:cBhvr>
                                        <p:cTn id="22" dur="500" fill="hold"/>
                                        <p:tgtEl>
                                          <p:spTgt spid="8"/>
                                        </p:tgtEl>
                                        <p:attrNameLst>
                                          <p:attrName>ppt_h</p:attrName>
                                        </p:attrNameLst>
                                      </p:cBhvr>
                                      <p:tavLst>
                                        <p:tav tm="0">
                                          <p:val>
                                            <p:strVal val="#ppt_h"/>
                                          </p:val>
                                        </p:tav>
                                        <p:tav tm="100000">
                                          <p:val>
                                            <p:strVal val="#ppt_h"/>
                                          </p:val>
                                        </p:tav>
                                      </p:tavLst>
                                    </p:anim>
                                    <p:anim calcmode="lin" valueType="num">
                                      <p:cBhvr>
                                        <p:cTn id="23" dur="500" fill="hold"/>
                                        <p:tgtEl>
                                          <p:spTgt spid="8"/>
                                        </p:tgtEl>
                                        <p:attrNameLst>
                                          <p:attrName>ppt_x</p:attrName>
                                        </p:attrNameLst>
                                      </p:cBhvr>
                                      <p:tavLst>
                                        <p:tav tm="0">
                                          <p:val>
                                            <p:strVal val="#ppt_x-.2"/>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Effect transition="in" filter="fade">
                                      <p:cBhvr>
                                        <p:cTn id="25" dur="500"/>
                                        <p:tgtEl>
                                          <p:spTgt spid="8"/>
                                        </p:tgtEl>
                                      </p:cBhvr>
                                    </p:animEffect>
                                  </p:childTnLst>
                                </p:cTn>
                              </p:par>
                            </p:childTnLst>
                          </p:cTn>
                        </p:par>
                        <p:par>
                          <p:cTn id="26" fill="hold" nodeType="afterGroup">
                            <p:stCondLst>
                              <p:cond delay="2000"/>
                            </p:stCondLst>
                            <p:childTnLst>
                              <p:par>
                                <p:cTn id="27" presetID="54" presetClass="entr" presetSubtype="0" accel="10000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fill="hold"/>
                                        <p:tgtEl>
                                          <p:spTgt spid="3"/>
                                        </p:tgtEl>
                                        <p:attrNameLst>
                                          <p:attrName>ppt_w</p:attrName>
                                        </p:attrNameLst>
                                      </p:cBhvr>
                                      <p:tavLst>
                                        <p:tav tm="0">
                                          <p:val>
                                            <p:strVal val="#ppt_w*0.05"/>
                                          </p:val>
                                        </p:tav>
                                        <p:tav tm="100000">
                                          <p:val>
                                            <p:strVal val="#ppt_w"/>
                                          </p:val>
                                        </p:tav>
                                      </p:tavLst>
                                    </p:anim>
                                    <p:anim calcmode="lin" valueType="num">
                                      <p:cBhvr>
                                        <p:cTn id="30" dur="500" fill="hold"/>
                                        <p:tgtEl>
                                          <p:spTgt spid="3"/>
                                        </p:tgtEl>
                                        <p:attrNameLst>
                                          <p:attrName>ppt_h</p:attrName>
                                        </p:attrNameLst>
                                      </p:cBhvr>
                                      <p:tavLst>
                                        <p:tav tm="0">
                                          <p:val>
                                            <p:strVal val="#ppt_h"/>
                                          </p:val>
                                        </p:tav>
                                        <p:tav tm="100000">
                                          <p:val>
                                            <p:strVal val="#ppt_h"/>
                                          </p:val>
                                        </p:tav>
                                      </p:tavLst>
                                    </p:anim>
                                    <p:anim calcmode="lin" valueType="num">
                                      <p:cBhvr>
                                        <p:cTn id="31" dur="500" fill="hold"/>
                                        <p:tgtEl>
                                          <p:spTgt spid="3"/>
                                        </p:tgtEl>
                                        <p:attrNameLst>
                                          <p:attrName>ppt_x</p:attrName>
                                        </p:attrNameLst>
                                      </p:cBhvr>
                                      <p:tavLst>
                                        <p:tav tm="0">
                                          <p:val>
                                            <p:strVal val="#ppt_x-.2"/>
                                          </p:val>
                                        </p:tav>
                                        <p:tav tm="100000">
                                          <p:val>
                                            <p:strVal val="#ppt_x"/>
                                          </p:val>
                                        </p:tav>
                                      </p:tavLst>
                                    </p:anim>
                                    <p:anim calcmode="lin" valueType="num">
                                      <p:cBhvr>
                                        <p:cTn id="32" dur="500" fill="hold"/>
                                        <p:tgtEl>
                                          <p:spTgt spid="3"/>
                                        </p:tgtEl>
                                        <p:attrNameLst>
                                          <p:attrName>ppt_y</p:attrName>
                                        </p:attrNameLst>
                                      </p:cBhvr>
                                      <p:tavLst>
                                        <p:tav tm="0">
                                          <p:val>
                                            <p:strVal val="#ppt_y"/>
                                          </p:val>
                                        </p:tav>
                                        <p:tav tm="100000">
                                          <p:val>
                                            <p:strVal val="#ppt_y"/>
                                          </p:val>
                                        </p:tav>
                                      </p:tavLst>
                                    </p:anim>
                                    <p:animEffect transition="in" filter="fade">
                                      <p:cBhvr>
                                        <p:cTn id="33" dur="500"/>
                                        <p:tgtEl>
                                          <p:spTgt spid="3"/>
                                        </p:tgtEl>
                                      </p:cBhvr>
                                    </p:animEffect>
                                  </p:childTnLst>
                                </p:cTn>
                              </p:par>
                            </p:childTnLst>
                          </p:cTn>
                        </p:par>
                        <p:par>
                          <p:cTn id="34" fill="hold" nodeType="afterGroup">
                            <p:stCondLst>
                              <p:cond delay="2500"/>
                            </p:stCondLst>
                            <p:childTnLst>
                              <p:par>
                                <p:cTn id="35" presetID="54" presetClass="entr" presetSubtype="0" accel="10000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strVal val="#ppt_w*0.05"/>
                                          </p:val>
                                        </p:tav>
                                        <p:tav tm="100000">
                                          <p:val>
                                            <p:strVal val="#ppt_w"/>
                                          </p:val>
                                        </p:tav>
                                      </p:tavLst>
                                    </p:anim>
                                    <p:anim calcmode="lin" valueType="num">
                                      <p:cBhvr>
                                        <p:cTn id="38" dur="500" fill="hold"/>
                                        <p:tgtEl>
                                          <p:spTgt spid="2"/>
                                        </p:tgtEl>
                                        <p:attrNameLst>
                                          <p:attrName>ppt_h</p:attrName>
                                        </p:attrNameLst>
                                      </p:cBhvr>
                                      <p:tavLst>
                                        <p:tav tm="0">
                                          <p:val>
                                            <p:strVal val="#ppt_h"/>
                                          </p:val>
                                        </p:tav>
                                        <p:tav tm="100000">
                                          <p:val>
                                            <p:strVal val="#ppt_h"/>
                                          </p:val>
                                        </p:tav>
                                      </p:tavLst>
                                    </p:anim>
                                    <p:anim calcmode="lin" valueType="num">
                                      <p:cBhvr>
                                        <p:cTn id="39" dur="500" fill="hold"/>
                                        <p:tgtEl>
                                          <p:spTgt spid="2"/>
                                        </p:tgtEl>
                                        <p:attrNameLst>
                                          <p:attrName>ppt_x</p:attrName>
                                        </p:attrNameLst>
                                      </p:cBhvr>
                                      <p:tavLst>
                                        <p:tav tm="0">
                                          <p:val>
                                            <p:strVal val="#ppt_x-.2"/>
                                          </p:val>
                                        </p:tav>
                                        <p:tav tm="100000">
                                          <p:val>
                                            <p:strVal val="#ppt_x"/>
                                          </p:val>
                                        </p:tav>
                                      </p:tavLst>
                                    </p:anim>
                                    <p:anim calcmode="lin" valueType="num">
                                      <p:cBhvr>
                                        <p:cTn id="40" dur="500" fill="hold"/>
                                        <p:tgtEl>
                                          <p:spTgt spid="2"/>
                                        </p:tgtEl>
                                        <p:attrNameLst>
                                          <p:attrName>ppt_y</p:attrName>
                                        </p:attrNameLst>
                                      </p:cBhvr>
                                      <p:tavLst>
                                        <p:tav tm="0">
                                          <p:val>
                                            <p:strVal val="#ppt_y"/>
                                          </p:val>
                                        </p:tav>
                                        <p:tav tm="100000">
                                          <p:val>
                                            <p:strVal val="#ppt_y"/>
                                          </p:val>
                                        </p:tav>
                                      </p:tavLst>
                                    </p:anim>
                                    <p:animEffect transition="in" filter="fade">
                                      <p:cBhvr>
                                        <p:cTn id="41" dur="500"/>
                                        <p:tgtEl>
                                          <p:spTgt spid="2"/>
                                        </p:tgtEl>
                                      </p:cBhvr>
                                    </p:animEffect>
                                  </p:childTnLst>
                                </p:cTn>
                              </p:par>
                            </p:childTnLst>
                          </p:cTn>
                        </p:par>
                        <p:par>
                          <p:cTn id="42" fill="hold" nodeType="afterGroup">
                            <p:stCondLst>
                              <p:cond delay="3000"/>
                            </p:stCondLst>
                            <p:childTnLst>
                              <p:par>
                                <p:cTn id="43" presetID="54" presetClass="entr" presetSubtype="0" accel="100000"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strVal val="#ppt_w*0.05"/>
                                          </p:val>
                                        </p:tav>
                                        <p:tav tm="100000">
                                          <p:val>
                                            <p:strVal val="#ppt_w"/>
                                          </p:val>
                                        </p:tav>
                                      </p:tavLst>
                                    </p:anim>
                                    <p:anim calcmode="lin" valueType="num">
                                      <p:cBhvr>
                                        <p:cTn id="46" dur="500" fill="hold"/>
                                        <p:tgtEl>
                                          <p:spTgt spid="10"/>
                                        </p:tgtEl>
                                        <p:attrNameLst>
                                          <p:attrName>ppt_h</p:attrName>
                                        </p:attrNameLst>
                                      </p:cBhvr>
                                      <p:tavLst>
                                        <p:tav tm="0">
                                          <p:val>
                                            <p:strVal val="#ppt_h"/>
                                          </p:val>
                                        </p:tav>
                                        <p:tav tm="100000">
                                          <p:val>
                                            <p:strVal val="#ppt_h"/>
                                          </p:val>
                                        </p:tav>
                                      </p:tavLst>
                                    </p:anim>
                                    <p:anim calcmode="lin" valueType="num">
                                      <p:cBhvr>
                                        <p:cTn id="47" dur="500" fill="hold"/>
                                        <p:tgtEl>
                                          <p:spTgt spid="10"/>
                                        </p:tgtEl>
                                        <p:attrNameLst>
                                          <p:attrName>ppt_x</p:attrName>
                                        </p:attrNameLst>
                                      </p:cBhvr>
                                      <p:tavLst>
                                        <p:tav tm="0">
                                          <p:val>
                                            <p:strVal val="#ppt_x-.2"/>
                                          </p:val>
                                        </p:tav>
                                        <p:tav tm="100000">
                                          <p:val>
                                            <p:strVal val="#ppt_x"/>
                                          </p:val>
                                        </p:tav>
                                      </p:tavLst>
                                    </p:anim>
                                    <p:anim calcmode="lin" valueType="num">
                                      <p:cBhvr>
                                        <p:cTn id="48" dur="500" fill="hold"/>
                                        <p:tgtEl>
                                          <p:spTgt spid="10"/>
                                        </p:tgtEl>
                                        <p:attrNameLst>
                                          <p:attrName>ppt_y</p:attrName>
                                        </p:attrNameLst>
                                      </p:cBhvr>
                                      <p:tavLst>
                                        <p:tav tm="0">
                                          <p:val>
                                            <p:strVal val="#ppt_y"/>
                                          </p:val>
                                        </p:tav>
                                        <p:tav tm="100000">
                                          <p:val>
                                            <p:strVal val="#ppt_y"/>
                                          </p:val>
                                        </p:tav>
                                      </p:tavLst>
                                    </p:anim>
                                    <p:animEffect transition="in" filter="fade">
                                      <p:cBhvr>
                                        <p:cTn id="49" dur="500"/>
                                        <p:tgtEl>
                                          <p:spTgt spid="10"/>
                                        </p:tgtEl>
                                      </p:cBhvr>
                                    </p:animEffect>
                                  </p:childTnLst>
                                </p:cTn>
                              </p:par>
                            </p:childTnLst>
                          </p:cTn>
                        </p:par>
                        <p:par>
                          <p:cTn id="50" fill="hold" nodeType="afterGroup">
                            <p:stCondLst>
                              <p:cond delay="3500"/>
                            </p:stCondLst>
                            <p:childTnLst>
                              <p:par>
                                <p:cTn id="51" presetID="18" presetClass="entr" presetSubtype="12"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strips(downLeft)">
                                      <p:cBhvr>
                                        <p:cTn id="53" dur="500"/>
                                        <p:tgtEl>
                                          <p:spTgt spid="4"/>
                                        </p:tgtEl>
                                      </p:cBhvr>
                                    </p:animEffect>
                                  </p:childTnLst>
                                </p:cTn>
                              </p:par>
                              <p:par>
                                <p:cTn id="54" presetID="18" presetClass="entr" presetSubtype="12" fill="hold"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strips(downLeft)">
                                      <p:cBhvr>
                                        <p:cTn id="56" dur="500"/>
                                        <p:tgtEl>
                                          <p:spTgt spid="42"/>
                                        </p:tgtEl>
                                      </p:cBhvr>
                                    </p:animEffect>
                                  </p:childTnLst>
                                </p:cTn>
                              </p:par>
                            </p:childTnLst>
                          </p:cTn>
                        </p:par>
                        <p:par>
                          <p:cTn id="57" fill="hold" nodeType="afterGroup">
                            <p:stCondLst>
                              <p:cond delay="4000"/>
                            </p:stCondLst>
                            <p:childTnLst>
                              <p:par>
                                <p:cTn id="58" presetID="18" presetClass="entr" presetSubtype="12" fill="hold"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strips(downLeft)">
                                      <p:cBhvr>
                                        <p:cTn id="60" dur="500"/>
                                        <p:tgtEl>
                                          <p:spTgt spid="9"/>
                                        </p:tgtEl>
                                      </p:cBhvr>
                                    </p:animEffect>
                                  </p:childTnLst>
                                </p:cTn>
                              </p:par>
                              <p:par>
                                <p:cTn id="61" presetID="18" presetClass="entr" presetSubtype="12" fill="hold" grpId="0" nodeType="withEffect">
                                  <p:stCondLst>
                                    <p:cond delay="0"/>
                                  </p:stCondLst>
                                  <p:childTnLst>
                                    <p:set>
                                      <p:cBhvr>
                                        <p:cTn id="62" dur="1" fill="hold">
                                          <p:stCondLst>
                                            <p:cond delay="0"/>
                                          </p:stCondLst>
                                        </p:cTn>
                                        <p:tgtEl>
                                          <p:spTgt spid="15370"/>
                                        </p:tgtEl>
                                        <p:attrNameLst>
                                          <p:attrName>style.visibility</p:attrName>
                                        </p:attrNameLst>
                                      </p:cBhvr>
                                      <p:to>
                                        <p:strVal val="visible"/>
                                      </p:to>
                                    </p:set>
                                    <p:animEffect transition="in" filter="strips(downLeft)">
                                      <p:cBhvr>
                                        <p:cTn id="63" dur="500"/>
                                        <p:tgtEl>
                                          <p:spTgt spid="15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0" grpId="0"/>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00879" y="639621"/>
            <a:ext cx="3185487" cy="369332"/>
          </a:xfrm>
          <a:prstGeom prst="rect">
            <a:avLst/>
          </a:prstGeom>
        </p:spPr>
        <p:txBody>
          <a:bodyPr wrap="none">
            <a:spAutoFit/>
          </a:bodyPr>
          <a:lstStyle/>
          <a:p>
            <a:r>
              <a:rPr lang="en-US" altLang="zh-CN" b="1" dirty="0">
                <a:solidFill>
                  <a:srgbClr val="000000"/>
                </a:solidFill>
              </a:rPr>
              <a:t>《</a:t>
            </a:r>
            <a:r>
              <a:rPr lang="zh-CN" altLang="en-US" b="1" dirty="0">
                <a:solidFill>
                  <a:srgbClr val="000000"/>
                </a:solidFill>
              </a:rPr>
              <a:t>形势与政策</a:t>
            </a:r>
            <a:r>
              <a:rPr lang="en-US" altLang="zh-CN" b="1" dirty="0">
                <a:solidFill>
                  <a:srgbClr val="000000"/>
                </a:solidFill>
              </a:rPr>
              <a:t>》</a:t>
            </a:r>
            <a:r>
              <a:rPr lang="zh-CN" altLang="en-US" b="1" dirty="0">
                <a:solidFill>
                  <a:srgbClr val="000000"/>
                </a:solidFill>
              </a:rPr>
              <a:t>课程考核方式</a:t>
            </a:r>
            <a:endParaRPr lang="zh-CN" altLang="en-US" b="1" dirty="0">
              <a:solidFill>
                <a:srgbClr val="000000"/>
              </a:solidFill>
            </a:endParaRPr>
          </a:p>
        </p:txBody>
      </p:sp>
      <p:sp>
        <p:nvSpPr>
          <p:cNvPr id="3" name="矩形 2"/>
          <p:cNvSpPr/>
          <p:nvPr/>
        </p:nvSpPr>
        <p:spPr>
          <a:xfrm>
            <a:off x="437603" y="774969"/>
            <a:ext cx="8112035" cy="3970318"/>
          </a:xfrm>
          <a:prstGeom prst="rect">
            <a:avLst/>
          </a:prstGeom>
        </p:spPr>
        <p:txBody>
          <a:bodyPr wrap="square">
            <a:spAutoFit/>
          </a:bodyPr>
          <a:lstStyle/>
          <a:p>
            <a:pPr>
              <a:lnSpc>
                <a:spcPct val="150000"/>
              </a:lnSpc>
            </a:pPr>
            <a:r>
              <a:rPr lang="zh-CN" altLang="en-US" b="1" dirty="0">
                <a:solidFill>
                  <a:srgbClr val="000000"/>
                </a:solidFill>
              </a:rPr>
              <a:t>一、考核方式</a:t>
            </a:r>
            <a:endParaRPr lang="zh-CN" altLang="en-US" dirty="0">
              <a:solidFill>
                <a:srgbClr val="000000"/>
              </a:solidFill>
            </a:endParaRPr>
          </a:p>
          <a:p>
            <a:pPr>
              <a:lnSpc>
                <a:spcPct val="150000"/>
              </a:lnSpc>
            </a:pPr>
            <a:r>
              <a:rPr lang="zh-CN" altLang="en-US" sz="1600" dirty="0">
                <a:solidFill>
                  <a:srgbClr val="FF0000"/>
                </a:solidFill>
              </a:rPr>
              <a:t>平时</a:t>
            </a:r>
            <a:r>
              <a:rPr lang="zh-CN" altLang="en-US" sz="1600" dirty="0" smtClean="0">
                <a:solidFill>
                  <a:srgbClr val="FF0000"/>
                </a:solidFill>
              </a:rPr>
              <a:t>成绩</a:t>
            </a:r>
            <a:r>
              <a:rPr lang="en-US" altLang="zh-CN" sz="1600" dirty="0" smtClean="0">
                <a:solidFill>
                  <a:srgbClr val="FF0000"/>
                </a:solidFill>
              </a:rPr>
              <a:t>+</a:t>
            </a:r>
            <a:r>
              <a:rPr lang="zh-CN" altLang="en-US" sz="1600" dirty="0">
                <a:solidFill>
                  <a:srgbClr val="FF0000"/>
                </a:solidFill>
              </a:rPr>
              <a:t>期末</a:t>
            </a:r>
            <a:r>
              <a:rPr lang="zh-CN" altLang="en-US" sz="1600" dirty="0" smtClean="0">
                <a:solidFill>
                  <a:srgbClr val="FF0000"/>
                </a:solidFill>
              </a:rPr>
              <a:t>成绩</a:t>
            </a:r>
            <a:endParaRPr lang="en-US" altLang="zh-CN" sz="1600" dirty="0" smtClean="0">
              <a:solidFill>
                <a:srgbClr val="FF0000"/>
              </a:solidFill>
            </a:endParaRPr>
          </a:p>
          <a:p>
            <a:pPr>
              <a:lnSpc>
                <a:spcPct val="150000"/>
              </a:lnSpc>
            </a:pPr>
            <a:r>
              <a:rPr lang="zh-CN" altLang="en-US" sz="1600" dirty="0" smtClean="0">
                <a:solidFill>
                  <a:srgbClr val="000000"/>
                </a:solidFill>
              </a:rPr>
              <a:t>平时成绩：学生</a:t>
            </a:r>
            <a:r>
              <a:rPr lang="zh-CN" altLang="en-US" sz="1600" dirty="0">
                <a:solidFill>
                  <a:srgbClr val="000000"/>
                </a:solidFill>
              </a:rPr>
              <a:t>考勤、课堂表现、学堂云学习和作业完成情况</a:t>
            </a:r>
            <a:r>
              <a:rPr lang="zh-CN" altLang="en-US" sz="1600" dirty="0" smtClean="0">
                <a:solidFill>
                  <a:srgbClr val="000000"/>
                </a:solidFill>
              </a:rPr>
              <a:t>，占</a:t>
            </a:r>
            <a:r>
              <a:rPr lang="zh-CN" altLang="en-US" sz="1600" dirty="0">
                <a:solidFill>
                  <a:srgbClr val="000000"/>
                </a:solidFill>
              </a:rPr>
              <a:t>总成绩的</a:t>
            </a:r>
            <a:r>
              <a:rPr lang="en-US" altLang="zh-CN" sz="1600" dirty="0">
                <a:solidFill>
                  <a:srgbClr val="000000"/>
                </a:solidFill>
              </a:rPr>
              <a:t>40%</a:t>
            </a:r>
            <a:r>
              <a:rPr lang="zh-CN" altLang="en-US" sz="1600" dirty="0" smtClean="0">
                <a:solidFill>
                  <a:srgbClr val="000000"/>
                </a:solidFill>
              </a:rPr>
              <a:t>）</a:t>
            </a:r>
            <a:endParaRPr lang="en-US" altLang="zh-CN" sz="1600" dirty="0">
              <a:solidFill>
                <a:srgbClr val="000000"/>
              </a:solidFill>
            </a:endParaRPr>
          </a:p>
          <a:p>
            <a:pPr>
              <a:lnSpc>
                <a:spcPct val="150000"/>
              </a:lnSpc>
            </a:pPr>
            <a:r>
              <a:rPr lang="zh-CN" altLang="en-US" sz="1600" dirty="0" smtClean="0">
                <a:solidFill>
                  <a:srgbClr val="000000"/>
                </a:solidFill>
              </a:rPr>
              <a:t>期末成绩：课程论文，</a:t>
            </a:r>
            <a:r>
              <a:rPr lang="zh-CN" altLang="en-US" sz="1600" dirty="0">
                <a:solidFill>
                  <a:srgbClr val="000000"/>
                </a:solidFill>
              </a:rPr>
              <a:t>占总成绩的</a:t>
            </a:r>
            <a:r>
              <a:rPr lang="en-US" altLang="zh-CN" sz="1600" dirty="0">
                <a:solidFill>
                  <a:srgbClr val="000000"/>
                </a:solidFill>
              </a:rPr>
              <a:t>60</a:t>
            </a:r>
            <a:r>
              <a:rPr lang="en-US" altLang="zh-CN" sz="1600" dirty="0" smtClean="0">
                <a:solidFill>
                  <a:srgbClr val="000000"/>
                </a:solidFill>
              </a:rPr>
              <a:t>%</a:t>
            </a:r>
            <a:r>
              <a:rPr lang="zh-CN" altLang="en-US" sz="1600" dirty="0" smtClean="0">
                <a:solidFill>
                  <a:srgbClr val="000000"/>
                </a:solidFill>
              </a:rPr>
              <a:t>。撰写</a:t>
            </a:r>
            <a:r>
              <a:rPr lang="zh-CN" altLang="en-US" sz="1600" dirty="0">
                <a:solidFill>
                  <a:srgbClr val="000000"/>
                </a:solidFill>
              </a:rPr>
              <a:t>课程小</a:t>
            </a:r>
            <a:r>
              <a:rPr lang="zh-CN" altLang="en-US" sz="1600" dirty="0" smtClean="0">
                <a:solidFill>
                  <a:srgbClr val="000000"/>
                </a:solidFill>
              </a:rPr>
              <a:t>论文，</a:t>
            </a:r>
            <a:r>
              <a:rPr lang="zh-CN" altLang="en-US" sz="1600" dirty="0">
                <a:solidFill>
                  <a:srgbClr val="000000"/>
                </a:solidFill>
              </a:rPr>
              <a:t>逾期不提交者，计“</a:t>
            </a:r>
            <a:r>
              <a:rPr lang="en-US" altLang="zh-CN" sz="1600" dirty="0">
                <a:solidFill>
                  <a:srgbClr val="000000"/>
                </a:solidFill>
              </a:rPr>
              <a:t>0</a:t>
            </a:r>
            <a:r>
              <a:rPr lang="zh-CN" altLang="en-US" sz="1600" dirty="0">
                <a:solidFill>
                  <a:srgbClr val="000000"/>
                </a:solidFill>
              </a:rPr>
              <a:t>”分。</a:t>
            </a:r>
            <a:r>
              <a:rPr lang="zh-CN" altLang="en-US" sz="1600" dirty="0" smtClean="0">
                <a:solidFill>
                  <a:srgbClr val="000000"/>
                </a:solidFill>
              </a:rPr>
              <a:t>小</a:t>
            </a:r>
            <a:r>
              <a:rPr lang="zh-CN" altLang="en-US" sz="1600" dirty="0">
                <a:solidFill>
                  <a:srgbClr val="000000"/>
                </a:solidFill>
              </a:rPr>
              <a:t>论文重复率超过</a:t>
            </a:r>
            <a:r>
              <a:rPr lang="en-US" altLang="zh-CN" sz="1600" dirty="0">
                <a:solidFill>
                  <a:srgbClr val="000000"/>
                </a:solidFill>
              </a:rPr>
              <a:t>40%</a:t>
            </a:r>
            <a:r>
              <a:rPr lang="zh-CN" altLang="en-US" sz="1600" dirty="0" smtClean="0">
                <a:solidFill>
                  <a:srgbClr val="000000"/>
                </a:solidFill>
              </a:rPr>
              <a:t>。</a:t>
            </a:r>
            <a:r>
              <a:rPr lang="zh-CN" altLang="en-US" sz="1600" dirty="0">
                <a:solidFill>
                  <a:srgbClr val="000000"/>
                </a:solidFill>
              </a:rPr>
              <a:t>则需重写，否则视为不及格。重写的学生需要向任课教师提交申请，由任课教师在系统退回作业后（只能退回一次），学生于第七学期第</a:t>
            </a:r>
            <a:r>
              <a:rPr lang="en-US" altLang="zh-CN" sz="1600" dirty="0">
                <a:solidFill>
                  <a:srgbClr val="000000"/>
                </a:solidFill>
              </a:rPr>
              <a:t>18</a:t>
            </a:r>
            <a:r>
              <a:rPr lang="zh-CN" altLang="en-US" sz="1600" dirty="0">
                <a:solidFill>
                  <a:srgbClr val="000000"/>
                </a:solidFill>
              </a:rPr>
              <a:t>周前通过“维普作业管理系统”重新提交作业。</a:t>
            </a:r>
          </a:p>
          <a:p>
            <a:pPr>
              <a:lnSpc>
                <a:spcPct val="150000"/>
              </a:lnSpc>
            </a:pPr>
            <a:r>
              <a:rPr lang="zh-CN" altLang="en-US" b="1" dirty="0">
                <a:solidFill>
                  <a:srgbClr val="000000"/>
                </a:solidFill>
              </a:rPr>
              <a:t>二、考核时间</a:t>
            </a:r>
            <a:endParaRPr lang="zh-CN" altLang="en-US" dirty="0">
              <a:solidFill>
                <a:srgbClr val="000000"/>
              </a:solidFill>
            </a:endParaRPr>
          </a:p>
          <a:p>
            <a:pPr>
              <a:lnSpc>
                <a:spcPct val="150000"/>
              </a:lnSpc>
            </a:pPr>
            <a:r>
              <a:rPr lang="zh-CN" altLang="en-US" sz="1600" dirty="0">
                <a:solidFill>
                  <a:srgbClr val="000000"/>
                </a:solidFill>
              </a:rPr>
              <a:t>任课</a:t>
            </a:r>
            <a:r>
              <a:rPr lang="zh-CN" altLang="en-US" sz="1600" dirty="0" smtClean="0">
                <a:solidFill>
                  <a:srgbClr val="000000"/>
                </a:solidFill>
              </a:rPr>
              <a:t>教师第七</a:t>
            </a:r>
            <a:r>
              <a:rPr lang="zh-CN" altLang="en-US" sz="1600" dirty="0">
                <a:solidFill>
                  <a:srgbClr val="000000"/>
                </a:solidFill>
              </a:rPr>
              <a:t>学期第</a:t>
            </a:r>
            <a:r>
              <a:rPr lang="en-US" altLang="zh-CN" sz="1600" dirty="0">
                <a:solidFill>
                  <a:srgbClr val="000000"/>
                </a:solidFill>
              </a:rPr>
              <a:t>12</a:t>
            </a:r>
            <a:r>
              <a:rPr lang="zh-CN" altLang="en-US" sz="1600" dirty="0">
                <a:solidFill>
                  <a:srgbClr val="000000"/>
                </a:solidFill>
              </a:rPr>
              <a:t>周前在“维普作业管理”系统发布作业，学生于第七学期第</a:t>
            </a:r>
            <a:r>
              <a:rPr lang="en-US" altLang="zh-CN" sz="1600" dirty="0">
                <a:solidFill>
                  <a:srgbClr val="000000"/>
                </a:solidFill>
              </a:rPr>
              <a:t>12-15</a:t>
            </a:r>
            <a:r>
              <a:rPr lang="zh-CN" altLang="en-US" sz="1600" dirty="0">
                <a:solidFill>
                  <a:srgbClr val="000000"/>
                </a:solidFill>
              </a:rPr>
              <a:t>周通过“维普作业管理系统”提交</a:t>
            </a:r>
            <a:r>
              <a:rPr lang="zh-CN" altLang="en-US" sz="1600" dirty="0" smtClean="0">
                <a:solidFill>
                  <a:srgbClr val="000000"/>
                </a:solidFill>
              </a:rPr>
              <a:t>作业。</a:t>
            </a:r>
            <a:endParaRPr lang="zh-CN" altLang="en-US" sz="1600" dirty="0">
              <a:solidFill>
                <a:srgbClr val="000000"/>
              </a:solidFill>
            </a:endParaRPr>
          </a:p>
        </p:txBody>
      </p:sp>
    </p:spTree>
    <p:extLst>
      <p:ext uri="{BB962C8B-B14F-4D97-AF65-F5344CB8AC3E}">
        <p14:creationId xmlns:p14="http://schemas.microsoft.com/office/powerpoint/2010/main" val="3536058903"/>
      </p:ext>
    </p:extLst>
  </p:cSld>
  <p:clrMapOvr>
    <a:masterClrMapping/>
  </p:clrMapOvr>
  <p:transition spd="slow" advTm="3000">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4" name="肘形连接符 23"/>
          <p:cNvCxnSpPr/>
          <p:nvPr/>
        </p:nvCxnSpPr>
        <p:spPr>
          <a:xfrm flipV="1">
            <a:off x="268444" y="2544763"/>
            <a:ext cx="5029200" cy="825500"/>
          </a:xfrm>
          <a:prstGeom prst="bentConnector3">
            <a:avLst>
              <a:gd name="adj1" fmla="val 50000"/>
            </a:avLst>
          </a:prstGeom>
          <a:ln w="57150"/>
          <a:scene3d>
            <a:camera prst="orthographicFront"/>
            <a:lightRig rig="threePt" dir="t"/>
          </a:scene3d>
          <a:sp3d>
            <a:bevelT w="165100" prst="coolSlant"/>
          </a:sp3d>
        </p:spPr>
        <p:style>
          <a:lnRef idx="3">
            <a:schemeClr val="accent6"/>
          </a:lnRef>
          <a:fillRef idx="0">
            <a:schemeClr val="accent6"/>
          </a:fillRef>
          <a:effectRef idx="2">
            <a:schemeClr val="accent6"/>
          </a:effectRef>
          <a:fontRef idx="minor">
            <a:schemeClr val="tx1"/>
          </a:fontRef>
        </p:style>
      </p:cxnSp>
      <p:cxnSp>
        <p:nvCxnSpPr>
          <p:cNvPr id="29" name="肘形连接符 28"/>
          <p:cNvCxnSpPr/>
          <p:nvPr/>
        </p:nvCxnSpPr>
        <p:spPr>
          <a:xfrm flipV="1">
            <a:off x="2737325" y="1712913"/>
            <a:ext cx="6026150" cy="831850"/>
          </a:xfrm>
          <a:prstGeom prst="bentConnector3">
            <a:avLst>
              <a:gd name="adj1" fmla="val 50000"/>
            </a:avLst>
          </a:prstGeom>
          <a:ln w="57150"/>
          <a:scene3d>
            <a:camera prst="orthographicFront"/>
            <a:lightRig rig="threePt" dir="t"/>
          </a:scene3d>
          <a:sp3d>
            <a:bevelT w="165100" prst="coolSlant"/>
          </a:sp3d>
        </p:spPr>
        <p:style>
          <a:lnRef idx="3">
            <a:schemeClr val="accent6"/>
          </a:lnRef>
          <a:fillRef idx="0">
            <a:schemeClr val="accent6"/>
          </a:fillRef>
          <a:effectRef idx="2">
            <a:schemeClr val="accent6"/>
          </a:effectRef>
          <a:fontRef idx="minor">
            <a:schemeClr val="tx1"/>
          </a:fontRef>
        </p:style>
      </p:cxnSp>
      <p:grpSp>
        <p:nvGrpSpPr>
          <p:cNvPr id="2" name="组合 9"/>
          <p:cNvGrpSpPr>
            <a:grpSpLocks/>
          </p:cNvGrpSpPr>
          <p:nvPr/>
        </p:nvGrpSpPr>
        <p:grpSpPr bwMode="auto">
          <a:xfrm>
            <a:off x="160506" y="504825"/>
            <a:ext cx="7730863" cy="590550"/>
            <a:chOff x="600297" y="3867207"/>
            <a:chExt cx="7731709" cy="590550"/>
          </a:xfrm>
        </p:grpSpPr>
        <p:grpSp>
          <p:nvGrpSpPr>
            <p:cNvPr id="3" name="组合 85"/>
            <p:cNvGrpSpPr/>
            <p:nvPr/>
          </p:nvGrpSpPr>
          <p:grpSpPr>
            <a:xfrm>
              <a:off x="600297" y="3867207"/>
              <a:ext cx="590550" cy="590550"/>
              <a:chOff x="2981325" y="1724025"/>
              <a:chExt cx="590550" cy="590550"/>
            </a:xfrm>
            <a:effectLst>
              <a:outerShdw blurRad="50800" dist="38100" dir="13500000" algn="br" rotWithShape="0">
                <a:prstClr val="black">
                  <a:alpha val="40000"/>
                </a:prstClr>
              </a:outerShdw>
            </a:effectLst>
          </p:grpSpPr>
          <p:grpSp>
            <p:nvGrpSpPr>
              <p:cNvPr id="4" name="组合 86"/>
              <p:cNvGrpSpPr/>
              <p:nvPr/>
            </p:nvGrpSpPr>
            <p:grpSpPr>
              <a:xfrm>
                <a:off x="2981325" y="1724025"/>
                <a:ext cx="590550" cy="590550"/>
                <a:chOff x="2981325" y="1724025"/>
                <a:chExt cx="590550" cy="590550"/>
              </a:xfrm>
            </p:grpSpPr>
            <p:sp>
              <p:nvSpPr>
                <p:cNvPr id="36" name="椭圆 35"/>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37" name="椭圆 36"/>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35" name="文本框 90"/>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5</a:t>
                </a:r>
                <a:endParaRPr lang="zh-CN" altLang="en-US" sz="2400" b="1" i="1" dirty="0">
                  <a:solidFill>
                    <a:schemeClr val="accent6">
                      <a:lumMod val="75000"/>
                    </a:schemeClr>
                  </a:solidFill>
                </a:endParaRPr>
              </a:p>
            </p:txBody>
          </p:sp>
        </p:grpSp>
        <p:sp>
          <p:nvSpPr>
            <p:cNvPr id="24582" name="矩形 90"/>
            <p:cNvSpPr>
              <a:spLocks noChangeArrowheads="1"/>
            </p:cNvSpPr>
            <p:nvPr/>
          </p:nvSpPr>
          <p:spPr bwMode="auto">
            <a:xfrm>
              <a:off x="1221589" y="3869595"/>
              <a:ext cx="7110417"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rPr>
                <a:t>实施乡村振兴战略是实现“两个一百年”奋斗目标</a:t>
              </a:r>
              <a:r>
                <a:rPr lang="zh-CN" altLang="en-US" sz="2000" b="1" dirty="0" smtClean="0">
                  <a:solidFill>
                    <a:srgbClr val="FF0000"/>
                  </a:solidFill>
                  <a:latin typeface="微软雅黑" panose="020B0503020204020204" pitchFamily="34" charset="-122"/>
                  <a:ea typeface="微软雅黑" panose="020B0503020204020204" pitchFamily="34" charset="-122"/>
                </a:rPr>
                <a:t>的必然</a:t>
              </a:r>
              <a:r>
                <a:rPr lang="zh-CN" altLang="en-US" sz="2000" b="1" dirty="0">
                  <a:solidFill>
                    <a:srgbClr val="FF0000"/>
                  </a:solidFill>
                  <a:latin typeface="微软雅黑" panose="020B0503020204020204" pitchFamily="34" charset="-122"/>
                  <a:ea typeface="微软雅黑" panose="020B0503020204020204" pitchFamily="34" charset="-122"/>
                </a:rPr>
                <a:t>要求</a:t>
              </a:r>
            </a:p>
          </p:txBody>
        </p:sp>
      </p:grpSp>
      <p:grpSp>
        <p:nvGrpSpPr>
          <p:cNvPr id="5" name="组合 39"/>
          <p:cNvGrpSpPr>
            <a:grpSpLocks/>
          </p:cNvGrpSpPr>
          <p:nvPr/>
        </p:nvGrpSpPr>
        <p:grpSpPr bwMode="auto">
          <a:xfrm>
            <a:off x="851219" y="2697163"/>
            <a:ext cx="1217613" cy="673100"/>
            <a:chOff x="921315" y="2063422"/>
            <a:chExt cx="1217613" cy="673515"/>
          </a:xfrm>
        </p:grpSpPr>
        <p:sp>
          <p:nvSpPr>
            <p:cNvPr id="27" name="椭圆 26"/>
            <p:cNvSpPr/>
            <p:nvPr/>
          </p:nvSpPr>
          <p:spPr>
            <a:xfrm>
              <a:off x="1440428" y="2586032"/>
              <a:ext cx="144462" cy="150905"/>
            </a:xfrm>
            <a:prstGeom prst="ellipse">
              <a:avLst/>
            </a:prstGeom>
          </p:spPr>
          <p:style>
            <a:lnRef idx="3">
              <a:schemeClr val="lt1"/>
            </a:lnRef>
            <a:fillRef idx="1">
              <a:schemeClr val="accent6"/>
            </a:fillRef>
            <a:effectRef idx="1">
              <a:schemeClr val="accent6"/>
            </a:effectRef>
            <a:fontRef idx="minor">
              <a:schemeClr val="lt1"/>
            </a:fontRef>
          </p:style>
          <p:txBody>
            <a:bodyPr anchor="ctr"/>
            <a:lstStyle/>
            <a:p>
              <a:pPr algn="ctr" eaLnBrk="0" hangingPunct="0">
                <a:buFontTx/>
                <a:buNone/>
                <a:defRPr/>
              </a:pPr>
              <a:endParaRPr lang="zh-CN" altLang="en-US"/>
            </a:p>
          </p:txBody>
        </p:sp>
        <p:sp>
          <p:nvSpPr>
            <p:cNvPr id="28" name="文本框 62"/>
            <p:cNvSpPr txBox="1">
              <a:spLocks noChangeArrowheads="1"/>
            </p:cNvSpPr>
            <p:nvPr/>
          </p:nvSpPr>
          <p:spPr bwMode="auto">
            <a:xfrm>
              <a:off x="921315" y="2063422"/>
              <a:ext cx="1217613" cy="400297"/>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0" hangingPunct="0">
                <a:buFontTx/>
                <a:buNone/>
                <a:defRPr/>
              </a:pPr>
              <a:r>
                <a:rPr lang="en-US" altLang="zh-CN" sz="2000" b="1" dirty="0">
                  <a:solidFill>
                    <a:schemeClr val="bg1"/>
                  </a:solidFill>
                  <a:latin typeface="微软雅黑" panose="020B0503020204020204" pitchFamily="34" charset="-122"/>
                  <a:ea typeface="微软雅黑" panose="020B0503020204020204" pitchFamily="34" charset="-122"/>
                  <a:cs typeface="Arial Unicode MS" pitchFamily="34" charset="-122"/>
                  <a:sym typeface="+mn-ea"/>
                </a:rPr>
                <a:t>2020</a:t>
              </a:r>
              <a:r>
                <a:rPr lang="zh-CN" altLang="en-US" sz="2000" b="1" dirty="0">
                  <a:solidFill>
                    <a:schemeClr val="bg1"/>
                  </a:solidFill>
                  <a:latin typeface="微软雅黑" panose="020B0503020204020204" pitchFamily="34" charset="-122"/>
                  <a:ea typeface="微软雅黑" panose="020B0503020204020204" pitchFamily="34" charset="-122"/>
                  <a:cs typeface="Arial Unicode MS" pitchFamily="34" charset="-122"/>
                  <a:sym typeface="+mn-ea"/>
                </a:rPr>
                <a:t>年</a:t>
              </a:r>
            </a:p>
          </p:txBody>
        </p:sp>
      </p:grpSp>
      <p:grpSp>
        <p:nvGrpSpPr>
          <p:cNvPr id="6" name="组合 38"/>
          <p:cNvGrpSpPr>
            <a:grpSpLocks/>
          </p:cNvGrpSpPr>
          <p:nvPr/>
        </p:nvGrpSpPr>
        <p:grpSpPr bwMode="auto">
          <a:xfrm>
            <a:off x="3740862" y="1821703"/>
            <a:ext cx="1182688" cy="669925"/>
            <a:chOff x="3420084" y="2055637"/>
            <a:chExt cx="1182688" cy="670862"/>
          </a:xfrm>
        </p:grpSpPr>
        <p:sp>
          <p:nvSpPr>
            <p:cNvPr id="31" name="椭圆 30"/>
            <p:cNvSpPr/>
            <p:nvPr/>
          </p:nvSpPr>
          <p:spPr>
            <a:xfrm>
              <a:off x="3929672" y="2575475"/>
              <a:ext cx="142875" cy="151024"/>
            </a:xfrm>
            <a:prstGeom prst="ellipse">
              <a:avLst/>
            </a:prstGeom>
          </p:spPr>
          <p:style>
            <a:lnRef idx="3">
              <a:schemeClr val="lt1"/>
            </a:lnRef>
            <a:fillRef idx="1">
              <a:schemeClr val="accent6"/>
            </a:fillRef>
            <a:effectRef idx="1">
              <a:schemeClr val="accent6"/>
            </a:effectRef>
            <a:fontRef idx="minor">
              <a:schemeClr val="lt1"/>
            </a:fontRef>
          </p:style>
          <p:txBody>
            <a:bodyPr anchor="ctr"/>
            <a:lstStyle/>
            <a:p>
              <a:pPr algn="ctr" eaLnBrk="0" hangingPunct="0">
                <a:buFontTx/>
                <a:buNone/>
                <a:defRPr/>
              </a:pPr>
              <a:endParaRPr lang="zh-CN" altLang="en-US"/>
            </a:p>
          </p:txBody>
        </p:sp>
        <p:sp>
          <p:nvSpPr>
            <p:cNvPr id="33" name="文本框 63"/>
            <p:cNvSpPr txBox="1">
              <a:spLocks noChangeArrowheads="1"/>
            </p:cNvSpPr>
            <p:nvPr/>
          </p:nvSpPr>
          <p:spPr bwMode="auto">
            <a:xfrm>
              <a:off x="3420084" y="2055637"/>
              <a:ext cx="1182688" cy="400610"/>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0" hangingPunct="0">
                <a:buFontTx/>
                <a:buNone/>
                <a:defRPr/>
              </a:pPr>
              <a:r>
                <a:rPr lang="en-US" altLang="zh-CN" sz="2000" b="1" dirty="0">
                  <a:solidFill>
                    <a:schemeClr val="bg1"/>
                  </a:solidFill>
                  <a:latin typeface="微软雅黑" panose="020B0503020204020204" pitchFamily="34" charset="-122"/>
                  <a:ea typeface="微软雅黑" panose="020B0503020204020204" pitchFamily="34" charset="-122"/>
                  <a:cs typeface="Arial Unicode MS" pitchFamily="34" charset="-122"/>
                  <a:sym typeface="+mn-ea"/>
                </a:rPr>
                <a:t>2035</a:t>
              </a:r>
              <a:r>
                <a:rPr lang="zh-CN" altLang="en-US" sz="2000" b="1" dirty="0">
                  <a:solidFill>
                    <a:schemeClr val="bg1"/>
                  </a:solidFill>
                  <a:latin typeface="微软雅黑" panose="020B0503020204020204" pitchFamily="34" charset="-122"/>
                  <a:ea typeface="微软雅黑" panose="020B0503020204020204" pitchFamily="34" charset="-122"/>
                  <a:cs typeface="Arial Unicode MS" pitchFamily="34" charset="-122"/>
                  <a:sym typeface="+mn-ea"/>
                </a:rPr>
                <a:t>年</a:t>
              </a:r>
            </a:p>
          </p:txBody>
        </p:sp>
      </p:grpSp>
      <p:grpSp>
        <p:nvGrpSpPr>
          <p:cNvPr id="7" name="组合 40"/>
          <p:cNvGrpSpPr>
            <a:grpSpLocks/>
          </p:cNvGrpSpPr>
          <p:nvPr/>
        </p:nvGrpSpPr>
        <p:grpSpPr bwMode="auto">
          <a:xfrm>
            <a:off x="6894668" y="1061138"/>
            <a:ext cx="1182687" cy="671513"/>
            <a:chOff x="6904407" y="2063989"/>
            <a:chExt cx="1182688" cy="670860"/>
          </a:xfrm>
        </p:grpSpPr>
        <p:sp>
          <p:nvSpPr>
            <p:cNvPr id="34" name="椭圆 33"/>
            <p:cNvSpPr/>
            <p:nvPr/>
          </p:nvSpPr>
          <p:spPr>
            <a:xfrm>
              <a:off x="7413994" y="2584183"/>
              <a:ext cx="142875" cy="150666"/>
            </a:xfrm>
            <a:prstGeom prst="ellipse">
              <a:avLst/>
            </a:prstGeom>
          </p:spPr>
          <p:style>
            <a:lnRef idx="3">
              <a:schemeClr val="lt1"/>
            </a:lnRef>
            <a:fillRef idx="1">
              <a:schemeClr val="accent6"/>
            </a:fillRef>
            <a:effectRef idx="1">
              <a:schemeClr val="accent6"/>
            </a:effectRef>
            <a:fontRef idx="minor">
              <a:schemeClr val="lt1"/>
            </a:fontRef>
          </p:style>
          <p:txBody>
            <a:bodyPr anchor="ctr"/>
            <a:lstStyle/>
            <a:p>
              <a:pPr algn="ctr" eaLnBrk="0" hangingPunct="0">
                <a:buFontTx/>
                <a:buNone/>
                <a:defRPr/>
              </a:pPr>
              <a:endParaRPr lang="zh-CN" altLang="en-US"/>
            </a:p>
          </p:txBody>
        </p:sp>
        <p:sp>
          <p:nvSpPr>
            <p:cNvPr id="38" name="文本框 63"/>
            <p:cNvSpPr txBox="1">
              <a:spLocks noChangeArrowheads="1"/>
            </p:cNvSpPr>
            <p:nvPr/>
          </p:nvSpPr>
          <p:spPr bwMode="auto">
            <a:xfrm>
              <a:off x="6904407" y="2063989"/>
              <a:ext cx="1182688" cy="399661"/>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eaLnBrk="0" hangingPunct="0">
                <a:buFontTx/>
                <a:buNone/>
                <a:defRPr/>
              </a:pPr>
              <a:r>
                <a:rPr lang="en-US" altLang="zh-CN" sz="2000" b="1" dirty="0">
                  <a:solidFill>
                    <a:schemeClr val="bg1"/>
                  </a:solidFill>
                  <a:latin typeface="微软雅黑" panose="020B0503020204020204" pitchFamily="34" charset="-122"/>
                  <a:ea typeface="微软雅黑" panose="020B0503020204020204" pitchFamily="34" charset="-122"/>
                  <a:cs typeface="Arial Unicode MS" pitchFamily="34" charset="-122"/>
                  <a:sym typeface="+mn-ea"/>
                </a:rPr>
                <a:t>2050</a:t>
              </a:r>
              <a:r>
                <a:rPr lang="zh-CN" altLang="en-US" sz="2000" b="1" dirty="0">
                  <a:solidFill>
                    <a:schemeClr val="bg1"/>
                  </a:solidFill>
                  <a:latin typeface="微软雅黑" panose="020B0503020204020204" pitchFamily="34" charset="-122"/>
                  <a:ea typeface="微软雅黑" panose="020B0503020204020204" pitchFamily="34" charset="-122"/>
                  <a:cs typeface="Arial Unicode MS" pitchFamily="34" charset="-122"/>
                  <a:sym typeface="+mn-ea"/>
                </a:rPr>
                <a:t>年</a:t>
              </a:r>
            </a:p>
          </p:txBody>
        </p:sp>
      </p:grpSp>
      <p:sp>
        <p:nvSpPr>
          <p:cNvPr id="42" name="圆角矩形 41"/>
          <p:cNvSpPr/>
          <p:nvPr/>
        </p:nvSpPr>
        <p:spPr>
          <a:xfrm>
            <a:off x="103981" y="3587750"/>
            <a:ext cx="2711450" cy="1074737"/>
          </a:xfrm>
          <a:prstGeom prst="roundRect">
            <a:avLst/>
          </a:prstGeom>
          <a:ln w="19050"/>
        </p:spPr>
        <p:style>
          <a:lnRef idx="2">
            <a:schemeClr val="accent4"/>
          </a:lnRef>
          <a:fillRef idx="1">
            <a:schemeClr val="lt1"/>
          </a:fillRef>
          <a:effectRef idx="0">
            <a:schemeClr val="accent4"/>
          </a:effectRef>
          <a:fontRef idx="minor">
            <a:schemeClr val="dk1"/>
          </a:fontRef>
        </p:style>
        <p:txBody>
          <a:bodyPr anchor="ctr"/>
          <a:lstStyle/>
          <a:p>
            <a:pPr algn="ctr" eaLnBrk="0" hangingPunct="0">
              <a:lnSpc>
                <a:spcPct val="150000"/>
              </a:lnSpc>
              <a:buFontTx/>
              <a:buNone/>
              <a:defRPr/>
            </a:pPr>
            <a:r>
              <a:rPr lang="zh-CN" altLang="zh-CN" sz="1600" b="1" dirty="0">
                <a:solidFill>
                  <a:srgbClr val="000000"/>
                </a:solidFill>
                <a:latin typeface="微软雅黑" panose="020B0503020204020204" pitchFamily="34" charset="-122"/>
                <a:ea typeface="微软雅黑" panose="020B0503020204020204" pitchFamily="34" charset="-122"/>
                <a:sym typeface="+mn-ea"/>
              </a:rPr>
              <a:t>全面建成小康社会</a:t>
            </a:r>
            <a:endParaRPr lang="en-US" altLang="zh-CN" sz="1600" b="1" dirty="0">
              <a:solidFill>
                <a:srgbClr val="000000"/>
              </a:solidFill>
              <a:latin typeface="微软雅黑" panose="020B0503020204020204" pitchFamily="34" charset="-122"/>
              <a:ea typeface="微软雅黑" panose="020B0503020204020204" pitchFamily="34" charset="-122"/>
              <a:sym typeface="+mn-ea"/>
            </a:endParaRPr>
          </a:p>
          <a:p>
            <a:pPr algn="ctr" eaLnBrk="0" hangingPunct="0">
              <a:lnSpc>
                <a:spcPct val="150000"/>
              </a:lnSpc>
              <a:buFontTx/>
              <a:buNone/>
              <a:defRPr/>
            </a:pPr>
            <a:r>
              <a:rPr lang="zh-CN" altLang="en-US" sz="1600" b="1" dirty="0">
                <a:solidFill>
                  <a:srgbClr val="FF0000"/>
                </a:solidFill>
                <a:latin typeface="微软雅黑" panose="020B0503020204020204" pitchFamily="34" charset="-122"/>
                <a:ea typeface="微软雅黑" panose="020B0503020204020204" pitchFamily="34" charset="-122"/>
                <a:sym typeface="+mn-ea"/>
              </a:rPr>
              <a:t>最突出的短板</a:t>
            </a:r>
            <a:r>
              <a:rPr lang="zh-CN" altLang="en-US" sz="1600" b="1" dirty="0">
                <a:solidFill>
                  <a:srgbClr val="000000"/>
                </a:solidFill>
                <a:latin typeface="微软雅黑" panose="020B0503020204020204" pitchFamily="34" charset="-122"/>
                <a:ea typeface="微软雅黑" panose="020B0503020204020204" pitchFamily="34" charset="-122"/>
                <a:sym typeface="+mn-ea"/>
              </a:rPr>
              <a:t>在“三农”</a:t>
            </a:r>
          </a:p>
        </p:txBody>
      </p:sp>
      <p:sp>
        <p:nvSpPr>
          <p:cNvPr id="43" name="圆角矩形 42"/>
          <p:cNvSpPr/>
          <p:nvPr/>
        </p:nvSpPr>
        <p:spPr>
          <a:xfrm>
            <a:off x="3186113" y="2703512"/>
            <a:ext cx="2387600" cy="1031875"/>
          </a:xfrm>
          <a:prstGeom prst="roundRect">
            <a:avLst/>
          </a:prstGeom>
          <a:ln w="19050"/>
        </p:spPr>
        <p:style>
          <a:lnRef idx="2">
            <a:schemeClr val="accent4"/>
          </a:lnRef>
          <a:fillRef idx="1">
            <a:schemeClr val="lt1"/>
          </a:fillRef>
          <a:effectRef idx="0">
            <a:schemeClr val="accent4"/>
          </a:effectRef>
          <a:fontRef idx="minor">
            <a:schemeClr val="dk1"/>
          </a:fontRef>
        </p:style>
        <p:txBody>
          <a:bodyPr anchor="ctr"/>
          <a:lstStyle/>
          <a:p>
            <a:pPr algn="ctr" eaLnBrk="0" hangingPunct="0">
              <a:lnSpc>
                <a:spcPct val="150000"/>
              </a:lnSpc>
              <a:defRPr/>
            </a:pPr>
            <a:r>
              <a:rPr lang="zh-CN" altLang="en-US" sz="1600" b="1" dirty="0">
                <a:solidFill>
                  <a:srgbClr val="000000"/>
                </a:solidFill>
                <a:latin typeface="微软雅黑" panose="020B0503020204020204" pitchFamily="34" charset="-122"/>
                <a:ea typeface="微软雅黑" panose="020B0503020204020204" pitchFamily="34" charset="-122"/>
                <a:sym typeface="+mn-ea"/>
              </a:rPr>
              <a:t>基本实现现代化</a:t>
            </a:r>
            <a:endParaRPr lang="en-US" altLang="zh-CN" sz="1600" b="1" dirty="0">
              <a:solidFill>
                <a:srgbClr val="000000"/>
              </a:solidFill>
              <a:latin typeface="微软雅黑" panose="020B0503020204020204" pitchFamily="34" charset="-122"/>
              <a:ea typeface="微软雅黑" panose="020B0503020204020204" pitchFamily="34" charset="-122"/>
              <a:sym typeface="+mn-ea"/>
            </a:endParaRPr>
          </a:p>
          <a:p>
            <a:pPr algn="ctr" eaLnBrk="0" hangingPunct="0">
              <a:lnSpc>
                <a:spcPct val="150000"/>
              </a:lnSpc>
              <a:defRPr/>
            </a:pPr>
            <a:r>
              <a:rPr lang="zh-CN" altLang="en-US" sz="1600" b="1" dirty="0">
                <a:solidFill>
                  <a:srgbClr val="FF0000"/>
                </a:solidFill>
                <a:latin typeface="微软雅黑" panose="020B0503020204020204" pitchFamily="34" charset="-122"/>
                <a:ea typeface="微软雅黑" panose="020B0503020204020204" pitchFamily="34" charset="-122"/>
                <a:sym typeface="+mn-ea"/>
              </a:rPr>
              <a:t>大头重头</a:t>
            </a:r>
            <a:r>
              <a:rPr lang="zh-CN" altLang="en-US" sz="1600" b="1" dirty="0">
                <a:solidFill>
                  <a:srgbClr val="000000"/>
                </a:solidFill>
                <a:latin typeface="微软雅黑" panose="020B0503020204020204" pitchFamily="34" charset="-122"/>
                <a:ea typeface="微软雅黑" panose="020B0503020204020204" pitchFamily="34" charset="-122"/>
                <a:sym typeface="+mn-ea"/>
              </a:rPr>
              <a:t>在“三农”</a:t>
            </a:r>
          </a:p>
        </p:txBody>
      </p:sp>
      <p:sp>
        <p:nvSpPr>
          <p:cNvPr id="44" name="圆角矩形 43"/>
          <p:cNvSpPr/>
          <p:nvPr/>
        </p:nvSpPr>
        <p:spPr>
          <a:xfrm>
            <a:off x="5927087" y="1914525"/>
            <a:ext cx="3117850" cy="1120775"/>
          </a:xfrm>
          <a:prstGeom prst="roundRect">
            <a:avLst/>
          </a:prstGeom>
          <a:ln w="19050"/>
        </p:spPr>
        <p:style>
          <a:lnRef idx="2">
            <a:schemeClr val="accent4"/>
          </a:lnRef>
          <a:fillRef idx="1">
            <a:schemeClr val="lt1"/>
          </a:fillRef>
          <a:effectRef idx="0">
            <a:schemeClr val="accent4"/>
          </a:effectRef>
          <a:fontRef idx="minor">
            <a:schemeClr val="dk1"/>
          </a:fontRef>
        </p:style>
        <p:txBody>
          <a:bodyPr anchor="ctr"/>
          <a:lstStyle/>
          <a:p>
            <a:pPr algn="ctr" eaLnBrk="0" hangingPunct="0">
              <a:lnSpc>
                <a:spcPct val="150000"/>
              </a:lnSpc>
              <a:buFont typeface="Arial" panose="020B0604020202020204" pitchFamily="34" charset="0"/>
              <a:buNone/>
              <a:defRPr/>
            </a:pPr>
            <a:r>
              <a:rPr lang="zh-CN" altLang="zh-CN" sz="1600" b="1" dirty="0">
                <a:solidFill>
                  <a:srgbClr val="000000"/>
                </a:solidFill>
                <a:latin typeface="微软雅黑" panose="020B0503020204020204" pitchFamily="34" charset="-122"/>
                <a:ea typeface="微软雅黑" panose="020B0503020204020204" pitchFamily="34" charset="-122"/>
                <a:sym typeface="+mn-ea"/>
              </a:rPr>
              <a:t>全面建成社会主义现代化强国</a:t>
            </a:r>
            <a:endParaRPr lang="en-US" altLang="zh-CN" sz="1600" b="1" dirty="0">
              <a:solidFill>
                <a:srgbClr val="000000"/>
              </a:solidFill>
              <a:latin typeface="微软雅黑" panose="020B0503020204020204" pitchFamily="34" charset="-122"/>
              <a:ea typeface="微软雅黑" panose="020B0503020204020204" pitchFamily="34" charset="-122"/>
              <a:sym typeface="+mn-ea"/>
            </a:endParaRPr>
          </a:p>
          <a:p>
            <a:pPr algn="ctr" eaLnBrk="0" hangingPunct="0">
              <a:lnSpc>
                <a:spcPct val="150000"/>
              </a:lnSpc>
              <a:buFont typeface="Arial" panose="020B0604020202020204" pitchFamily="34" charset="0"/>
              <a:buNone/>
              <a:defRPr/>
            </a:pPr>
            <a:r>
              <a:rPr lang="zh-CN" altLang="zh-CN" sz="1600" b="1" dirty="0">
                <a:solidFill>
                  <a:srgbClr val="FF0000"/>
                </a:solidFill>
                <a:latin typeface="微软雅黑" panose="020B0503020204020204" pitchFamily="34" charset="-122"/>
                <a:ea typeface="微软雅黑" panose="020B0503020204020204" pitchFamily="34" charset="-122"/>
                <a:sym typeface="+mn-ea"/>
              </a:rPr>
              <a:t>基础</a:t>
            </a:r>
            <a:r>
              <a:rPr lang="zh-CN" altLang="zh-CN" sz="1600" b="1" dirty="0">
                <a:solidFill>
                  <a:srgbClr val="000000"/>
                </a:solidFill>
                <a:latin typeface="微软雅黑" panose="020B0503020204020204" pitchFamily="34" charset="-122"/>
                <a:ea typeface="微软雅黑" panose="020B0503020204020204" pitchFamily="34" charset="-122"/>
                <a:sym typeface="+mn-ea"/>
              </a:rPr>
              <a:t>在</a:t>
            </a:r>
            <a:r>
              <a:rPr lang="en-US" altLang="zh-CN" sz="1600" b="1" dirty="0">
                <a:solidFill>
                  <a:srgbClr val="000000"/>
                </a:solidFill>
                <a:latin typeface="微软雅黑" panose="020B0503020204020204" pitchFamily="34" charset="-122"/>
                <a:ea typeface="微软雅黑" panose="020B0503020204020204" pitchFamily="34" charset="-122"/>
                <a:sym typeface="+mn-ea"/>
              </a:rPr>
              <a:t>“</a:t>
            </a:r>
            <a:r>
              <a:rPr lang="zh-CN" altLang="zh-CN" sz="1600" b="1" dirty="0">
                <a:solidFill>
                  <a:srgbClr val="000000"/>
                </a:solidFill>
                <a:latin typeface="微软雅黑" panose="020B0503020204020204" pitchFamily="34" charset="-122"/>
                <a:ea typeface="微软雅黑" panose="020B0503020204020204" pitchFamily="34" charset="-122"/>
                <a:sym typeface="+mn-ea"/>
              </a:rPr>
              <a:t>三农</a:t>
            </a:r>
            <a:r>
              <a:rPr lang="en-US" altLang="zh-CN" sz="1600" b="1" dirty="0">
                <a:solidFill>
                  <a:srgbClr val="000000"/>
                </a:solidFill>
                <a:latin typeface="微软雅黑" panose="020B0503020204020204" pitchFamily="34" charset="-122"/>
                <a:ea typeface="微软雅黑" panose="020B0503020204020204" pitchFamily="34" charset="-122"/>
                <a:sym typeface="+mn-ea"/>
              </a:rPr>
              <a:t>”</a:t>
            </a:r>
            <a:endParaRPr lang="zh-CN" altLang="en-US" sz="1600" b="1" dirty="0">
              <a:solidFill>
                <a:srgbClr val="00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8"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8"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nodeType="afterGroup">
                            <p:stCondLst>
                              <p:cond delay="1000"/>
                            </p:stCondLst>
                            <p:childTnLst>
                              <p:par>
                                <p:cTn id="17" presetID="5"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childTnLst>
                          </p:cTn>
                        </p:par>
                        <p:par>
                          <p:cTn id="20" fill="hold" nodeType="afterGroup">
                            <p:stCondLst>
                              <p:cond delay="1500"/>
                            </p:stCondLst>
                            <p:childTnLst>
                              <p:par>
                                <p:cTn id="21" presetID="55"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1000" fill="hold"/>
                                        <p:tgtEl>
                                          <p:spTgt spid="42"/>
                                        </p:tgtEl>
                                        <p:attrNameLst>
                                          <p:attrName>ppt_w</p:attrName>
                                        </p:attrNameLst>
                                      </p:cBhvr>
                                      <p:tavLst>
                                        <p:tav tm="0">
                                          <p:val>
                                            <p:strVal val="#ppt_w*0.70"/>
                                          </p:val>
                                        </p:tav>
                                        <p:tav tm="100000">
                                          <p:val>
                                            <p:strVal val="#ppt_w"/>
                                          </p:val>
                                        </p:tav>
                                      </p:tavLst>
                                    </p:anim>
                                    <p:anim calcmode="lin" valueType="num">
                                      <p:cBhvr>
                                        <p:cTn id="24" dur="1000" fill="hold"/>
                                        <p:tgtEl>
                                          <p:spTgt spid="42"/>
                                        </p:tgtEl>
                                        <p:attrNameLst>
                                          <p:attrName>ppt_h</p:attrName>
                                        </p:attrNameLst>
                                      </p:cBhvr>
                                      <p:tavLst>
                                        <p:tav tm="0">
                                          <p:val>
                                            <p:strVal val="#ppt_h"/>
                                          </p:val>
                                        </p:tav>
                                        <p:tav tm="100000">
                                          <p:val>
                                            <p:strVal val="#ppt_h"/>
                                          </p:val>
                                        </p:tav>
                                      </p:tavLst>
                                    </p:anim>
                                    <p:animEffect transition="in" filter="fade">
                                      <p:cBhvr>
                                        <p:cTn id="25" dur="1000"/>
                                        <p:tgtEl>
                                          <p:spTgt spid="42"/>
                                        </p:tgtEl>
                                      </p:cBhvr>
                                    </p:animEffect>
                                  </p:childTnLst>
                                </p:cTn>
                              </p:par>
                            </p:childTnLst>
                          </p:cTn>
                        </p:par>
                        <p:par>
                          <p:cTn id="26" fill="hold" nodeType="afterGroup">
                            <p:stCondLst>
                              <p:cond delay="2500"/>
                            </p:stCondLst>
                            <p:childTnLst>
                              <p:par>
                                <p:cTn id="27" presetID="5" presetClass="entr" presetSubtype="1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heckerboard(across)">
                                      <p:cBhvr>
                                        <p:cTn id="29" dur="500"/>
                                        <p:tgtEl>
                                          <p:spTgt spid="6"/>
                                        </p:tgtEl>
                                      </p:cBhvr>
                                    </p:animEffect>
                                  </p:childTnLst>
                                </p:cTn>
                              </p:par>
                            </p:childTnLst>
                          </p:cTn>
                        </p:par>
                        <p:par>
                          <p:cTn id="30" fill="hold" nodeType="afterGroup">
                            <p:stCondLst>
                              <p:cond delay="3000"/>
                            </p:stCondLst>
                            <p:childTnLst>
                              <p:par>
                                <p:cTn id="31" presetID="55" presetClass="entr" presetSubtype="0"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p:cTn id="33" dur="1000" fill="hold"/>
                                        <p:tgtEl>
                                          <p:spTgt spid="43"/>
                                        </p:tgtEl>
                                        <p:attrNameLst>
                                          <p:attrName>ppt_w</p:attrName>
                                        </p:attrNameLst>
                                      </p:cBhvr>
                                      <p:tavLst>
                                        <p:tav tm="0">
                                          <p:val>
                                            <p:strVal val="#ppt_w*0.70"/>
                                          </p:val>
                                        </p:tav>
                                        <p:tav tm="100000">
                                          <p:val>
                                            <p:strVal val="#ppt_w"/>
                                          </p:val>
                                        </p:tav>
                                      </p:tavLst>
                                    </p:anim>
                                    <p:anim calcmode="lin" valueType="num">
                                      <p:cBhvr>
                                        <p:cTn id="34" dur="1000" fill="hold"/>
                                        <p:tgtEl>
                                          <p:spTgt spid="43"/>
                                        </p:tgtEl>
                                        <p:attrNameLst>
                                          <p:attrName>ppt_h</p:attrName>
                                        </p:attrNameLst>
                                      </p:cBhvr>
                                      <p:tavLst>
                                        <p:tav tm="0">
                                          <p:val>
                                            <p:strVal val="#ppt_h"/>
                                          </p:val>
                                        </p:tav>
                                        <p:tav tm="100000">
                                          <p:val>
                                            <p:strVal val="#ppt_h"/>
                                          </p:val>
                                        </p:tav>
                                      </p:tavLst>
                                    </p:anim>
                                    <p:animEffect transition="in" filter="fade">
                                      <p:cBhvr>
                                        <p:cTn id="35" dur="1000"/>
                                        <p:tgtEl>
                                          <p:spTgt spid="43"/>
                                        </p:tgtEl>
                                      </p:cBhvr>
                                    </p:animEffect>
                                  </p:childTnLst>
                                </p:cTn>
                              </p:par>
                            </p:childTnLst>
                          </p:cTn>
                        </p:par>
                        <p:par>
                          <p:cTn id="36" fill="hold" nodeType="afterGroup">
                            <p:stCondLst>
                              <p:cond delay="4000"/>
                            </p:stCondLst>
                            <p:childTnLst>
                              <p:par>
                                <p:cTn id="37" presetID="5" presetClass="entr" presetSubtype="10"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checkerboard(across)">
                                      <p:cBhvr>
                                        <p:cTn id="39" dur="500"/>
                                        <p:tgtEl>
                                          <p:spTgt spid="7"/>
                                        </p:tgtEl>
                                      </p:cBhvr>
                                    </p:animEffect>
                                  </p:childTnLst>
                                </p:cTn>
                              </p:par>
                            </p:childTnLst>
                          </p:cTn>
                        </p:par>
                        <p:par>
                          <p:cTn id="40" fill="hold" nodeType="afterGroup">
                            <p:stCondLst>
                              <p:cond delay="4500"/>
                            </p:stCondLst>
                            <p:childTnLst>
                              <p:par>
                                <p:cTn id="41" presetID="55"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1000" fill="hold"/>
                                        <p:tgtEl>
                                          <p:spTgt spid="44"/>
                                        </p:tgtEl>
                                        <p:attrNameLst>
                                          <p:attrName>ppt_w</p:attrName>
                                        </p:attrNameLst>
                                      </p:cBhvr>
                                      <p:tavLst>
                                        <p:tav tm="0">
                                          <p:val>
                                            <p:strVal val="#ppt_w*0.70"/>
                                          </p:val>
                                        </p:tav>
                                        <p:tav tm="100000">
                                          <p:val>
                                            <p:strVal val="#ppt_w"/>
                                          </p:val>
                                        </p:tav>
                                      </p:tavLst>
                                    </p:anim>
                                    <p:anim calcmode="lin" valueType="num">
                                      <p:cBhvr>
                                        <p:cTn id="44" dur="1000" fill="hold"/>
                                        <p:tgtEl>
                                          <p:spTgt spid="44"/>
                                        </p:tgtEl>
                                        <p:attrNameLst>
                                          <p:attrName>ppt_h</p:attrName>
                                        </p:attrNameLst>
                                      </p:cBhvr>
                                      <p:tavLst>
                                        <p:tav tm="0">
                                          <p:val>
                                            <p:strVal val="#ppt_h"/>
                                          </p:val>
                                        </p:tav>
                                        <p:tav tm="100000">
                                          <p:val>
                                            <p:strVal val="#ppt_h"/>
                                          </p:val>
                                        </p:tav>
                                      </p:tavLst>
                                    </p:anim>
                                    <p:animEffect transition="in" filter="fade">
                                      <p:cBhvr>
                                        <p:cTn id="45"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 name="矩形 24"/>
          <p:cNvSpPr/>
          <p:nvPr/>
        </p:nvSpPr>
        <p:spPr>
          <a:xfrm>
            <a:off x="548395" y="1192618"/>
            <a:ext cx="7305472" cy="2569351"/>
          </a:xfrm>
          <a:prstGeom prst="rect">
            <a:avLst/>
          </a:prstGeom>
          <a:solidFill>
            <a:schemeClr val="bg1">
              <a:alpha val="60000"/>
            </a:schemeClr>
          </a:solidFill>
          <a:ln w="73025" cmpd="thickThi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p>
        </p:txBody>
      </p:sp>
      <p:cxnSp>
        <p:nvCxnSpPr>
          <p:cNvPr id="27" name="直接连接符 26"/>
          <p:cNvCxnSpPr>
            <a:stCxn id="33" idx="0"/>
            <a:endCxn id="71" idx="4"/>
          </p:cNvCxnSpPr>
          <p:nvPr/>
        </p:nvCxnSpPr>
        <p:spPr>
          <a:xfrm flipH="1">
            <a:off x="1928670" y="1489052"/>
            <a:ext cx="35" cy="1798660"/>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6"/>
          <p:cNvGrpSpPr>
            <a:grpSpLocks/>
          </p:cNvGrpSpPr>
          <p:nvPr/>
        </p:nvGrpSpPr>
        <p:grpSpPr bwMode="auto">
          <a:xfrm>
            <a:off x="1633398" y="1399705"/>
            <a:ext cx="5135465" cy="679897"/>
            <a:chOff x="555395" y="797412"/>
            <a:chExt cx="5134909" cy="679897"/>
          </a:xfrm>
        </p:grpSpPr>
        <p:grpSp>
          <p:nvGrpSpPr>
            <p:cNvPr id="3" name="组合 27"/>
            <p:cNvGrpSpPr/>
            <p:nvPr/>
          </p:nvGrpSpPr>
          <p:grpSpPr>
            <a:xfrm>
              <a:off x="555395" y="886759"/>
              <a:ext cx="590550" cy="590550"/>
              <a:chOff x="2981325" y="1724025"/>
              <a:chExt cx="590550" cy="590550"/>
            </a:xfrm>
            <a:effectLst>
              <a:outerShdw blurRad="50800" dist="38100" dir="13500000" algn="br" rotWithShape="0">
                <a:prstClr val="black">
                  <a:alpha val="40000"/>
                </a:prstClr>
              </a:outerShdw>
            </a:effectLst>
          </p:grpSpPr>
          <p:grpSp>
            <p:nvGrpSpPr>
              <p:cNvPr id="4" name="组合 30"/>
              <p:cNvGrpSpPr/>
              <p:nvPr/>
            </p:nvGrpSpPr>
            <p:grpSpPr>
              <a:xfrm>
                <a:off x="2981325" y="1724025"/>
                <a:ext cx="590550" cy="590550"/>
                <a:chOff x="2981325" y="1724025"/>
                <a:chExt cx="590550" cy="590550"/>
              </a:xfrm>
            </p:grpSpPr>
            <p:sp>
              <p:nvSpPr>
                <p:cNvPr id="33" name="椭圆 32"/>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34" name="椭圆 33"/>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32" name="文本框 31"/>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1</a:t>
                </a:r>
                <a:endParaRPr lang="zh-CN" altLang="en-US" sz="2400" b="1" i="1" dirty="0">
                  <a:solidFill>
                    <a:schemeClr val="accent6">
                      <a:lumMod val="75000"/>
                    </a:schemeClr>
                  </a:solidFill>
                </a:endParaRPr>
              </a:p>
            </p:txBody>
          </p:sp>
        </p:grpSp>
        <p:sp>
          <p:nvSpPr>
            <p:cNvPr id="25606" name="矩形 64"/>
            <p:cNvSpPr>
              <a:spLocks noChangeArrowheads="1"/>
            </p:cNvSpPr>
            <p:nvPr/>
          </p:nvSpPr>
          <p:spPr bwMode="auto">
            <a:xfrm>
              <a:off x="1178018" y="797412"/>
              <a:ext cx="4512286"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000000"/>
                  </a:solidFill>
                  <a:latin typeface="宋体" panose="02010600030101010101" pitchFamily="2" charset="-122"/>
                  <a:ea typeface="宋体" panose="02010600030101010101" pitchFamily="2" charset="-122"/>
                </a:rPr>
                <a:t>实施乡村振兴战略的总要求</a:t>
              </a:r>
            </a:p>
          </p:txBody>
        </p:sp>
      </p:grpSp>
      <p:grpSp>
        <p:nvGrpSpPr>
          <p:cNvPr id="5" name="组合 7"/>
          <p:cNvGrpSpPr>
            <a:grpSpLocks/>
          </p:cNvGrpSpPr>
          <p:nvPr/>
        </p:nvGrpSpPr>
        <p:grpSpPr bwMode="auto">
          <a:xfrm>
            <a:off x="1633398" y="2574841"/>
            <a:ext cx="5496141" cy="712871"/>
            <a:chOff x="555395" y="1508695"/>
            <a:chExt cx="5496202" cy="712871"/>
          </a:xfrm>
        </p:grpSpPr>
        <p:grpSp>
          <p:nvGrpSpPr>
            <p:cNvPr id="6" name="组合 67"/>
            <p:cNvGrpSpPr/>
            <p:nvPr/>
          </p:nvGrpSpPr>
          <p:grpSpPr>
            <a:xfrm>
              <a:off x="555395" y="1631016"/>
              <a:ext cx="590550" cy="590550"/>
              <a:chOff x="2981325" y="1724025"/>
              <a:chExt cx="590550" cy="590550"/>
            </a:xfrm>
            <a:effectLst>
              <a:outerShdw blurRad="50800" dist="38100" dir="13500000" algn="br" rotWithShape="0">
                <a:prstClr val="black">
                  <a:alpha val="40000"/>
                </a:prstClr>
              </a:outerShdw>
            </a:effectLst>
          </p:grpSpPr>
          <p:grpSp>
            <p:nvGrpSpPr>
              <p:cNvPr id="7" name="组合 68"/>
              <p:cNvGrpSpPr/>
              <p:nvPr/>
            </p:nvGrpSpPr>
            <p:grpSpPr>
              <a:xfrm>
                <a:off x="2981325" y="1724025"/>
                <a:ext cx="590550" cy="590550"/>
                <a:chOff x="2981325" y="1724025"/>
                <a:chExt cx="590550" cy="590550"/>
              </a:xfrm>
            </p:grpSpPr>
            <p:sp>
              <p:nvSpPr>
                <p:cNvPr id="71" name="椭圆 70"/>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72" name="椭圆 71"/>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70" name="文本框 69"/>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2</a:t>
                </a:r>
                <a:endParaRPr lang="zh-CN" altLang="en-US" sz="2400" b="1" i="1" dirty="0">
                  <a:solidFill>
                    <a:schemeClr val="accent6">
                      <a:lumMod val="75000"/>
                    </a:schemeClr>
                  </a:solidFill>
                </a:endParaRPr>
              </a:p>
            </p:txBody>
          </p:sp>
        </p:grpSp>
        <p:sp>
          <p:nvSpPr>
            <p:cNvPr id="25609" name="矩形 72"/>
            <p:cNvSpPr>
              <a:spLocks noChangeArrowheads="1"/>
            </p:cNvSpPr>
            <p:nvPr/>
          </p:nvSpPr>
          <p:spPr bwMode="auto">
            <a:xfrm>
              <a:off x="1178092" y="1508695"/>
              <a:ext cx="4873505"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000000"/>
                  </a:solidFill>
                  <a:latin typeface="宋体" panose="02010600030101010101" pitchFamily="2" charset="-122"/>
                  <a:ea typeface="宋体" panose="02010600030101010101" pitchFamily="2" charset="-122"/>
                </a:rPr>
                <a:t>实施乡村振兴战略的主要原则</a:t>
              </a:r>
            </a:p>
          </p:txBody>
        </p:sp>
      </p:grpSp>
      <p:sp>
        <p:nvSpPr>
          <p:cNvPr id="43" name="圆角矩形 29"/>
          <p:cNvSpPr>
            <a:spLocks noChangeArrowheads="1"/>
          </p:cNvSpPr>
          <p:nvPr/>
        </p:nvSpPr>
        <p:spPr bwMode="auto">
          <a:xfrm>
            <a:off x="624764" y="187557"/>
            <a:ext cx="5618162" cy="674687"/>
          </a:xfrm>
          <a:prstGeom prst="roundRect">
            <a:avLst>
              <a:gd name="adj" fmla="val 0"/>
            </a:avLst>
          </a:prstGeom>
          <a:solidFill>
            <a:schemeClr val="bg1"/>
          </a:solidFill>
          <a:ln w="19050">
            <a:solidFill>
              <a:schemeClr val="accent6">
                <a:lumMod val="50000"/>
              </a:schemeClr>
            </a:solidFill>
            <a:round/>
          </a:ln>
        </p:spPr>
        <p:txBody>
          <a:bodyPr wrap="none" lIns="91417" tIns="45708" rIns="91417" bIns="4570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0" hangingPunct="0">
              <a:buFont typeface="Arial" panose="020B0604020202020204" pitchFamily="34" charset="0"/>
              <a:buNone/>
              <a:defRPr/>
            </a:pPr>
            <a:r>
              <a:rPr lang="zh-CN" altLang="zh-CN" sz="2400" b="1" kern="100" dirty="0">
                <a:solidFill>
                  <a:schemeClr val="accent6">
                    <a:lumMod val="75000"/>
                  </a:schemeClr>
                </a:solidFill>
                <a:latin typeface="微软雅黑" panose="020B0503020204020204" pitchFamily="34" charset="-122"/>
                <a:ea typeface="微软雅黑" panose="020B0503020204020204" pitchFamily="34" charset="-122"/>
                <a:cs typeface="宋体" panose="02010600030101010101" pitchFamily="2" charset="-122"/>
                <a:sym typeface="+mn-ea"/>
              </a:rPr>
              <a:t>实施乡村振兴战略的总要求和主要原则</a:t>
            </a:r>
            <a:endParaRPr lang="zh-CN" altLang="en-US" sz="2400" b="1" kern="100" dirty="0">
              <a:solidFill>
                <a:schemeClr val="accent6">
                  <a:lumMod val="75000"/>
                </a:schemeClr>
              </a:solidFill>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44" name="圆角矩形 16"/>
          <p:cNvSpPr>
            <a:spLocks noChangeArrowheads="1"/>
          </p:cNvSpPr>
          <p:nvPr/>
        </p:nvSpPr>
        <p:spPr bwMode="auto">
          <a:xfrm>
            <a:off x="23101" y="168546"/>
            <a:ext cx="601663" cy="722313"/>
          </a:xfrm>
          <a:prstGeom prst="roundRect">
            <a:avLst>
              <a:gd name="adj" fmla="val 0"/>
            </a:avLst>
          </a:prstGeom>
          <a:solidFill>
            <a:schemeClr val="accent6">
              <a:lumMod val="75000"/>
            </a:schemeClr>
          </a:solidFill>
          <a:ln w="9525" cmpd="sng">
            <a:solidFill>
              <a:schemeClr val="accent6">
                <a:lumMod val="50000"/>
              </a:schemeClr>
            </a:solidFill>
            <a:round/>
          </a:ln>
          <a:effectLst>
            <a:outerShdw dist="20000" dir="5400000" algn="ctr" rotWithShape="0">
              <a:srgbClr val="000000">
                <a:alpha val="37000"/>
              </a:srgbClr>
            </a:outerShdw>
          </a:effectLst>
        </p:spPr>
        <p:txBody>
          <a:bodyPr lIns="91417" tIns="45708" rIns="91417" bIns="45708" anchor="ct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endParaRPr lang="zh-CN" altLang="en-US" sz="3300" b="1">
              <a:solidFill>
                <a:schemeClr val="bg1"/>
              </a:solidFill>
              <a:latin typeface="微软雅黑" panose="020B0503020204020204" pitchFamily="34" charset="-122"/>
              <a:ea typeface="微软雅黑" panose="020B0503020204020204" pitchFamily="34" charset="-122"/>
            </a:endParaRPr>
          </a:p>
        </p:txBody>
      </p:sp>
      <p:sp>
        <p:nvSpPr>
          <p:cNvPr id="45" name="文本占位符 4"/>
          <p:cNvSpPr txBox="1">
            <a:spLocks noChangeArrowheads="1"/>
          </p:cNvSpPr>
          <p:nvPr/>
        </p:nvSpPr>
        <p:spPr bwMode="auto">
          <a:xfrm>
            <a:off x="-228518" y="325709"/>
            <a:ext cx="1104901"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8" rIns="91417" bIns="45708" anchor="ct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animEffect transition="in" filter="fade">
                                      <p:cBhvr>
                                        <p:cTn id="9" dur="500"/>
                                        <p:tgtEl>
                                          <p:spTgt spid="4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45">
                                            <p:txEl>
                                              <p:pRg st="0" end="0"/>
                                            </p:txEl>
                                          </p:spTgt>
                                        </p:tgtEl>
                                        <p:attrNameLst>
                                          <p:attrName>style.visibility</p:attrName>
                                        </p:attrNameLst>
                                      </p:cBhvr>
                                      <p:to>
                                        <p:strVal val="visible"/>
                                      </p:to>
                                    </p:set>
                                    <p:anim calcmode="lin" valueType="num">
                                      <p:cBhvr>
                                        <p:cTn id="15" dur="10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7" dur="1000"/>
                                        <p:tgtEl>
                                          <p:spTgt spid="45">
                                            <p:txEl>
                                              <p:pRg st="0" end="0"/>
                                            </p:txEl>
                                          </p:spTgt>
                                        </p:tgtEl>
                                      </p:cBhvr>
                                    </p:animEffect>
                                  </p:childTnLst>
                                </p:cTn>
                              </p:par>
                            </p:childTnLst>
                          </p:cTn>
                        </p:par>
                        <p:par>
                          <p:cTn id="18" fill="hold" nodeType="afterGroup">
                            <p:stCondLst>
                              <p:cond delay="1000"/>
                            </p:stCondLst>
                            <p:childTnLst>
                              <p:par>
                                <p:cTn id="19" presetID="47"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20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nodeType="afterGroup">
                            <p:stCondLst>
                              <p:cond delay="2500"/>
                            </p:stCondLst>
                            <p:childTnLst>
                              <p:par>
                                <p:cTn id="29" presetID="47"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1000" fill="hold"/>
                        <p:tgtEl>
                          <p:spTgt spid="45"/>
                        </p:tgtEl>
                        <p:attrNameLst>
                          <p:attrName>ppt_w</p:attrName>
                        </p:attrNameLst>
                      </p:cBhvr>
                      <p:tavLst>
                        <p:tav tm="0">
                          <p:val>
                            <p:fltVal val="0"/>
                          </p:val>
                        </p:tav>
                        <p:tav tm="100000">
                          <p:val>
                            <p:strVal val="#ppt_w"/>
                          </p:val>
                        </p:tav>
                      </p:tavLst>
                    </p:anim>
                    <p:anim calcmode="lin" valueType="num">
                      <p:cBhvr>
                        <p:cTn dur="1000" fill="hold"/>
                        <p:tgtEl>
                          <p:spTgt spid="45"/>
                        </p:tgtEl>
                        <p:attrNameLst>
                          <p:attrName>ppt_h</p:attrName>
                        </p:attrNameLst>
                      </p:cBhvr>
                      <p:tavLst>
                        <p:tav tm="0">
                          <p:val>
                            <p:fltVal val="0"/>
                          </p:val>
                        </p:tav>
                        <p:tav tm="100000">
                          <p:val>
                            <p:strVal val="#ppt_h"/>
                          </p:val>
                        </p:tav>
                      </p:tavLst>
                    </p:anim>
                    <p:animEffect transition="in" filter="fade">
                      <p:cBhvr>
                        <p:cTn dur="1000"/>
                        <p:tgtEl>
                          <p:spTgt spid="45"/>
                        </p:tgtEl>
                      </p:cBhvr>
                    </p:animEffect>
                  </p:childTnLst>
                </p:cTn>
              </p:par>
            </p:tnLst>
          </p:tmpl>
        </p:tmplLst>
      </p:bldP>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弧形 9"/>
          <p:cNvSpPr/>
          <p:nvPr/>
        </p:nvSpPr>
        <p:spPr>
          <a:xfrm rot="2549691">
            <a:off x="840633" y="594920"/>
            <a:ext cx="4257028" cy="4829960"/>
          </a:xfrm>
          <a:prstGeom prst="arc">
            <a:avLst/>
          </a:prstGeom>
          <a:ln w="12700">
            <a:solidFill>
              <a:schemeClr val="accent6"/>
            </a:solidFill>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buFontTx/>
              <a:buNone/>
              <a:defRPr/>
            </a:pPr>
            <a:endParaRPr lang="zh-CN" altLang="en-US"/>
          </a:p>
        </p:txBody>
      </p:sp>
      <p:sp>
        <p:nvSpPr>
          <p:cNvPr id="138" name="矩形 137"/>
          <p:cNvSpPr>
            <a:spLocks noChangeArrowheads="1"/>
          </p:cNvSpPr>
          <p:nvPr/>
        </p:nvSpPr>
        <p:spPr bwMode="auto">
          <a:xfrm>
            <a:off x="4462463" y="1069975"/>
            <a:ext cx="2205037" cy="431800"/>
          </a:xfrm>
          <a:prstGeom prst="rect">
            <a:avLst/>
          </a:prstGeom>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defRPr/>
            </a:pPr>
            <a:endParaRPr lang="zh-CN" altLang="en-US" sz="2400" b="1" dirty="0">
              <a:gradFill>
                <a:gsLst>
                  <a:gs pos="0">
                    <a:srgbClr val="BE0000"/>
                  </a:gs>
                  <a:gs pos="100000">
                    <a:srgbClr val="930000"/>
                  </a:gs>
                </a:gsLst>
                <a:lin ang="16200000" scaled="1"/>
              </a:gradFill>
              <a:latin typeface="微软雅黑" panose="020B0503020204020204" pitchFamily="34" charset="-122"/>
              <a:ea typeface="微软雅黑" panose="020B0503020204020204" pitchFamily="34" charset="-122"/>
            </a:endParaRPr>
          </a:p>
        </p:txBody>
      </p:sp>
      <p:grpSp>
        <p:nvGrpSpPr>
          <p:cNvPr id="2" name="组合 2"/>
          <p:cNvGrpSpPr>
            <a:grpSpLocks/>
          </p:cNvGrpSpPr>
          <p:nvPr/>
        </p:nvGrpSpPr>
        <p:grpSpPr bwMode="auto">
          <a:xfrm>
            <a:off x="4513941" y="930972"/>
            <a:ext cx="3015267" cy="547449"/>
            <a:chOff x="3005014" y="977898"/>
            <a:chExt cx="2237060" cy="551383"/>
          </a:xfrm>
        </p:grpSpPr>
        <p:sp>
          <p:nvSpPr>
            <p:cNvPr id="136" name="圆角矩形 37"/>
            <p:cNvSpPr/>
            <p:nvPr/>
          </p:nvSpPr>
          <p:spPr bwMode="auto">
            <a:xfrm>
              <a:off x="3119835" y="986904"/>
              <a:ext cx="2122239" cy="542377"/>
            </a:xfrm>
            <a:prstGeom prst="roundRect">
              <a:avLst>
                <a:gd name="adj" fmla="val 50000"/>
              </a:avLst>
            </a:prstGeom>
            <a:solidFill>
              <a:schemeClr val="accent6"/>
            </a:solidFill>
            <a:ln>
              <a:solidFill>
                <a:schemeClr val="accent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r>
                <a:rPr lang="en-US" altLang="zh-CN" b="1" dirty="0">
                  <a:latin typeface="微软雅黑" panose="020B0503020204020204" pitchFamily="34" charset="-122"/>
                  <a:ea typeface="微软雅黑" panose="020B0503020204020204" pitchFamily="34" charset="-122"/>
                  <a:sym typeface="+mn-ea"/>
                </a:rPr>
                <a:t>        </a:t>
              </a:r>
              <a:r>
                <a:rPr lang="zh-CN" altLang="zh-CN" sz="2800" b="1" dirty="0">
                  <a:solidFill>
                    <a:srgbClr val="000000"/>
                  </a:solidFill>
                  <a:latin typeface="宋体" panose="02010600030101010101" pitchFamily="2" charset="-122"/>
                  <a:ea typeface="宋体" panose="02010600030101010101" pitchFamily="2" charset="-122"/>
                  <a:sym typeface="+mn-ea"/>
                </a:rPr>
                <a:t>产业</a:t>
              </a:r>
              <a:r>
                <a:rPr lang="zh-CN" altLang="zh-CN" sz="2800" b="1" dirty="0" smtClean="0">
                  <a:solidFill>
                    <a:srgbClr val="000000"/>
                  </a:solidFill>
                  <a:latin typeface="宋体" panose="02010600030101010101" pitchFamily="2" charset="-122"/>
                  <a:ea typeface="宋体" panose="02010600030101010101" pitchFamily="2" charset="-122"/>
                  <a:sym typeface="+mn-ea"/>
                </a:rPr>
                <a:t>兴旺</a:t>
              </a:r>
              <a:endParaRPr lang="zh-CN" altLang="en-US" sz="2400" b="1" dirty="0">
                <a:solidFill>
                  <a:srgbClr val="000000"/>
                </a:solidFill>
                <a:latin typeface="宋体" panose="02010600030101010101" pitchFamily="2" charset="-122"/>
                <a:ea typeface="宋体" panose="02010600030101010101" pitchFamily="2" charset="-122"/>
                <a:sym typeface="+mn-ea"/>
              </a:endParaRPr>
            </a:p>
          </p:txBody>
        </p:sp>
        <p:sp>
          <p:nvSpPr>
            <p:cNvPr id="137" name="椭圆 136"/>
            <p:cNvSpPr>
              <a:spLocks noChangeAspect="1"/>
            </p:cNvSpPr>
            <p:nvPr/>
          </p:nvSpPr>
          <p:spPr bwMode="auto">
            <a:xfrm>
              <a:off x="3035177" y="977898"/>
              <a:ext cx="549288" cy="549794"/>
            </a:xfrm>
            <a:prstGeom prst="ellipse">
              <a:avLst/>
            </a:prstGeom>
            <a:solidFill>
              <a:schemeClr val="accent6"/>
            </a:solidFill>
            <a:ln w="3492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endParaRPr lang="zh-CN" altLang="en-US">
                <a:latin typeface="微软雅黑" panose="020B0503020204020204" pitchFamily="34" charset="-122"/>
                <a:ea typeface="微软雅黑" panose="020B0503020204020204" pitchFamily="34" charset="-122"/>
              </a:endParaRPr>
            </a:p>
          </p:txBody>
        </p:sp>
        <p:sp>
          <p:nvSpPr>
            <p:cNvPr id="27654" name="标题 1"/>
            <p:cNvSpPr txBox="1">
              <a:spLocks noChangeArrowheads="1"/>
            </p:cNvSpPr>
            <p:nvPr/>
          </p:nvSpPr>
          <p:spPr bwMode="auto">
            <a:xfrm>
              <a:off x="3005014" y="993130"/>
              <a:ext cx="603109" cy="25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defTabSz="914400" eaLnBrk="1" hangingPunct="1"/>
              <a:r>
                <a:rPr lang="en-US" altLang="zh-CN" sz="3200" dirty="0">
                  <a:solidFill>
                    <a:schemeClr val="bg1"/>
                  </a:solidFill>
                  <a:latin typeface="微软雅黑" panose="020B0503020204020204" pitchFamily="34" charset="-122"/>
                  <a:ea typeface="微软雅黑" panose="020B0503020204020204" pitchFamily="34" charset="-122"/>
                </a:rPr>
                <a:t>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3"/>
          <p:cNvGrpSpPr>
            <a:grpSpLocks/>
          </p:cNvGrpSpPr>
          <p:nvPr/>
        </p:nvGrpSpPr>
        <p:grpSpPr bwMode="auto">
          <a:xfrm>
            <a:off x="4554596" y="1637986"/>
            <a:ext cx="4015471" cy="501940"/>
            <a:chOff x="3332102" y="1703962"/>
            <a:chExt cx="3054629" cy="547688"/>
          </a:xfrm>
        </p:grpSpPr>
        <p:sp>
          <p:nvSpPr>
            <p:cNvPr id="34" name="圆角矩形 37"/>
            <p:cNvSpPr/>
            <p:nvPr/>
          </p:nvSpPr>
          <p:spPr bwMode="auto">
            <a:xfrm>
              <a:off x="3482124" y="1709013"/>
              <a:ext cx="2142211" cy="542377"/>
            </a:xfrm>
            <a:prstGeom prst="roundRect">
              <a:avLst>
                <a:gd name="adj" fmla="val 50000"/>
              </a:avLst>
            </a:prstGeom>
            <a:solidFill>
              <a:schemeClr val="accent6"/>
            </a:solidFill>
            <a:ln>
              <a:solidFill>
                <a:schemeClr val="accent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r>
                <a:rPr lang="zh-CN" altLang="en-US" sz="2000" b="1" dirty="0">
                  <a:latin typeface="微软雅黑" panose="020B0503020204020204" pitchFamily="34" charset="-122"/>
                  <a:ea typeface="微软雅黑" panose="020B0503020204020204" pitchFamily="34" charset="-122"/>
                  <a:sym typeface="+mn-ea"/>
                </a:rPr>
                <a:t>    </a:t>
              </a:r>
              <a:r>
                <a:rPr lang="zh-CN" altLang="en-US" sz="2800" b="1" dirty="0">
                  <a:solidFill>
                    <a:srgbClr val="000000"/>
                  </a:solidFill>
                  <a:latin typeface="宋体" panose="02010600030101010101" pitchFamily="2" charset="-122"/>
                  <a:ea typeface="宋体" panose="02010600030101010101" pitchFamily="2" charset="-122"/>
                  <a:sym typeface="+mn-ea"/>
                </a:rPr>
                <a:t>生态宜</a:t>
              </a:r>
              <a:r>
                <a:rPr lang="zh-CN" altLang="en-US" sz="2800" b="1" dirty="0" smtClean="0">
                  <a:solidFill>
                    <a:srgbClr val="000000"/>
                  </a:solidFill>
                  <a:latin typeface="宋体" panose="02010600030101010101" pitchFamily="2" charset="-122"/>
                  <a:ea typeface="宋体" panose="02010600030101010101" pitchFamily="2" charset="-122"/>
                  <a:sym typeface="+mn-ea"/>
                </a:rPr>
                <a:t>居</a:t>
              </a:r>
              <a:endParaRPr lang="zh-CN" altLang="en-US" sz="2000" b="1" dirty="0">
                <a:solidFill>
                  <a:srgbClr val="000000"/>
                </a:solidFill>
                <a:latin typeface="宋体" panose="02010600030101010101" pitchFamily="2" charset="-122"/>
                <a:ea typeface="宋体" panose="02010600030101010101" pitchFamily="2" charset="-122"/>
                <a:sym typeface="+mn-ea"/>
              </a:endParaRPr>
            </a:p>
          </p:txBody>
        </p:sp>
        <p:sp>
          <p:nvSpPr>
            <p:cNvPr id="133" name="椭圆 132"/>
            <p:cNvSpPr>
              <a:spLocks noChangeAspect="1"/>
            </p:cNvSpPr>
            <p:nvPr/>
          </p:nvSpPr>
          <p:spPr bwMode="auto">
            <a:xfrm>
              <a:off x="3343215" y="1703962"/>
              <a:ext cx="547738" cy="547688"/>
            </a:xfrm>
            <a:prstGeom prst="ellipse">
              <a:avLst/>
            </a:prstGeom>
            <a:solidFill>
              <a:schemeClr val="accent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endParaRPr lang="zh-CN" altLang="en-US" dirty="0">
                <a:latin typeface="微软雅黑" panose="020B0503020204020204" pitchFamily="34" charset="-122"/>
                <a:ea typeface="微软雅黑" panose="020B0503020204020204" pitchFamily="34" charset="-122"/>
              </a:endParaRPr>
            </a:p>
          </p:txBody>
        </p:sp>
        <p:sp>
          <p:nvSpPr>
            <p:cNvPr id="134" name="矩形 133"/>
            <p:cNvSpPr>
              <a:spLocks noChangeArrowheads="1"/>
            </p:cNvSpPr>
            <p:nvPr/>
          </p:nvSpPr>
          <p:spPr bwMode="auto">
            <a:xfrm>
              <a:off x="4165615" y="1827787"/>
              <a:ext cx="2221116" cy="381001"/>
            </a:xfrm>
            <a:prstGeom prst="rect">
              <a:avLst/>
            </a:prstGeom>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defRPr/>
              </a:pPr>
              <a:endParaRPr lang="zh-CN" altLang="en-US" sz="2400" b="1" dirty="0">
                <a:gradFill>
                  <a:gsLst>
                    <a:gs pos="0">
                      <a:srgbClr val="BE0000"/>
                    </a:gs>
                    <a:gs pos="100000">
                      <a:srgbClr val="930000"/>
                    </a:gs>
                  </a:gsLst>
                  <a:lin ang="16200000" scaled="1"/>
                </a:gradFill>
                <a:latin typeface="微软雅黑" panose="020B0503020204020204" pitchFamily="34" charset="-122"/>
                <a:ea typeface="微软雅黑" panose="020B0503020204020204" pitchFamily="34" charset="-122"/>
              </a:endParaRPr>
            </a:p>
          </p:txBody>
        </p:sp>
        <p:sp>
          <p:nvSpPr>
            <p:cNvPr id="27659" name="标题 1"/>
            <p:cNvSpPr txBox="1">
              <a:spLocks noChangeArrowheads="1"/>
            </p:cNvSpPr>
            <p:nvPr/>
          </p:nvSpPr>
          <p:spPr bwMode="auto">
            <a:xfrm>
              <a:off x="3332102" y="1710299"/>
              <a:ext cx="603214" cy="29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defTabSz="914400" eaLnBrk="1" hangingPunct="1"/>
              <a:r>
                <a:rPr lang="en-US" altLang="zh-CN" sz="3200">
                  <a:solidFill>
                    <a:schemeClr val="bg1"/>
                  </a:solidFill>
                  <a:latin typeface="微软雅黑" panose="020B0503020204020204" pitchFamily="34" charset="-122"/>
                  <a:ea typeface="微软雅黑" panose="020B0503020204020204" pitchFamily="34" charset="-122"/>
                </a:rPr>
                <a:t>2</a:t>
              </a:r>
              <a:endParaRPr lang="zh-CN" altLang="en-US" sz="3200">
                <a:solidFill>
                  <a:schemeClr val="bg1"/>
                </a:solidFill>
                <a:latin typeface="微软雅黑" panose="020B0503020204020204" pitchFamily="34" charset="-122"/>
                <a:ea typeface="微软雅黑" panose="020B0503020204020204" pitchFamily="34" charset="-122"/>
              </a:endParaRPr>
            </a:p>
          </p:txBody>
        </p:sp>
      </p:grpSp>
      <p:sp>
        <p:nvSpPr>
          <p:cNvPr id="130" name="矩形 129"/>
          <p:cNvSpPr>
            <a:spLocks noChangeArrowheads="1"/>
          </p:cNvSpPr>
          <p:nvPr/>
        </p:nvSpPr>
        <p:spPr bwMode="auto">
          <a:xfrm>
            <a:off x="5435600" y="2673491"/>
            <a:ext cx="2695575" cy="382587"/>
          </a:xfrm>
          <a:prstGeom prst="rect">
            <a:avLst/>
          </a:prstGeom>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defRPr/>
            </a:pPr>
            <a:endParaRPr lang="zh-CN" altLang="en-US" sz="2400" b="1" dirty="0">
              <a:gradFill>
                <a:gsLst>
                  <a:gs pos="0">
                    <a:srgbClr val="BE0000"/>
                  </a:gs>
                  <a:gs pos="100000">
                    <a:srgbClr val="930000"/>
                  </a:gs>
                </a:gsLst>
                <a:lin ang="16200000" scaled="1"/>
              </a:gradFill>
              <a:latin typeface="微软雅黑" panose="020B0503020204020204" pitchFamily="34" charset="-122"/>
              <a:ea typeface="微软雅黑" panose="020B0503020204020204" pitchFamily="34" charset="-122"/>
            </a:endParaRPr>
          </a:p>
        </p:txBody>
      </p:sp>
      <p:grpSp>
        <p:nvGrpSpPr>
          <p:cNvPr id="4" name="组合 4"/>
          <p:cNvGrpSpPr>
            <a:grpSpLocks/>
          </p:cNvGrpSpPr>
          <p:nvPr/>
        </p:nvGrpSpPr>
        <p:grpSpPr bwMode="auto">
          <a:xfrm>
            <a:off x="4554596" y="2369722"/>
            <a:ext cx="3086042" cy="537498"/>
            <a:chOff x="3563841" y="2522538"/>
            <a:chExt cx="2279234" cy="549275"/>
          </a:xfrm>
        </p:grpSpPr>
        <p:sp>
          <p:nvSpPr>
            <p:cNvPr id="35" name="圆角矩形 37"/>
            <p:cNvSpPr/>
            <p:nvPr/>
          </p:nvSpPr>
          <p:spPr bwMode="auto">
            <a:xfrm>
              <a:off x="3738042" y="2525986"/>
              <a:ext cx="2105033" cy="542377"/>
            </a:xfrm>
            <a:prstGeom prst="roundRect">
              <a:avLst>
                <a:gd name="adj" fmla="val 50000"/>
              </a:avLst>
            </a:prstGeom>
            <a:solidFill>
              <a:schemeClr val="accent6"/>
            </a:solidFill>
            <a:ln>
              <a:solidFill>
                <a:schemeClr val="accent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r>
                <a:rPr lang="zh-CN" altLang="en-US" sz="2000" b="1" dirty="0">
                  <a:latin typeface="微软雅黑" panose="020B0503020204020204" pitchFamily="34" charset="-122"/>
                  <a:ea typeface="微软雅黑" panose="020B0503020204020204" pitchFamily="34" charset="-122"/>
                  <a:sym typeface="+mn-ea"/>
                </a:rPr>
                <a:t>    </a:t>
              </a:r>
              <a:r>
                <a:rPr lang="zh-CN" altLang="en-US" sz="2800" b="1" dirty="0">
                  <a:solidFill>
                    <a:srgbClr val="000000"/>
                  </a:solidFill>
                  <a:latin typeface="宋体" panose="02010600030101010101" pitchFamily="2" charset="-122"/>
                  <a:ea typeface="宋体" panose="02010600030101010101" pitchFamily="2" charset="-122"/>
                  <a:sym typeface="+mn-ea"/>
                </a:rPr>
                <a:t>乡风</a:t>
              </a:r>
              <a:r>
                <a:rPr lang="zh-CN" altLang="en-US" sz="2800" b="1" dirty="0" smtClean="0">
                  <a:solidFill>
                    <a:srgbClr val="000000"/>
                  </a:solidFill>
                  <a:latin typeface="宋体" panose="02010600030101010101" pitchFamily="2" charset="-122"/>
                  <a:ea typeface="宋体" panose="02010600030101010101" pitchFamily="2" charset="-122"/>
                  <a:sym typeface="+mn-ea"/>
                </a:rPr>
                <a:t>文明</a:t>
              </a:r>
              <a:endParaRPr lang="zh-CN" altLang="en-US" sz="2800" b="1" dirty="0">
                <a:solidFill>
                  <a:srgbClr val="000000"/>
                </a:solidFill>
                <a:latin typeface="宋体" panose="02010600030101010101" pitchFamily="2" charset="-122"/>
                <a:ea typeface="宋体" panose="02010600030101010101" pitchFamily="2" charset="-122"/>
                <a:sym typeface="+mn-ea"/>
              </a:endParaRPr>
            </a:p>
          </p:txBody>
        </p:sp>
        <p:sp>
          <p:nvSpPr>
            <p:cNvPr id="129" name="椭圆 128"/>
            <p:cNvSpPr>
              <a:spLocks noChangeAspect="1"/>
            </p:cNvSpPr>
            <p:nvPr/>
          </p:nvSpPr>
          <p:spPr bwMode="auto">
            <a:xfrm>
              <a:off x="3590834" y="2522538"/>
              <a:ext cx="549374" cy="549275"/>
            </a:xfrm>
            <a:prstGeom prst="ellipse">
              <a:avLst/>
            </a:prstGeom>
            <a:solidFill>
              <a:schemeClr val="accent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endParaRPr lang="zh-CN" altLang="en-US">
                <a:latin typeface="微软雅黑" panose="020B0503020204020204" pitchFamily="34" charset="-122"/>
                <a:ea typeface="微软雅黑" panose="020B0503020204020204" pitchFamily="34" charset="-122"/>
              </a:endParaRPr>
            </a:p>
          </p:txBody>
        </p:sp>
        <p:sp>
          <p:nvSpPr>
            <p:cNvPr id="27664" name="标题 1"/>
            <p:cNvSpPr txBox="1">
              <a:spLocks noChangeArrowheads="1"/>
            </p:cNvSpPr>
            <p:nvPr/>
          </p:nvSpPr>
          <p:spPr bwMode="auto">
            <a:xfrm>
              <a:off x="3563841" y="2543162"/>
              <a:ext cx="603098" cy="30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defTabSz="914400" eaLnBrk="1" hangingPunct="1"/>
              <a:r>
                <a:rPr lang="en-US" altLang="zh-CN" sz="3200" dirty="0">
                  <a:solidFill>
                    <a:schemeClr val="bg1"/>
                  </a:solidFill>
                  <a:latin typeface="微软雅黑" panose="020B0503020204020204" pitchFamily="34" charset="-122"/>
                  <a:ea typeface="微软雅黑" panose="020B0503020204020204" pitchFamily="34" charset="-122"/>
                </a:rPr>
                <a:t>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5"/>
          <p:cNvGrpSpPr>
            <a:grpSpLocks/>
          </p:cNvGrpSpPr>
          <p:nvPr/>
        </p:nvGrpSpPr>
        <p:grpSpPr bwMode="auto">
          <a:xfrm>
            <a:off x="4581359" y="3195621"/>
            <a:ext cx="3434231" cy="605581"/>
            <a:chOff x="3309083" y="3371566"/>
            <a:chExt cx="2674261" cy="554054"/>
          </a:xfrm>
        </p:grpSpPr>
        <p:sp>
          <p:nvSpPr>
            <p:cNvPr id="36" name="圆角矩形 37"/>
            <p:cNvSpPr/>
            <p:nvPr/>
          </p:nvSpPr>
          <p:spPr bwMode="auto">
            <a:xfrm>
              <a:off x="3633862" y="3380288"/>
              <a:ext cx="2046823" cy="542377"/>
            </a:xfrm>
            <a:prstGeom prst="roundRect">
              <a:avLst>
                <a:gd name="adj" fmla="val 50000"/>
              </a:avLst>
            </a:prstGeom>
            <a:solidFill>
              <a:schemeClr val="accent6"/>
            </a:solidFill>
            <a:ln>
              <a:solidFill>
                <a:schemeClr val="accent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r>
                <a:rPr lang="zh-CN" altLang="en-US" sz="2800" b="1" dirty="0">
                  <a:solidFill>
                    <a:srgbClr val="000000"/>
                  </a:solidFill>
                  <a:latin typeface="宋体" panose="02010600030101010101" pitchFamily="2" charset="-122"/>
                  <a:ea typeface="宋体" panose="02010600030101010101" pitchFamily="2" charset="-122"/>
                  <a:sym typeface="+mn-ea"/>
                </a:rPr>
                <a:t>治理</a:t>
              </a:r>
              <a:r>
                <a:rPr lang="zh-CN" altLang="en-US" sz="2800" b="1" dirty="0" smtClean="0">
                  <a:solidFill>
                    <a:srgbClr val="000000"/>
                  </a:solidFill>
                  <a:latin typeface="宋体" panose="02010600030101010101" pitchFamily="2" charset="-122"/>
                  <a:ea typeface="宋体" panose="02010600030101010101" pitchFamily="2" charset="-122"/>
                  <a:sym typeface="+mn-ea"/>
                </a:rPr>
                <a:t>有效</a:t>
              </a:r>
              <a:endParaRPr lang="zh-CN" altLang="en-US" sz="2800" b="1" dirty="0">
                <a:solidFill>
                  <a:srgbClr val="000000"/>
                </a:solidFill>
                <a:latin typeface="宋体" panose="02010600030101010101" pitchFamily="2" charset="-122"/>
                <a:ea typeface="宋体" panose="02010600030101010101" pitchFamily="2" charset="-122"/>
                <a:sym typeface="+mn-ea"/>
              </a:endParaRPr>
            </a:p>
          </p:txBody>
        </p:sp>
        <p:sp>
          <p:nvSpPr>
            <p:cNvPr id="125" name="椭圆 124"/>
            <p:cNvSpPr>
              <a:spLocks noChangeAspect="1"/>
            </p:cNvSpPr>
            <p:nvPr/>
          </p:nvSpPr>
          <p:spPr bwMode="auto">
            <a:xfrm>
              <a:off x="3342413" y="3377933"/>
              <a:ext cx="550722" cy="547687"/>
            </a:xfrm>
            <a:prstGeom prst="ellipse">
              <a:avLst/>
            </a:prstGeom>
            <a:solidFill>
              <a:schemeClr val="accent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endParaRPr lang="zh-CN" altLang="en-US" dirty="0">
                <a:latin typeface="微软雅黑" panose="020B0503020204020204" pitchFamily="34" charset="-122"/>
                <a:ea typeface="微软雅黑" panose="020B0503020204020204" pitchFamily="34" charset="-122"/>
              </a:endParaRPr>
            </a:p>
          </p:txBody>
        </p:sp>
        <p:sp>
          <p:nvSpPr>
            <p:cNvPr id="126" name="矩形 125"/>
            <p:cNvSpPr>
              <a:spLocks noChangeArrowheads="1"/>
            </p:cNvSpPr>
            <p:nvPr/>
          </p:nvSpPr>
          <p:spPr bwMode="auto">
            <a:xfrm>
              <a:off x="4386723" y="3523970"/>
              <a:ext cx="1596621" cy="401650"/>
            </a:xfrm>
            <a:prstGeom prst="rect">
              <a:avLst/>
            </a:prstGeom>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defRPr/>
              </a:pPr>
              <a:endParaRPr lang="zh-CN" altLang="en-US" sz="2400" b="1" dirty="0">
                <a:gradFill>
                  <a:gsLst>
                    <a:gs pos="0">
                      <a:srgbClr val="BE0000"/>
                    </a:gs>
                    <a:gs pos="100000">
                      <a:srgbClr val="930000"/>
                    </a:gs>
                  </a:gsLst>
                  <a:lin ang="16200000" scaled="1"/>
                </a:gradFill>
                <a:latin typeface="微软雅黑" panose="020B0503020204020204" pitchFamily="34" charset="-122"/>
                <a:ea typeface="微软雅黑" panose="020B0503020204020204" pitchFamily="34" charset="-122"/>
              </a:endParaRPr>
            </a:p>
          </p:txBody>
        </p:sp>
        <p:sp>
          <p:nvSpPr>
            <p:cNvPr id="27669" name="标题 1"/>
            <p:cNvSpPr txBox="1">
              <a:spLocks noChangeArrowheads="1"/>
            </p:cNvSpPr>
            <p:nvPr/>
          </p:nvSpPr>
          <p:spPr bwMode="auto">
            <a:xfrm>
              <a:off x="3309083" y="3371566"/>
              <a:ext cx="603126" cy="291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defTabSz="914400" eaLnBrk="1" hangingPunct="1"/>
              <a:r>
                <a:rPr lang="en-US" altLang="zh-CN" sz="3200" dirty="0">
                  <a:solidFill>
                    <a:schemeClr val="bg1"/>
                  </a:solidFill>
                  <a:latin typeface="微软雅黑" panose="020B0503020204020204" pitchFamily="34" charset="-122"/>
                  <a:ea typeface="微软雅黑" panose="020B0503020204020204" pitchFamily="34" charset="-122"/>
                </a:rPr>
                <a:t>4</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6" name="组合 6"/>
          <p:cNvGrpSpPr>
            <a:grpSpLocks/>
          </p:cNvGrpSpPr>
          <p:nvPr/>
        </p:nvGrpSpPr>
        <p:grpSpPr bwMode="auto">
          <a:xfrm>
            <a:off x="4561892" y="4107323"/>
            <a:ext cx="3453698" cy="461979"/>
            <a:chOff x="2975171" y="4250658"/>
            <a:chExt cx="2806603" cy="552161"/>
          </a:xfrm>
        </p:grpSpPr>
        <p:sp>
          <p:nvSpPr>
            <p:cNvPr id="37" name="圆角矩形 37"/>
            <p:cNvSpPr/>
            <p:nvPr/>
          </p:nvSpPr>
          <p:spPr bwMode="auto">
            <a:xfrm>
              <a:off x="3254850" y="4250658"/>
              <a:ext cx="2225396" cy="542377"/>
            </a:xfrm>
            <a:prstGeom prst="roundRect">
              <a:avLst>
                <a:gd name="adj" fmla="val 50000"/>
              </a:avLst>
            </a:prstGeom>
            <a:solidFill>
              <a:schemeClr val="accent6"/>
            </a:solidFill>
            <a:ln>
              <a:solidFill>
                <a:schemeClr val="accent6"/>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r>
                <a:rPr lang="zh-CN" altLang="en-US" sz="2000" b="1" dirty="0">
                  <a:latin typeface="微软雅黑" panose="020B0503020204020204" pitchFamily="34" charset="-122"/>
                  <a:ea typeface="微软雅黑" panose="020B0503020204020204" pitchFamily="34" charset="-122"/>
                  <a:sym typeface="+mn-ea"/>
                </a:rPr>
                <a:t>  </a:t>
              </a:r>
              <a:r>
                <a:rPr lang="zh-CN" altLang="en-US" sz="2800" b="1" dirty="0">
                  <a:solidFill>
                    <a:srgbClr val="000000"/>
                  </a:solidFill>
                  <a:latin typeface="宋体" panose="02010600030101010101" pitchFamily="2" charset="-122"/>
                  <a:ea typeface="宋体" panose="02010600030101010101" pitchFamily="2" charset="-122"/>
                  <a:sym typeface="+mn-ea"/>
                </a:rPr>
                <a:t>生活</a:t>
              </a:r>
              <a:r>
                <a:rPr lang="zh-CN" altLang="en-US" sz="2800" b="1" dirty="0" smtClean="0">
                  <a:solidFill>
                    <a:srgbClr val="000000"/>
                  </a:solidFill>
                  <a:latin typeface="宋体" panose="02010600030101010101" pitchFamily="2" charset="-122"/>
                  <a:ea typeface="宋体" panose="02010600030101010101" pitchFamily="2" charset="-122"/>
                  <a:sym typeface="+mn-ea"/>
                </a:rPr>
                <a:t>富裕</a:t>
              </a:r>
              <a:endParaRPr lang="zh-CN" altLang="en-US" sz="2800" b="1" dirty="0">
                <a:solidFill>
                  <a:srgbClr val="000000"/>
                </a:solidFill>
                <a:latin typeface="宋体" panose="02010600030101010101" pitchFamily="2" charset="-122"/>
                <a:ea typeface="宋体" panose="02010600030101010101" pitchFamily="2" charset="-122"/>
                <a:sym typeface="+mn-ea"/>
              </a:endParaRPr>
            </a:p>
          </p:txBody>
        </p:sp>
        <p:sp>
          <p:nvSpPr>
            <p:cNvPr id="121" name="椭圆 120"/>
            <p:cNvSpPr>
              <a:spLocks noChangeAspect="1"/>
            </p:cNvSpPr>
            <p:nvPr/>
          </p:nvSpPr>
          <p:spPr bwMode="auto">
            <a:xfrm>
              <a:off x="3003745" y="4252250"/>
              <a:ext cx="547669" cy="548978"/>
            </a:xfrm>
            <a:prstGeom prst="ellipse">
              <a:avLst/>
            </a:prstGeom>
            <a:solidFill>
              <a:schemeClr val="accent6"/>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endParaRPr lang="zh-CN" altLang="en-US" dirty="0">
                <a:latin typeface="微软雅黑" panose="020B0503020204020204" pitchFamily="34" charset="-122"/>
                <a:ea typeface="微软雅黑" panose="020B0503020204020204" pitchFamily="34" charset="-122"/>
              </a:endParaRPr>
            </a:p>
          </p:txBody>
        </p:sp>
        <p:sp>
          <p:nvSpPr>
            <p:cNvPr id="122" name="矩形 121"/>
            <p:cNvSpPr>
              <a:spLocks noChangeArrowheads="1"/>
            </p:cNvSpPr>
            <p:nvPr/>
          </p:nvSpPr>
          <p:spPr bwMode="auto">
            <a:xfrm>
              <a:off x="3935576" y="4373184"/>
              <a:ext cx="1846198" cy="429635"/>
            </a:xfrm>
            <a:prstGeom prst="rect">
              <a:avLst/>
            </a:prstGeom>
          </p:spPr>
          <p:txBody>
            <a:bodyPr lIns="0" tIns="0" rIns="0" bIns="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defRPr/>
              </a:pPr>
              <a:endParaRPr lang="zh-CN" altLang="en-US" sz="2400" b="1" dirty="0">
                <a:gradFill>
                  <a:gsLst>
                    <a:gs pos="0">
                      <a:srgbClr val="BE0000"/>
                    </a:gs>
                    <a:gs pos="100000">
                      <a:srgbClr val="930000"/>
                    </a:gs>
                  </a:gsLst>
                  <a:lin ang="16200000" scaled="1"/>
                </a:gradFill>
                <a:latin typeface="微软雅黑" panose="020B0503020204020204" pitchFamily="34" charset="-122"/>
                <a:ea typeface="微软雅黑" panose="020B0503020204020204" pitchFamily="34" charset="-122"/>
              </a:endParaRPr>
            </a:p>
          </p:txBody>
        </p:sp>
        <p:sp>
          <p:nvSpPr>
            <p:cNvPr id="27674" name="标题 1"/>
            <p:cNvSpPr txBox="1">
              <a:spLocks noChangeArrowheads="1"/>
            </p:cNvSpPr>
            <p:nvPr/>
          </p:nvSpPr>
          <p:spPr bwMode="auto">
            <a:xfrm>
              <a:off x="2975171" y="4257791"/>
              <a:ext cx="602909" cy="29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defTabSz="914400" eaLnBrk="1" hangingPunct="1"/>
              <a:r>
                <a:rPr lang="en-US" altLang="zh-CN" sz="3200" dirty="0">
                  <a:solidFill>
                    <a:schemeClr val="bg1"/>
                  </a:solidFill>
                  <a:latin typeface="微软雅黑" panose="020B0503020204020204" pitchFamily="34" charset="-122"/>
                  <a:ea typeface="微软雅黑" panose="020B0503020204020204" pitchFamily="34" charset="-122"/>
                </a:rPr>
                <a:t>5</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sp>
        <p:nvSpPr>
          <p:cNvPr id="13" name="流程图: 接点 12"/>
          <p:cNvSpPr>
            <a:spLocks noChangeAspect="1"/>
          </p:cNvSpPr>
          <p:nvPr/>
        </p:nvSpPr>
        <p:spPr bwMode="auto">
          <a:xfrm rot="20880469">
            <a:off x="1691057" y="1591076"/>
            <a:ext cx="2305050" cy="2305050"/>
          </a:xfrm>
          <a:prstGeom prst="flowChartConnector">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0">
            <a:schemeClr val="accent5"/>
          </a:lnRef>
          <a:fillRef idx="3">
            <a:schemeClr val="accent5"/>
          </a:fillRef>
          <a:effectRef idx="3">
            <a:schemeClr val="accent5"/>
          </a:effectRef>
          <a:fontRef idx="minor">
            <a:schemeClr val="lt1"/>
          </a:fontRef>
        </p:style>
        <p:txBody>
          <a:bodyPr anchor="ctr"/>
          <a:lstStyle/>
          <a:p>
            <a:pPr algn="ctr" eaLnBrk="0" hangingPunct="0">
              <a:buFontTx/>
              <a:buNone/>
              <a:defRPr/>
            </a:pPr>
            <a:r>
              <a:rPr lang="zh-CN" altLang="en-US" sz="2800" b="1"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实施乡村</a:t>
            </a:r>
            <a:endParaRPr lang="en-US" altLang="zh-CN" sz="2800" b="1"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endParaRPr>
          </a:p>
          <a:p>
            <a:pPr algn="ctr" eaLnBrk="0" hangingPunct="0">
              <a:buFontTx/>
              <a:buNone/>
              <a:defRPr/>
            </a:pPr>
            <a:r>
              <a:rPr lang="zh-CN" altLang="en-US" sz="2800" b="1"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振兴战略</a:t>
            </a:r>
            <a:endParaRPr lang="en-US" altLang="zh-CN" sz="2800" b="1"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endParaRPr>
          </a:p>
          <a:p>
            <a:pPr algn="ctr" eaLnBrk="0" hangingPunct="0">
              <a:buFontTx/>
              <a:buNone/>
              <a:defRPr/>
            </a:pPr>
            <a:r>
              <a:rPr lang="zh-CN" altLang="en-US" sz="2800" b="1"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总要求</a:t>
            </a:r>
            <a:endParaRPr lang="zh-CN" altLang="en-US" sz="2400" b="1"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endParaRPr>
          </a:p>
        </p:txBody>
      </p:sp>
      <p:grpSp>
        <p:nvGrpSpPr>
          <p:cNvPr id="7" name="组合 6"/>
          <p:cNvGrpSpPr>
            <a:grpSpLocks/>
          </p:cNvGrpSpPr>
          <p:nvPr/>
        </p:nvGrpSpPr>
        <p:grpSpPr bwMode="auto">
          <a:xfrm>
            <a:off x="43241" y="642571"/>
            <a:ext cx="4525964" cy="601663"/>
            <a:chOff x="555395" y="875838"/>
            <a:chExt cx="4523823" cy="601471"/>
          </a:xfrm>
        </p:grpSpPr>
        <p:grpSp>
          <p:nvGrpSpPr>
            <p:cNvPr id="8" name="组合 27"/>
            <p:cNvGrpSpPr/>
            <p:nvPr/>
          </p:nvGrpSpPr>
          <p:grpSpPr>
            <a:xfrm>
              <a:off x="555395" y="886759"/>
              <a:ext cx="590550" cy="590550"/>
              <a:chOff x="2981325" y="1724025"/>
              <a:chExt cx="590550" cy="590550"/>
            </a:xfrm>
            <a:effectLst>
              <a:outerShdw blurRad="50800" dist="38100" dir="13500000" algn="br" rotWithShape="0">
                <a:prstClr val="black">
                  <a:alpha val="40000"/>
                </a:prstClr>
              </a:outerShdw>
            </a:effectLst>
          </p:grpSpPr>
          <p:grpSp>
            <p:nvGrpSpPr>
              <p:cNvPr id="9" name="组合 30"/>
              <p:cNvGrpSpPr/>
              <p:nvPr/>
            </p:nvGrpSpPr>
            <p:grpSpPr>
              <a:xfrm>
                <a:off x="2981325" y="1724025"/>
                <a:ext cx="590550" cy="590550"/>
                <a:chOff x="2981325" y="1724025"/>
                <a:chExt cx="590550" cy="590550"/>
              </a:xfrm>
            </p:grpSpPr>
            <p:sp>
              <p:nvSpPr>
                <p:cNvPr id="47" name="椭圆 46"/>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48" name="椭圆 47"/>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46" name="文本框 31"/>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1</a:t>
                </a:r>
                <a:endParaRPr lang="zh-CN" altLang="en-US" sz="2400" b="1" i="1" dirty="0">
                  <a:solidFill>
                    <a:schemeClr val="accent6">
                      <a:lumMod val="75000"/>
                    </a:schemeClr>
                  </a:solidFill>
                </a:endParaRPr>
              </a:p>
            </p:txBody>
          </p:sp>
        </p:grpSp>
        <p:sp>
          <p:nvSpPr>
            <p:cNvPr id="27679" name="矩形 64"/>
            <p:cNvSpPr>
              <a:spLocks noChangeArrowheads="1"/>
            </p:cNvSpPr>
            <p:nvPr/>
          </p:nvSpPr>
          <p:spPr bwMode="auto">
            <a:xfrm>
              <a:off x="1203067" y="875838"/>
              <a:ext cx="3876151" cy="58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实施乡村振兴战略的总要求</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21" presetClass="entr" presetSubtype="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1000"/>
                                        <p:tgtEl>
                                          <p:spTgt spid="13"/>
                                        </p:tgtEl>
                                      </p:cBhvr>
                                    </p:animEffect>
                                  </p:childTnLst>
                                </p:cTn>
                              </p:par>
                            </p:childTnLst>
                          </p:cTn>
                        </p:par>
                        <p:par>
                          <p:cTn id="14" fill="hold" nodeType="afterGroup">
                            <p:stCondLst>
                              <p:cond delay="2000"/>
                            </p:stCondLst>
                            <p:childTnLst>
                              <p:par>
                                <p:cTn id="15" presetID="47"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3000"/>
                            </p:stCondLst>
                            <p:childTnLst>
                              <p:par>
                                <p:cTn id="21" presetID="1"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nodeType="afterGroup">
                            <p:stCondLst>
                              <p:cond delay="3001"/>
                            </p:stCondLst>
                            <p:childTnLst>
                              <p:par>
                                <p:cTn id="24" presetID="47"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4001"/>
                            </p:stCondLst>
                            <p:childTnLst>
                              <p:par>
                                <p:cTn id="30" presetID="47"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5001"/>
                            </p:stCondLst>
                            <p:childTnLst>
                              <p:par>
                                <p:cTn id="36" presetID="47"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par>
                          <p:cTn id="41" fill="hold" nodeType="afterGroup">
                            <p:stCondLst>
                              <p:cond delay="6001"/>
                            </p:stCondLst>
                            <p:childTnLst>
                              <p:par>
                                <p:cTn id="42" presetID="47" presetClass="entr" presetSubtype="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96" name="Picture 16"/>
          <p:cNvPicPr>
            <a:picLocks noChangeAspect="1" noChangeArrowheads="1"/>
          </p:cNvPicPr>
          <p:nvPr/>
        </p:nvPicPr>
        <p:blipFill>
          <a:blip r:embed="rId2" cstate="print"/>
          <a:srcRect/>
          <a:stretch>
            <a:fillRect/>
          </a:stretch>
        </p:blipFill>
        <p:spPr bwMode="auto">
          <a:xfrm>
            <a:off x="6137801" y="265983"/>
            <a:ext cx="1246650" cy="831068"/>
          </a:xfrm>
          <a:prstGeom prst="rect">
            <a:avLst/>
          </a:prstGeom>
          <a:noFill/>
          <a:effectLst>
            <a:softEdge rad="63500"/>
          </a:effectLst>
        </p:spPr>
      </p:pic>
      <p:sp>
        <p:nvSpPr>
          <p:cNvPr id="8" name="矩形: 圆角 7"/>
          <p:cNvSpPr/>
          <p:nvPr/>
        </p:nvSpPr>
        <p:spPr>
          <a:xfrm>
            <a:off x="306432" y="1361466"/>
            <a:ext cx="3776525" cy="529724"/>
          </a:xfrm>
          <a:prstGeom prst="roundRect">
            <a:avLst/>
          </a:prstGeom>
          <a:solidFill>
            <a:schemeClr val="accent3">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第一，坚持党管农村工作</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grpSp>
        <p:nvGrpSpPr>
          <p:cNvPr id="2" name="组合 9"/>
          <p:cNvGrpSpPr/>
          <p:nvPr/>
        </p:nvGrpSpPr>
        <p:grpSpPr bwMode="auto">
          <a:xfrm>
            <a:off x="4916487" y="1896044"/>
            <a:ext cx="3817937" cy="3229454"/>
            <a:chOff x="3175907" y="1322214"/>
            <a:chExt cx="3878172" cy="3298481"/>
          </a:xfrm>
          <a:solidFill>
            <a:schemeClr val="accent1">
              <a:lumMod val="60000"/>
              <a:lumOff val="40000"/>
            </a:schemeClr>
          </a:solidFill>
        </p:grpSpPr>
        <p:grpSp>
          <p:nvGrpSpPr>
            <p:cNvPr id="3" name="组合 66"/>
            <p:cNvGrpSpPr/>
            <p:nvPr/>
          </p:nvGrpSpPr>
          <p:grpSpPr bwMode="auto">
            <a:xfrm>
              <a:off x="3175907" y="3022295"/>
              <a:ext cx="3878172" cy="1598400"/>
              <a:chOff x="663253" y="3891470"/>
              <a:chExt cx="3689607" cy="1600379"/>
            </a:xfrm>
            <a:grpFill/>
          </p:grpSpPr>
          <p:sp>
            <p:nvSpPr>
              <p:cNvPr id="68" name="Freeform 23"/>
              <p:cNvSpPr/>
              <p:nvPr/>
            </p:nvSpPr>
            <p:spPr bwMode="auto">
              <a:xfrm>
                <a:off x="1072586" y="3891425"/>
                <a:ext cx="2904609" cy="886829"/>
              </a:xfrm>
              <a:custGeom>
                <a:avLst/>
                <a:gdLst>
                  <a:gd name="T0" fmla="*/ 0 w 2022"/>
                  <a:gd name="T1" fmla="*/ 951086933 h 632"/>
                  <a:gd name="T2" fmla="*/ 1751650007 w 2022"/>
                  <a:gd name="T3" fmla="*/ 0 h 632"/>
                  <a:gd name="T4" fmla="*/ 2147483647 w 2022"/>
                  <a:gd name="T5" fmla="*/ 616582955 h 632"/>
                  <a:gd name="T6" fmla="*/ 2147483647 w 2022"/>
                  <a:gd name="T7" fmla="*/ 1577655066 h 632"/>
                  <a:gd name="T8" fmla="*/ 0 w 2022"/>
                  <a:gd name="T9" fmla="*/ 951086933 h 632"/>
                  <a:gd name="T10" fmla="*/ 0 60000 65536"/>
                  <a:gd name="T11" fmla="*/ 0 60000 65536"/>
                  <a:gd name="T12" fmla="*/ 0 60000 65536"/>
                  <a:gd name="T13" fmla="*/ 0 60000 65536"/>
                  <a:gd name="T14" fmla="*/ 0 60000 65536"/>
                  <a:gd name="T15" fmla="*/ 0 w 2022"/>
                  <a:gd name="T16" fmla="*/ 0 h 632"/>
                  <a:gd name="T17" fmla="*/ 2022 w 2022"/>
                  <a:gd name="T18" fmla="*/ 632 h 632"/>
                </a:gdLst>
                <a:ahLst/>
                <a:cxnLst>
                  <a:cxn ang="T10">
                    <a:pos x="T0" y="T1"/>
                  </a:cxn>
                  <a:cxn ang="T11">
                    <a:pos x="T2" y="T3"/>
                  </a:cxn>
                  <a:cxn ang="T12">
                    <a:pos x="T4" y="T5"/>
                  </a:cxn>
                  <a:cxn ang="T13">
                    <a:pos x="T6" y="T7"/>
                  </a:cxn>
                  <a:cxn ang="T14">
                    <a:pos x="T8" y="T9"/>
                  </a:cxn>
                </a:cxnLst>
                <a:rect l="T15" t="T16" r="T17" b="T18"/>
                <a:pathLst>
                  <a:path w="2022" h="632">
                    <a:moveTo>
                      <a:pt x="0" y="381"/>
                    </a:moveTo>
                    <a:lnTo>
                      <a:pt x="669" y="0"/>
                    </a:lnTo>
                    <a:lnTo>
                      <a:pt x="2022" y="247"/>
                    </a:lnTo>
                    <a:lnTo>
                      <a:pt x="1279" y="632"/>
                    </a:lnTo>
                    <a:lnTo>
                      <a:pt x="0" y="381"/>
                    </a:lnTo>
                    <a:close/>
                  </a:path>
                </a:pathLst>
              </a:custGeom>
              <a:grpFill/>
              <a:ln w="9525">
                <a:solidFill>
                  <a:schemeClr val="accent1">
                    <a:lumMod val="60000"/>
                    <a:lumOff val="40000"/>
                  </a:schemeClr>
                </a:solidFill>
                <a:round/>
              </a:ln>
            </p:spPr>
            <p:txBody>
              <a:bodyPr/>
              <a:lstStyle/>
              <a:p>
                <a:pPr defTabSz="685800" fontAlgn="auto">
                  <a:spcBef>
                    <a:spcPts val="0"/>
                  </a:spcBef>
                  <a:spcAft>
                    <a:spcPts val="0"/>
                  </a:spcAft>
                  <a:buFontTx/>
                  <a:buNone/>
                  <a:defRPr/>
                </a:pPr>
                <a:endParaRPr lang="zh-CN" altLang="en-US" sz="1400" kern="0">
                  <a:solidFill>
                    <a:prstClr val="white"/>
                  </a:solidFill>
                  <a:latin typeface="等线" panose="02010600030101010101" pitchFamily="2" charset="-122"/>
                </a:endParaRPr>
              </a:p>
            </p:txBody>
          </p:sp>
          <p:sp>
            <p:nvSpPr>
              <p:cNvPr id="69" name="Freeform 16"/>
              <p:cNvSpPr/>
              <p:nvPr/>
            </p:nvSpPr>
            <p:spPr bwMode="auto">
              <a:xfrm>
                <a:off x="663253" y="4419072"/>
                <a:ext cx="2356313" cy="1066419"/>
              </a:xfrm>
              <a:custGeom>
                <a:avLst/>
                <a:gdLst>
                  <a:gd name="T0" fmla="*/ 744836399 w 1639"/>
                  <a:gd name="T1" fmla="*/ 0 h 759"/>
                  <a:gd name="T2" fmla="*/ 2147483647 w 1639"/>
                  <a:gd name="T3" fmla="*/ 610066764 h 759"/>
                  <a:gd name="T4" fmla="*/ 2147483647 w 1639"/>
                  <a:gd name="T5" fmla="*/ 1897707720 h 759"/>
                  <a:gd name="T6" fmla="*/ 0 w 1639"/>
                  <a:gd name="T7" fmla="*/ 985108182 h 759"/>
                  <a:gd name="T8" fmla="*/ 744836399 w 1639"/>
                  <a:gd name="T9" fmla="*/ 0 h 759"/>
                  <a:gd name="T10" fmla="*/ 0 60000 65536"/>
                  <a:gd name="T11" fmla="*/ 0 60000 65536"/>
                  <a:gd name="T12" fmla="*/ 0 60000 65536"/>
                  <a:gd name="T13" fmla="*/ 0 60000 65536"/>
                  <a:gd name="T14" fmla="*/ 0 60000 65536"/>
                  <a:gd name="T15" fmla="*/ 0 w 1639"/>
                  <a:gd name="T16" fmla="*/ 0 h 759"/>
                  <a:gd name="T17" fmla="*/ 1639 w 1639"/>
                  <a:gd name="T18" fmla="*/ 759 h 759"/>
                </a:gdLst>
                <a:ahLst/>
                <a:cxnLst>
                  <a:cxn ang="T10">
                    <a:pos x="T0" y="T1"/>
                  </a:cxn>
                  <a:cxn ang="T11">
                    <a:pos x="T2" y="T3"/>
                  </a:cxn>
                  <a:cxn ang="T12">
                    <a:pos x="T4" y="T5"/>
                  </a:cxn>
                  <a:cxn ang="T13">
                    <a:pos x="T6" y="T7"/>
                  </a:cxn>
                  <a:cxn ang="T14">
                    <a:pos x="T8" y="T9"/>
                  </a:cxn>
                </a:cxnLst>
                <a:rect l="T15" t="T16" r="T17" b="T18"/>
                <a:pathLst>
                  <a:path w="1639" h="759">
                    <a:moveTo>
                      <a:pt x="284" y="0"/>
                    </a:moveTo>
                    <a:lnTo>
                      <a:pt x="1560" y="244"/>
                    </a:lnTo>
                    <a:lnTo>
                      <a:pt x="1639" y="759"/>
                    </a:lnTo>
                    <a:lnTo>
                      <a:pt x="0" y="394"/>
                    </a:lnTo>
                    <a:lnTo>
                      <a:pt x="284" y="0"/>
                    </a:lnTo>
                    <a:close/>
                  </a:path>
                </a:pathLst>
              </a:custGeom>
              <a:solidFill>
                <a:schemeClr val="accent4">
                  <a:lumMod val="60000"/>
                  <a:lumOff val="40000"/>
                </a:schemeClr>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r>
                  <a:rPr lang="zh-CN" altLang="en-US" sz="1400" kern="0" dirty="0">
                    <a:solidFill>
                      <a:prstClr val="white"/>
                    </a:solidFill>
                    <a:latin typeface="等线" panose="02010600030101010101" pitchFamily="2" charset="-122"/>
                  </a:rPr>
                  <a:t>                              </a:t>
                </a:r>
                <a:endParaRPr lang="en-US" altLang="zh-CN" sz="1400" kern="0" dirty="0">
                  <a:solidFill>
                    <a:prstClr val="white"/>
                  </a:solidFill>
                  <a:latin typeface="等线" panose="02010600030101010101" pitchFamily="2" charset="-122"/>
                </a:endParaRPr>
              </a:p>
              <a:p>
                <a:pPr defTabSz="685800" fontAlgn="auto">
                  <a:spcBef>
                    <a:spcPts val="0"/>
                  </a:spcBef>
                  <a:spcAft>
                    <a:spcPts val="0"/>
                  </a:spcAft>
                  <a:buFontTx/>
                  <a:buNone/>
                  <a:defRPr/>
                </a:pPr>
                <a:r>
                  <a:rPr lang="en-US" altLang="zh-CN" sz="1400" kern="0" dirty="0">
                    <a:solidFill>
                      <a:prstClr val="white"/>
                    </a:solidFill>
                    <a:latin typeface="等线" panose="02010600030101010101" pitchFamily="2" charset="-122"/>
                  </a:rPr>
                  <a:t>                             </a:t>
                </a:r>
              </a:p>
              <a:p>
                <a:pPr defTabSz="685800" fontAlgn="auto">
                  <a:spcBef>
                    <a:spcPts val="0"/>
                  </a:spcBef>
                  <a:spcAft>
                    <a:spcPts val="0"/>
                  </a:spcAft>
                  <a:buFontTx/>
                  <a:buNone/>
                  <a:defRPr/>
                </a:pPr>
                <a:r>
                  <a:rPr lang="en-US" altLang="zh-CN" sz="1400" b="1" kern="0" dirty="0">
                    <a:solidFill>
                      <a:prstClr val="white"/>
                    </a:solidFill>
                    <a:latin typeface="等线" panose="02010600030101010101" pitchFamily="2" charset="-122"/>
                  </a:rPr>
                  <a:t>                              </a:t>
                </a:r>
                <a:r>
                  <a:rPr lang="zh-CN" altLang="en-US" b="1" kern="0" dirty="0">
                    <a:latin typeface="微软雅黑" panose="020B0503020204020204" pitchFamily="34" charset="-122"/>
                    <a:ea typeface="微软雅黑" panose="020B0503020204020204" pitchFamily="34" charset="-122"/>
                  </a:rPr>
                  <a:t>村</a:t>
                </a:r>
                <a:endParaRPr lang="zh-CN" altLang="en-US" sz="1400" b="1" kern="0" dirty="0">
                  <a:latin typeface="微软雅黑" panose="020B0503020204020204" pitchFamily="34" charset="-122"/>
                  <a:ea typeface="微软雅黑" panose="020B0503020204020204" pitchFamily="34" charset="-122"/>
                </a:endParaRPr>
              </a:p>
            </p:txBody>
          </p:sp>
          <p:sp>
            <p:nvSpPr>
              <p:cNvPr id="70" name="Freeform 20"/>
              <p:cNvSpPr/>
              <p:nvPr/>
            </p:nvSpPr>
            <p:spPr bwMode="auto">
              <a:xfrm>
                <a:off x="2900239" y="4228356"/>
                <a:ext cx="1453059" cy="1263493"/>
              </a:xfrm>
              <a:custGeom>
                <a:avLst/>
                <a:gdLst>
                  <a:gd name="T0" fmla="*/ 0 w 1012"/>
                  <a:gd name="T1" fmla="*/ 960930005 h 899"/>
                  <a:gd name="T2" fmla="*/ 1948680217 w 1012"/>
                  <a:gd name="T3" fmla="*/ 0 h 899"/>
                  <a:gd name="T4" fmla="*/ 2147483647 w 1012"/>
                  <a:gd name="T5" fmla="*/ 868098433 h 899"/>
                  <a:gd name="T6" fmla="*/ 204023069 w 1012"/>
                  <a:gd name="T7" fmla="*/ 2147483647 h 899"/>
                  <a:gd name="T8" fmla="*/ 0 w 1012"/>
                  <a:gd name="T9" fmla="*/ 960930005 h 899"/>
                  <a:gd name="T10" fmla="*/ 0 60000 65536"/>
                  <a:gd name="T11" fmla="*/ 0 60000 65536"/>
                  <a:gd name="T12" fmla="*/ 0 60000 65536"/>
                  <a:gd name="T13" fmla="*/ 0 60000 65536"/>
                  <a:gd name="T14" fmla="*/ 0 60000 65536"/>
                  <a:gd name="T15" fmla="*/ 0 w 1012"/>
                  <a:gd name="T16" fmla="*/ 0 h 899"/>
                  <a:gd name="T17" fmla="*/ 1012 w 1012"/>
                  <a:gd name="T18" fmla="*/ 899 h 899"/>
                </a:gdLst>
                <a:ahLst/>
                <a:cxnLst>
                  <a:cxn ang="T10">
                    <a:pos x="T0" y="T1"/>
                  </a:cxn>
                  <a:cxn ang="T11">
                    <a:pos x="T2" y="T3"/>
                  </a:cxn>
                  <a:cxn ang="T12">
                    <a:pos x="T4" y="T5"/>
                  </a:cxn>
                  <a:cxn ang="T13">
                    <a:pos x="T6" y="T7"/>
                  </a:cxn>
                  <a:cxn ang="T14">
                    <a:pos x="T8" y="T9"/>
                  </a:cxn>
                </a:cxnLst>
                <a:rect l="T15" t="T16" r="T17" b="T18"/>
                <a:pathLst>
                  <a:path w="1012" h="899">
                    <a:moveTo>
                      <a:pt x="0" y="383"/>
                    </a:moveTo>
                    <a:lnTo>
                      <a:pt x="745" y="0"/>
                    </a:lnTo>
                    <a:lnTo>
                      <a:pt x="1012" y="346"/>
                    </a:lnTo>
                    <a:lnTo>
                      <a:pt x="78" y="899"/>
                    </a:lnTo>
                    <a:lnTo>
                      <a:pt x="0" y="383"/>
                    </a:lnTo>
                    <a:close/>
                  </a:path>
                </a:pathLst>
              </a:custGeom>
              <a:solidFill>
                <a:schemeClr val="accent4">
                  <a:lumMod val="60000"/>
                  <a:lumOff val="40000"/>
                </a:schemeClr>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endParaRPr lang="zh-CN" altLang="en-US" sz="1400" kern="0">
                  <a:solidFill>
                    <a:prstClr val="white"/>
                  </a:solidFill>
                  <a:latin typeface="等线" panose="02010600030101010101" pitchFamily="2" charset="-122"/>
                </a:endParaRPr>
              </a:p>
            </p:txBody>
          </p:sp>
        </p:grpSp>
        <p:grpSp>
          <p:nvGrpSpPr>
            <p:cNvPr id="4" name="组合 95"/>
            <p:cNvGrpSpPr/>
            <p:nvPr/>
          </p:nvGrpSpPr>
          <p:grpSpPr bwMode="auto">
            <a:xfrm>
              <a:off x="3657600" y="2519237"/>
              <a:ext cx="2938415" cy="1198800"/>
              <a:chOff x="663253" y="3891470"/>
              <a:chExt cx="3689607" cy="1600379"/>
            </a:xfrm>
            <a:grpFill/>
          </p:grpSpPr>
          <p:sp>
            <p:nvSpPr>
              <p:cNvPr id="97" name="Freeform 23"/>
              <p:cNvSpPr/>
              <p:nvPr/>
            </p:nvSpPr>
            <p:spPr bwMode="auto">
              <a:xfrm>
                <a:off x="1073122" y="3891239"/>
                <a:ext cx="2902576" cy="885770"/>
              </a:xfrm>
              <a:custGeom>
                <a:avLst/>
                <a:gdLst>
                  <a:gd name="T0" fmla="*/ 0 w 2022"/>
                  <a:gd name="T1" fmla="*/ 951086933 h 632"/>
                  <a:gd name="T2" fmla="*/ 1751650007 w 2022"/>
                  <a:gd name="T3" fmla="*/ 0 h 632"/>
                  <a:gd name="T4" fmla="*/ 2147483647 w 2022"/>
                  <a:gd name="T5" fmla="*/ 616582955 h 632"/>
                  <a:gd name="T6" fmla="*/ 2147483647 w 2022"/>
                  <a:gd name="T7" fmla="*/ 1577655066 h 632"/>
                  <a:gd name="T8" fmla="*/ 0 w 2022"/>
                  <a:gd name="T9" fmla="*/ 951086933 h 632"/>
                  <a:gd name="T10" fmla="*/ 0 60000 65536"/>
                  <a:gd name="T11" fmla="*/ 0 60000 65536"/>
                  <a:gd name="T12" fmla="*/ 0 60000 65536"/>
                  <a:gd name="T13" fmla="*/ 0 60000 65536"/>
                  <a:gd name="T14" fmla="*/ 0 60000 65536"/>
                  <a:gd name="T15" fmla="*/ 0 w 2022"/>
                  <a:gd name="T16" fmla="*/ 0 h 632"/>
                  <a:gd name="T17" fmla="*/ 2022 w 2022"/>
                  <a:gd name="T18" fmla="*/ 632 h 632"/>
                </a:gdLst>
                <a:ahLst/>
                <a:cxnLst>
                  <a:cxn ang="T10">
                    <a:pos x="T0" y="T1"/>
                  </a:cxn>
                  <a:cxn ang="T11">
                    <a:pos x="T2" y="T3"/>
                  </a:cxn>
                  <a:cxn ang="T12">
                    <a:pos x="T4" y="T5"/>
                  </a:cxn>
                  <a:cxn ang="T13">
                    <a:pos x="T6" y="T7"/>
                  </a:cxn>
                  <a:cxn ang="T14">
                    <a:pos x="T8" y="T9"/>
                  </a:cxn>
                </a:cxnLst>
                <a:rect l="T15" t="T16" r="T17" b="T18"/>
                <a:pathLst>
                  <a:path w="2022" h="632">
                    <a:moveTo>
                      <a:pt x="0" y="381"/>
                    </a:moveTo>
                    <a:lnTo>
                      <a:pt x="669" y="0"/>
                    </a:lnTo>
                    <a:lnTo>
                      <a:pt x="2022" y="247"/>
                    </a:lnTo>
                    <a:lnTo>
                      <a:pt x="1279" y="632"/>
                    </a:lnTo>
                    <a:lnTo>
                      <a:pt x="0" y="381"/>
                    </a:lnTo>
                    <a:close/>
                  </a:path>
                </a:pathLst>
              </a:custGeom>
              <a:grpFill/>
              <a:ln w="9525">
                <a:solidFill>
                  <a:schemeClr val="accent1">
                    <a:lumMod val="60000"/>
                    <a:lumOff val="40000"/>
                  </a:schemeClr>
                </a:solidFill>
                <a:round/>
              </a:ln>
            </p:spPr>
            <p:txBody>
              <a:bodyPr/>
              <a:lstStyle/>
              <a:p>
                <a:pPr defTabSz="685800" fontAlgn="auto">
                  <a:spcBef>
                    <a:spcPts val="0"/>
                  </a:spcBef>
                  <a:spcAft>
                    <a:spcPts val="0"/>
                  </a:spcAft>
                  <a:buFontTx/>
                  <a:buNone/>
                  <a:defRPr/>
                </a:pPr>
                <a:endParaRPr lang="zh-CN" altLang="en-US" sz="1400" kern="0">
                  <a:solidFill>
                    <a:prstClr val="white"/>
                  </a:solidFill>
                  <a:latin typeface="等线" panose="02010600030101010101" pitchFamily="2" charset="-122"/>
                </a:endParaRPr>
              </a:p>
            </p:txBody>
          </p:sp>
          <p:sp>
            <p:nvSpPr>
              <p:cNvPr id="98" name="Freeform 16"/>
              <p:cNvSpPr/>
              <p:nvPr/>
            </p:nvSpPr>
            <p:spPr bwMode="auto">
              <a:xfrm>
                <a:off x="662456" y="4418887"/>
                <a:ext cx="2356350" cy="1065890"/>
              </a:xfrm>
              <a:custGeom>
                <a:avLst/>
                <a:gdLst>
                  <a:gd name="T0" fmla="*/ 744836399 w 1639"/>
                  <a:gd name="T1" fmla="*/ 0 h 759"/>
                  <a:gd name="T2" fmla="*/ 2147483647 w 1639"/>
                  <a:gd name="T3" fmla="*/ 610066764 h 759"/>
                  <a:gd name="T4" fmla="*/ 2147483647 w 1639"/>
                  <a:gd name="T5" fmla="*/ 1897707720 h 759"/>
                  <a:gd name="T6" fmla="*/ 0 w 1639"/>
                  <a:gd name="T7" fmla="*/ 985108182 h 759"/>
                  <a:gd name="T8" fmla="*/ 744836399 w 1639"/>
                  <a:gd name="T9" fmla="*/ 0 h 759"/>
                  <a:gd name="T10" fmla="*/ 0 60000 65536"/>
                  <a:gd name="T11" fmla="*/ 0 60000 65536"/>
                  <a:gd name="T12" fmla="*/ 0 60000 65536"/>
                  <a:gd name="T13" fmla="*/ 0 60000 65536"/>
                  <a:gd name="T14" fmla="*/ 0 60000 65536"/>
                  <a:gd name="T15" fmla="*/ 0 w 1639"/>
                  <a:gd name="T16" fmla="*/ 0 h 759"/>
                  <a:gd name="T17" fmla="*/ 1639 w 1639"/>
                  <a:gd name="T18" fmla="*/ 759 h 759"/>
                </a:gdLst>
                <a:ahLst/>
                <a:cxnLst>
                  <a:cxn ang="T10">
                    <a:pos x="T0" y="T1"/>
                  </a:cxn>
                  <a:cxn ang="T11">
                    <a:pos x="T2" y="T3"/>
                  </a:cxn>
                  <a:cxn ang="T12">
                    <a:pos x="T4" y="T5"/>
                  </a:cxn>
                  <a:cxn ang="T13">
                    <a:pos x="T6" y="T7"/>
                  </a:cxn>
                  <a:cxn ang="T14">
                    <a:pos x="T8" y="T9"/>
                  </a:cxn>
                </a:cxnLst>
                <a:rect l="T15" t="T16" r="T17" b="T18"/>
                <a:pathLst>
                  <a:path w="1639" h="759">
                    <a:moveTo>
                      <a:pt x="284" y="0"/>
                    </a:moveTo>
                    <a:lnTo>
                      <a:pt x="1560" y="244"/>
                    </a:lnTo>
                    <a:lnTo>
                      <a:pt x="1639" y="759"/>
                    </a:lnTo>
                    <a:lnTo>
                      <a:pt x="0" y="394"/>
                    </a:lnTo>
                    <a:lnTo>
                      <a:pt x="284" y="0"/>
                    </a:lnTo>
                    <a:close/>
                  </a:path>
                </a:pathLst>
              </a:custGeom>
              <a:solidFill>
                <a:schemeClr val="accent6">
                  <a:lumMod val="60000"/>
                  <a:lumOff val="40000"/>
                </a:schemeClr>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r>
                  <a:rPr lang="zh-CN" altLang="en-US" sz="1400" kern="0" dirty="0">
                    <a:solidFill>
                      <a:prstClr val="white"/>
                    </a:solidFill>
                    <a:latin typeface="等线" panose="02010600030101010101" pitchFamily="2" charset="-122"/>
                  </a:rPr>
                  <a:t>                     </a:t>
                </a:r>
                <a:endParaRPr lang="en-US" altLang="zh-CN" sz="1400" kern="0" dirty="0">
                  <a:solidFill>
                    <a:prstClr val="white"/>
                  </a:solidFill>
                  <a:latin typeface="等线" panose="02010600030101010101" pitchFamily="2" charset="-122"/>
                </a:endParaRPr>
              </a:p>
              <a:p>
                <a:pPr defTabSz="685800" fontAlgn="auto">
                  <a:spcBef>
                    <a:spcPts val="0"/>
                  </a:spcBef>
                  <a:spcAft>
                    <a:spcPts val="0"/>
                  </a:spcAft>
                  <a:buFontTx/>
                  <a:buNone/>
                  <a:defRPr/>
                </a:pPr>
                <a:r>
                  <a:rPr lang="en-US" altLang="zh-CN" sz="1400" kern="0" dirty="0">
                    <a:solidFill>
                      <a:prstClr val="white"/>
                    </a:solidFill>
                    <a:latin typeface="等线" panose="02010600030101010101" pitchFamily="2" charset="-122"/>
                  </a:rPr>
                  <a:t>                    </a:t>
                </a:r>
                <a:r>
                  <a:rPr lang="zh-CN" altLang="en-US" b="1" kern="0" dirty="0">
                    <a:latin typeface="微软雅黑" panose="020B0503020204020204" pitchFamily="34" charset="-122"/>
                    <a:ea typeface="微软雅黑" panose="020B0503020204020204" pitchFamily="34" charset="-122"/>
                  </a:rPr>
                  <a:t>乡</a:t>
                </a:r>
                <a:endParaRPr lang="zh-CN" altLang="en-US" sz="1400" b="1" kern="0" dirty="0">
                  <a:latin typeface="微软雅黑" panose="020B0503020204020204" pitchFamily="34" charset="-122"/>
                  <a:ea typeface="微软雅黑" panose="020B0503020204020204" pitchFamily="34" charset="-122"/>
                </a:endParaRPr>
              </a:p>
            </p:txBody>
          </p:sp>
          <p:sp>
            <p:nvSpPr>
              <p:cNvPr id="99" name="Freeform 20"/>
              <p:cNvSpPr/>
              <p:nvPr/>
            </p:nvSpPr>
            <p:spPr bwMode="auto">
              <a:xfrm>
                <a:off x="2899194" y="4228171"/>
                <a:ext cx="1453282" cy="1262964"/>
              </a:xfrm>
              <a:custGeom>
                <a:avLst/>
                <a:gdLst>
                  <a:gd name="T0" fmla="*/ 0 w 1012"/>
                  <a:gd name="T1" fmla="*/ 960930005 h 899"/>
                  <a:gd name="T2" fmla="*/ 1948680217 w 1012"/>
                  <a:gd name="T3" fmla="*/ 0 h 899"/>
                  <a:gd name="T4" fmla="*/ 2147483647 w 1012"/>
                  <a:gd name="T5" fmla="*/ 868098433 h 899"/>
                  <a:gd name="T6" fmla="*/ 204023069 w 1012"/>
                  <a:gd name="T7" fmla="*/ 2147483647 h 899"/>
                  <a:gd name="T8" fmla="*/ 0 w 1012"/>
                  <a:gd name="T9" fmla="*/ 960930005 h 899"/>
                  <a:gd name="T10" fmla="*/ 0 60000 65536"/>
                  <a:gd name="T11" fmla="*/ 0 60000 65536"/>
                  <a:gd name="T12" fmla="*/ 0 60000 65536"/>
                  <a:gd name="T13" fmla="*/ 0 60000 65536"/>
                  <a:gd name="T14" fmla="*/ 0 60000 65536"/>
                  <a:gd name="T15" fmla="*/ 0 w 1012"/>
                  <a:gd name="T16" fmla="*/ 0 h 899"/>
                  <a:gd name="T17" fmla="*/ 1012 w 1012"/>
                  <a:gd name="T18" fmla="*/ 899 h 899"/>
                </a:gdLst>
                <a:ahLst/>
                <a:cxnLst>
                  <a:cxn ang="T10">
                    <a:pos x="T0" y="T1"/>
                  </a:cxn>
                  <a:cxn ang="T11">
                    <a:pos x="T2" y="T3"/>
                  </a:cxn>
                  <a:cxn ang="T12">
                    <a:pos x="T4" y="T5"/>
                  </a:cxn>
                  <a:cxn ang="T13">
                    <a:pos x="T6" y="T7"/>
                  </a:cxn>
                  <a:cxn ang="T14">
                    <a:pos x="T8" y="T9"/>
                  </a:cxn>
                </a:cxnLst>
                <a:rect l="T15" t="T16" r="T17" b="T18"/>
                <a:pathLst>
                  <a:path w="1012" h="899">
                    <a:moveTo>
                      <a:pt x="0" y="383"/>
                    </a:moveTo>
                    <a:lnTo>
                      <a:pt x="745" y="0"/>
                    </a:lnTo>
                    <a:lnTo>
                      <a:pt x="1012" y="346"/>
                    </a:lnTo>
                    <a:lnTo>
                      <a:pt x="78" y="899"/>
                    </a:lnTo>
                    <a:lnTo>
                      <a:pt x="0" y="383"/>
                    </a:lnTo>
                    <a:close/>
                  </a:path>
                </a:pathLst>
              </a:custGeom>
              <a:solidFill>
                <a:schemeClr val="accent6">
                  <a:lumMod val="60000"/>
                  <a:lumOff val="40000"/>
                </a:schemeClr>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endParaRPr lang="zh-CN" altLang="en-US" sz="1400" kern="0">
                  <a:solidFill>
                    <a:prstClr val="white"/>
                  </a:solidFill>
                  <a:latin typeface="等线" panose="02010600030101010101" pitchFamily="2" charset="-122"/>
                </a:endParaRPr>
              </a:p>
            </p:txBody>
          </p:sp>
        </p:grpSp>
        <p:grpSp>
          <p:nvGrpSpPr>
            <p:cNvPr id="5" name="组合 103"/>
            <p:cNvGrpSpPr/>
            <p:nvPr/>
          </p:nvGrpSpPr>
          <p:grpSpPr bwMode="auto">
            <a:xfrm>
              <a:off x="3907814" y="2160326"/>
              <a:ext cx="2384654" cy="839701"/>
              <a:chOff x="675440" y="3891090"/>
              <a:chExt cx="3676579" cy="1610979"/>
            </a:xfrm>
            <a:grpFill/>
          </p:grpSpPr>
          <p:sp>
            <p:nvSpPr>
              <p:cNvPr id="105" name="Freeform 23"/>
              <p:cNvSpPr/>
              <p:nvPr/>
            </p:nvSpPr>
            <p:spPr bwMode="auto">
              <a:xfrm>
                <a:off x="1074431" y="3891090"/>
                <a:ext cx="2900628" cy="886190"/>
              </a:xfrm>
              <a:custGeom>
                <a:avLst/>
                <a:gdLst>
                  <a:gd name="T0" fmla="*/ 0 w 2022"/>
                  <a:gd name="T1" fmla="*/ 951086933 h 632"/>
                  <a:gd name="T2" fmla="*/ 1751650007 w 2022"/>
                  <a:gd name="T3" fmla="*/ 0 h 632"/>
                  <a:gd name="T4" fmla="*/ 2147483647 w 2022"/>
                  <a:gd name="T5" fmla="*/ 616582955 h 632"/>
                  <a:gd name="T6" fmla="*/ 2147483647 w 2022"/>
                  <a:gd name="T7" fmla="*/ 1577655066 h 632"/>
                  <a:gd name="T8" fmla="*/ 0 w 2022"/>
                  <a:gd name="T9" fmla="*/ 951086933 h 632"/>
                  <a:gd name="T10" fmla="*/ 0 60000 65536"/>
                  <a:gd name="T11" fmla="*/ 0 60000 65536"/>
                  <a:gd name="T12" fmla="*/ 0 60000 65536"/>
                  <a:gd name="T13" fmla="*/ 0 60000 65536"/>
                  <a:gd name="T14" fmla="*/ 0 60000 65536"/>
                  <a:gd name="T15" fmla="*/ 0 w 2022"/>
                  <a:gd name="T16" fmla="*/ 0 h 632"/>
                  <a:gd name="T17" fmla="*/ 2022 w 2022"/>
                  <a:gd name="T18" fmla="*/ 632 h 632"/>
                </a:gdLst>
                <a:ahLst/>
                <a:cxnLst>
                  <a:cxn ang="T10">
                    <a:pos x="T0" y="T1"/>
                  </a:cxn>
                  <a:cxn ang="T11">
                    <a:pos x="T2" y="T3"/>
                  </a:cxn>
                  <a:cxn ang="T12">
                    <a:pos x="T4" y="T5"/>
                  </a:cxn>
                  <a:cxn ang="T13">
                    <a:pos x="T6" y="T7"/>
                  </a:cxn>
                  <a:cxn ang="T14">
                    <a:pos x="T8" y="T9"/>
                  </a:cxn>
                </a:cxnLst>
                <a:rect l="T15" t="T16" r="T17" b="T18"/>
                <a:pathLst>
                  <a:path w="2022" h="632">
                    <a:moveTo>
                      <a:pt x="0" y="381"/>
                    </a:moveTo>
                    <a:lnTo>
                      <a:pt x="669" y="0"/>
                    </a:lnTo>
                    <a:lnTo>
                      <a:pt x="2022" y="247"/>
                    </a:lnTo>
                    <a:lnTo>
                      <a:pt x="1279" y="632"/>
                    </a:lnTo>
                    <a:lnTo>
                      <a:pt x="0" y="381"/>
                    </a:lnTo>
                    <a:close/>
                  </a:path>
                </a:pathLst>
              </a:custGeom>
              <a:grpFill/>
              <a:ln w="9525">
                <a:solidFill>
                  <a:schemeClr val="accent1">
                    <a:lumMod val="60000"/>
                    <a:lumOff val="40000"/>
                  </a:schemeClr>
                </a:solidFill>
                <a:round/>
              </a:ln>
            </p:spPr>
            <p:txBody>
              <a:bodyPr/>
              <a:lstStyle/>
              <a:p>
                <a:pPr defTabSz="685800" fontAlgn="auto">
                  <a:spcBef>
                    <a:spcPts val="0"/>
                  </a:spcBef>
                  <a:spcAft>
                    <a:spcPts val="0"/>
                  </a:spcAft>
                  <a:buFontTx/>
                  <a:buNone/>
                  <a:defRPr/>
                </a:pPr>
                <a:endParaRPr lang="zh-CN" altLang="en-US" sz="1400" kern="0">
                  <a:solidFill>
                    <a:prstClr val="white"/>
                  </a:solidFill>
                  <a:latin typeface="等线" panose="02010600030101010101" pitchFamily="2" charset="-122"/>
                </a:endParaRPr>
              </a:p>
            </p:txBody>
          </p:sp>
          <p:sp>
            <p:nvSpPr>
              <p:cNvPr id="106" name="Freeform 16"/>
              <p:cNvSpPr/>
              <p:nvPr/>
            </p:nvSpPr>
            <p:spPr bwMode="auto">
              <a:xfrm>
                <a:off x="675440" y="4436206"/>
                <a:ext cx="2354772" cy="1065863"/>
              </a:xfrm>
              <a:custGeom>
                <a:avLst/>
                <a:gdLst>
                  <a:gd name="T0" fmla="*/ 744836399 w 1639"/>
                  <a:gd name="T1" fmla="*/ 0 h 759"/>
                  <a:gd name="T2" fmla="*/ 2147483647 w 1639"/>
                  <a:gd name="T3" fmla="*/ 610066764 h 759"/>
                  <a:gd name="T4" fmla="*/ 2147483647 w 1639"/>
                  <a:gd name="T5" fmla="*/ 1897707720 h 759"/>
                  <a:gd name="T6" fmla="*/ 0 w 1639"/>
                  <a:gd name="T7" fmla="*/ 985108182 h 759"/>
                  <a:gd name="T8" fmla="*/ 744836399 w 1639"/>
                  <a:gd name="T9" fmla="*/ 0 h 759"/>
                  <a:gd name="T10" fmla="*/ 0 60000 65536"/>
                  <a:gd name="T11" fmla="*/ 0 60000 65536"/>
                  <a:gd name="T12" fmla="*/ 0 60000 65536"/>
                  <a:gd name="T13" fmla="*/ 0 60000 65536"/>
                  <a:gd name="T14" fmla="*/ 0 60000 65536"/>
                  <a:gd name="T15" fmla="*/ 0 w 1639"/>
                  <a:gd name="T16" fmla="*/ 0 h 759"/>
                  <a:gd name="T17" fmla="*/ 1639 w 1639"/>
                  <a:gd name="T18" fmla="*/ 759 h 759"/>
                </a:gdLst>
                <a:ahLst/>
                <a:cxnLst>
                  <a:cxn ang="T10">
                    <a:pos x="T0" y="T1"/>
                  </a:cxn>
                  <a:cxn ang="T11">
                    <a:pos x="T2" y="T3"/>
                  </a:cxn>
                  <a:cxn ang="T12">
                    <a:pos x="T4" y="T5"/>
                  </a:cxn>
                  <a:cxn ang="T13">
                    <a:pos x="T6" y="T7"/>
                  </a:cxn>
                  <a:cxn ang="T14">
                    <a:pos x="T8" y="T9"/>
                  </a:cxn>
                </a:cxnLst>
                <a:rect l="T15" t="T16" r="T17" b="T18"/>
                <a:pathLst>
                  <a:path w="1639" h="759">
                    <a:moveTo>
                      <a:pt x="284" y="0"/>
                    </a:moveTo>
                    <a:lnTo>
                      <a:pt x="1560" y="244"/>
                    </a:lnTo>
                    <a:lnTo>
                      <a:pt x="1639" y="759"/>
                    </a:lnTo>
                    <a:lnTo>
                      <a:pt x="0" y="394"/>
                    </a:lnTo>
                    <a:lnTo>
                      <a:pt x="284" y="0"/>
                    </a:lnTo>
                    <a:close/>
                  </a:path>
                </a:pathLst>
              </a:custGeom>
              <a:solidFill>
                <a:schemeClr val="accent5">
                  <a:lumMod val="75000"/>
                </a:schemeClr>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r>
                  <a:rPr lang="zh-CN" altLang="en-US" sz="1400" kern="0" dirty="0">
                    <a:solidFill>
                      <a:prstClr val="white"/>
                    </a:solidFill>
                    <a:latin typeface="等线" panose="02010600030101010101" pitchFamily="2" charset="-122"/>
                  </a:rPr>
                  <a:t>               </a:t>
                </a:r>
                <a:r>
                  <a:rPr lang="zh-CN" altLang="en-US" b="1" kern="0" dirty="0">
                    <a:latin typeface="微软雅黑" panose="020B0503020204020204" pitchFamily="34" charset="-122"/>
                    <a:ea typeface="微软雅黑" panose="020B0503020204020204" pitchFamily="34" charset="-122"/>
                  </a:rPr>
                  <a:t>县</a:t>
                </a:r>
                <a:endParaRPr lang="zh-CN" altLang="en-US" sz="1400" b="1" kern="0" dirty="0">
                  <a:latin typeface="微软雅黑" panose="020B0503020204020204" pitchFamily="34" charset="-122"/>
                  <a:ea typeface="微软雅黑" panose="020B0503020204020204" pitchFamily="34" charset="-122"/>
                </a:endParaRPr>
              </a:p>
            </p:txBody>
          </p:sp>
          <p:sp>
            <p:nvSpPr>
              <p:cNvPr id="107" name="Freeform 20"/>
              <p:cNvSpPr/>
              <p:nvPr/>
            </p:nvSpPr>
            <p:spPr bwMode="auto">
              <a:xfrm>
                <a:off x="2900481" y="4229122"/>
                <a:ext cx="1451538" cy="1263808"/>
              </a:xfrm>
              <a:custGeom>
                <a:avLst/>
                <a:gdLst>
                  <a:gd name="T0" fmla="*/ 0 w 1012"/>
                  <a:gd name="T1" fmla="*/ 960930005 h 899"/>
                  <a:gd name="T2" fmla="*/ 1948680217 w 1012"/>
                  <a:gd name="T3" fmla="*/ 0 h 899"/>
                  <a:gd name="T4" fmla="*/ 2147483647 w 1012"/>
                  <a:gd name="T5" fmla="*/ 868098433 h 899"/>
                  <a:gd name="T6" fmla="*/ 204023069 w 1012"/>
                  <a:gd name="T7" fmla="*/ 2147483647 h 899"/>
                  <a:gd name="T8" fmla="*/ 0 w 1012"/>
                  <a:gd name="T9" fmla="*/ 960930005 h 899"/>
                  <a:gd name="T10" fmla="*/ 0 60000 65536"/>
                  <a:gd name="T11" fmla="*/ 0 60000 65536"/>
                  <a:gd name="T12" fmla="*/ 0 60000 65536"/>
                  <a:gd name="T13" fmla="*/ 0 60000 65536"/>
                  <a:gd name="T14" fmla="*/ 0 60000 65536"/>
                  <a:gd name="T15" fmla="*/ 0 w 1012"/>
                  <a:gd name="T16" fmla="*/ 0 h 899"/>
                  <a:gd name="T17" fmla="*/ 1012 w 1012"/>
                  <a:gd name="T18" fmla="*/ 899 h 899"/>
                </a:gdLst>
                <a:ahLst/>
                <a:cxnLst>
                  <a:cxn ang="T10">
                    <a:pos x="T0" y="T1"/>
                  </a:cxn>
                  <a:cxn ang="T11">
                    <a:pos x="T2" y="T3"/>
                  </a:cxn>
                  <a:cxn ang="T12">
                    <a:pos x="T4" y="T5"/>
                  </a:cxn>
                  <a:cxn ang="T13">
                    <a:pos x="T6" y="T7"/>
                  </a:cxn>
                  <a:cxn ang="T14">
                    <a:pos x="T8" y="T9"/>
                  </a:cxn>
                </a:cxnLst>
                <a:rect l="T15" t="T16" r="T17" b="T18"/>
                <a:pathLst>
                  <a:path w="1012" h="899">
                    <a:moveTo>
                      <a:pt x="0" y="383"/>
                    </a:moveTo>
                    <a:lnTo>
                      <a:pt x="745" y="0"/>
                    </a:lnTo>
                    <a:lnTo>
                      <a:pt x="1012" y="346"/>
                    </a:lnTo>
                    <a:lnTo>
                      <a:pt x="78" y="899"/>
                    </a:lnTo>
                    <a:lnTo>
                      <a:pt x="0" y="383"/>
                    </a:lnTo>
                    <a:close/>
                  </a:path>
                </a:pathLst>
              </a:custGeom>
              <a:solidFill>
                <a:schemeClr val="accent5">
                  <a:lumMod val="75000"/>
                </a:schemeClr>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endParaRPr lang="zh-CN" altLang="en-US" sz="1400" kern="0">
                  <a:solidFill>
                    <a:prstClr val="white"/>
                  </a:solidFill>
                  <a:latin typeface="等线" panose="02010600030101010101" pitchFamily="2" charset="-122"/>
                </a:endParaRPr>
              </a:p>
            </p:txBody>
          </p:sp>
        </p:grpSp>
        <p:grpSp>
          <p:nvGrpSpPr>
            <p:cNvPr id="6" name="组合 99"/>
            <p:cNvGrpSpPr/>
            <p:nvPr/>
          </p:nvGrpSpPr>
          <p:grpSpPr bwMode="auto">
            <a:xfrm>
              <a:off x="4220582" y="1801589"/>
              <a:ext cx="1714664" cy="663506"/>
              <a:chOff x="1061457" y="3255424"/>
              <a:chExt cx="2874084" cy="1277253"/>
            </a:xfrm>
            <a:grpFill/>
          </p:grpSpPr>
          <p:sp>
            <p:nvSpPr>
              <p:cNvPr id="101" name="Freeform 22"/>
              <p:cNvSpPr/>
              <p:nvPr/>
            </p:nvSpPr>
            <p:spPr bwMode="auto">
              <a:xfrm>
                <a:off x="1460635" y="3255424"/>
                <a:ext cx="2120967" cy="574458"/>
              </a:xfrm>
              <a:custGeom>
                <a:avLst/>
                <a:gdLst>
                  <a:gd name="T0" fmla="*/ 0 w 1412"/>
                  <a:gd name="T1" fmla="*/ 670073778 h 406"/>
                  <a:gd name="T2" fmla="*/ 1860993220 w 1412"/>
                  <a:gd name="T3" fmla="*/ 0 h 406"/>
                  <a:gd name="T4" fmla="*/ 2147483647 w 1412"/>
                  <a:gd name="T5" fmla="*/ 465471671 h 406"/>
                  <a:gd name="T6" fmla="*/ 2147483647 w 1412"/>
                  <a:gd name="T7" fmla="*/ 1038358729 h 406"/>
                  <a:gd name="T8" fmla="*/ 0 w 1412"/>
                  <a:gd name="T9" fmla="*/ 670073778 h 406"/>
                  <a:gd name="T10" fmla="*/ 0 60000 65536"/>
                  <a:gd name="T11" fmla="*/ 0 60000 65536"/>
                  <a:gd name="T12" fmla="*/ 0 60000 65536"/>
                  <a:gd name="T13" fmla="*/ 0 60000 65536"/>
                  <a:gd name="T14" fmla="*/ 0 60000 65536"/>
                  <a:gd name="T15" fmla="*/ 0 w 1412"/>
                  <a:gd name="T16" fmla="*/ 0 h 406"/>
                  <a:gd name="T17" fmla="*/ 1412 w 1412"/>
                  <a:gd name="T18" fmla="*/ 406 h 406"/>
                </a:gdLst>
                <a:ahLst/>
                <a:cxnLst>
                  <a:cxn ang="T10">
                    <a:pos x="T0" y="T1"/>
                  </a:cxn>
                  <a:cxn ang="T11">
                    <a:pos x="T2" y="T3"/>
                  </a:cxn>
                  <a:cxn ang="T12">
                    <a:pos x="T4" y="T5"/>
                  </a:cxn>
                  <a:cxn ang="T13">
                    <a:pos x="T6" y="T7"/>
                  </a:cxn>
                  <a:cxn ang="T14">
                    <a:pos x="T8" y="T9"/>
                  </a:cxn>
                </a:cxnLst>
                <a:rect l="T15" t="T16" r="T17" b="T18"/>
                <a:pathLst>
                  <a:path w="1412" h="406">
                    <a:moveTo>
                      <a:pt x="0" y="262"/>
                    </a:moveTo>
                    <a:lnTo>
                      <a:pt x="650" y="0"/>
                    </a:lnTo>
                    <a:lnTo>
                      <a:pt x="1412" y="182"/>
                    </a:lnTo>
                    <a:lnTo>
                      <a:pt x="880" y="406"/>
                    </a:lnTo>
                    <a:lnTo>
                      <a:pt x="0" y="262"/>
                    </a:lnTo>
                    <a:close/>
                  </a:path>
                </a:pathLst>
              </a:custGeom>
              <a:grpFill/>
              <a:ln w="3175">
                <a:solidFill>
                  <a:schemeClr val="accent1">
                    <a:lumMod val="60000"/>
                    <a:lumOff val="40000"/>
                  </a:schemeClr>
                </a:solidFill>
                <a:round/>
              </a:ln>
            </p:spPr>
            <p:txBody>
              <a:bodyPr/>
              <a:lstStyle/>
              <a:p>
                <a:pPr defTabSz="685800" fontAlgn="auto">
                  <a:spcBef>
                    <a:spcPts val="0"/>
                  </a:spcBef>
                  <a:spcAft>
                    <a:spcPts val="0"/>
                  </a:spcAft>
                  <a:buFontTx/>
                  <a:buNone/>
                  <a:defRPr/>
                </a:pPr>
                <a:endParaRPr lang="zh-CN" altLang="en-US" sz="1400" kern="0">
                  <a:solidFill>
                    <a:prstClr val="white"/>
                  </a:solidFill>
                  <a:latin typeface="等线" panose="02010600030101010101" pitchFamily="2" charset="-122"/>
                </a:endParaRPr>
              </a:p>
            </p:txBody>
          </p:sp>
          <p:sp>
            <p:nvSpPr>
              <p:cNvPr id="102" name="Freeform 14"/>
              <p:cNvSpPr/>
              <p:nvPr/>
            </p:nvSpPr>
            <p:spPr bwMode="auto">
              <a:xfrm>
                <a:off x="1061457" y="3619043"/>
                <a:ext cx="1830898" cy="907521"/>
              </a:xfrm>
              <a:custGeom>
                <a:avLst/>
                <a:gdLst>
                  <a:gd name="T0" fmla="*/ 926081423 w 1024"/>
                  <a:gd name="T1" fmla="*/ 0 h 520"/>
                  <a:gd name="T2" fmla="*/ 2147483647 w 1024"/>
                  <a:gd name="T3" fmla="*/ 448384928 h 520"/>
                  <a:gd name="T4" fmla="*/ 2147483647 w 1024"/>
                  <a:gd name="T5" fmla="*/ 2009998630 h 520"/>
                  <a:gd name="T6" fmla="*/ 0 w 1024"/>
                  <a:gd name="T7" fmla="*/ 1283306693 h 520"/>
                  <a:gd name="T8" fmla="*/ 926081423 w 1024"/>
                  <a:gd name="T9" fmla="*/ 0 h 520"/>
                  <a:gd name="T10" fmla="*/ 0 60000 65536"/>
                  <a:gd name="T11" fmla="*/ 0 60000 65536"/>
                  <a:gd name="T12" fmla="*/ 0 60000 65536"/>
                  <a:gd name="T13" fmla="*/ 0 60000 65536"/>
                  <a:gd name="T14" fmla="*/ 0 60000 65536"/>
                  <a:gd name="T15" fmla="*/ 0 w 1024"/>
                  <a:gd name="T16" fmla="*/ 0 h 520"/>
                  <a:gd name="T17" fmla="*/ 1024 w 1024"/>
                  <a:gd name="T18" fmla="*/ 520 h 520"/>
                </a:gdLst>
                <a:ahLst/>
                <a:cxnLst>
                  <a:cxn ang="T10">
                    <a:pos x="T0" y="T1"/>
                  </a:cxn>
                  <a:cxn ang="T11">
                    <a:pos x="T2" y="T3"/>
                  </a:cxn>
                  <a:cxn ang="T12">
                    <a:pos x="T4" y="T5"/>
                  </a:cxn>
                  <a:cxn ang="T13">
                    <a:pos x="T6" y="T7"/>
                  </a:cxn>
                  <a:cxn ang="T14">
                    <a:pos x="T8" y="T9"/>
                  </a:cxn>
                </a:cxnLst>
                <a:rect l="T15" t="T16" r="T17" b="T18"/>
                <a:pathLst>
                  <a:path w="1024" h="520">
                    <a:moveTo>
                      <a:pt x="228" y="0"/>
                    </a:moveTo>
                    <a:lnTo>
                      <a:pt x="968" y="116"/>
                    </a:lnTo>
                    <a:lnTo>
                      <a:pt x="1024" y="520"/>
                    </a:lnTo>
                    <a:lnTo>
                      <a:pt x="0" y="332"/>
                    </a:lnTo>
                    <a:lnTo>
                      <a:pt x="228" y="0"/>
                    </a:lnTo>
                    <a:close/>
                  </a:path>
                </a:pathLst>
              </a:custGeom>
              <a:solidFill>
                <a:srgbClr val="F7C1C1"/>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r>
                  <a:rPr lang="zh-CN" altLang="en-US" sz="1400" kern="0" dirty="0">
                    <a:solidFill>
                      <a:prstClr val="white"/>
                    </a:solidFill>
                    <a:latin typeface="等线" panose="02010600030101010101" pitchFamily="2" charset="-122"/>
                  </a:rPr>
                  <a:t>         </a:t>
                </a:r>
                <a:r>
                  <a:rPr lang="zh-CN" altLang="en-US" b="1" kern="0" dirty="0">
                    <a:latin typeface="微软雅黑" panose="020B0503020204020204" pitchFamily="34" charset="-122"/>
                    <a:ea typeface="微软雅黑" panose="020B0503020204020204" pitchFamily="34" charset="-122"/>
                  </a:rPr>
                  <a:t>市</a:t>
                </a:r>
                <a:endParaRPr lang="zh-CN" altLang="en-US" sz="1400" b="1" kern="0" dirty="0">
                  <a:latin typeface="微软雅黑" panose="020B0503020204020204" pitchFamily="34" charset="-122"/>
                  <a:ea typeface="微软雅黑" panose="020B0503020204020204" pitchFamily="34" charset="-122"/>
                </a:endParaRPr>
              </a:p>
            </p:txBody>
          </p:sp>
          <p:sp>
            <p:nvSpPr>
              <p:cNvPr id="103" name="Freeform 21"/>
              <p:cNvSpPr/>
              <p:nvPr/>
            </p:nvSpPr>
            <p:spPr bwMode="auto">
              <a:xfrm>
                <a:off x="2777923" y="3509042"/>
                <a:ext cx="1157618" cy="1023635"/>
              </a:xfrm>
              <a:custGeom>
                <a:avLst/>
                <a:gdLst>
                  <a:gd name="T0" fmla="*/ 0 w 648"/>
                  <a:gd name="T1" fmla="*/ 676173445 h 588"/>
                  <a:gd name="T2" fmla="*/ 1800544603 w 648"/>
                  <a:gd name="T3" fmla="*/ 0 h 588"/>
                  <a:gd name="T4" fmla="*/ 2147483647 w 648"/>
                  <a:gd name="T5" fmla="*/ 1137203100 h 588"/>
                  <a:gd name="T6" fmla="*/ 227095189 w 648"/>
                  <a:gd name="T7" fmla="*/ 2147483647 h 588"/>
                  <a:gd name="T8" fmla="*/ 0 w 648"/>
                  <a:gd name="T9" fmla="*/ 676173445 h 588"/>
                  <a:gd name="T10" fmla="*/ 0 60000 65536"/>
                  <a:gd name="T11" fmla="*/ 0 60000 65536"/>
                  <a:gd name="T12" fmla="*/ 0 60000 65536"/>
                  <a:gd name="T13" fmla="*/ 0 60000 65536"/>
                  <a:gd name="T14" fmla="*/ 0 60000 65536"/>
                  <a:gd name="T15" fmla="*/ 0 w 648"/>
                  <a:gd name="T16" fmla="*/ 0 h 588"/>
                  <a:gd name="T17" fmla="*/ 648 w 648"/>
                  <a:gd name="T18" fmla="*/ 588 h 588"/>
                </a:gdLst>
                <a:ahLst/>
                <a:cxnLst>
                  <a:cxn ang="T10">
                    <a:pos x="T0" y="T1"/>
                  </a:cxn>
                  <a:cxn ang="T11">
                    <a:pos x="T2" y="T3"/>
                  </a:cxn>
                  <a:cxn ang="T12">
                    <a:pos x="T4" y="T5"/>
                  </a:cxn>
                  <a:cxn ang="T13">
                    <a:pos x="T6" y="T7"/>
                  </a:cxn>
                  <a:cxn ang="T14">
                    <a:pos x="T8" y="T9"/>
                  </a:cxn>
                </a:cxnLst>
                <a:rect l="T15" t="T16" r="T17" b="T18"/>
                <a:pathLst>
                  <a:path w="648" h="588">
                    <a:moveTo>
                      <a:pt x="0" y="176"/>
                    </a:moveTo>
                    <a:lnTo>
                      <a:pt x="444" y="0"/>
                    </a:lnTo>
                    <a:lnTo>
                      <a:pt x="648" y="296"/>
                    </a:lnTo>
                    <a:lnTo>
                      <a:pt x="56" y="588"/>
                    </a:lnTo>
                    <a:lnTo>
                      <a:pt x="0" y="176"/>
                    </a:lnTo>
                    <a:close/>
                  </a:path>
                </a:pathLst>
              </a:custGeom>
              <a:solidFill>
                <a:srgbClr val="F7C1C1"/>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endParaRPr lang="zh-CN" altLang="en-US" sz="1400" kern="0">
                  <a:solidFill>
                    <a:prstClr val="white"/>
                  </a:solidFill>
                  <a:latin typeface="等线" panose="02010600030101010101" pitchFamily="2" charset="-122"/>
                </a:endParaRPr>
              </a:p>
            </p:txBody>
          </p:sp>
        </p:grpSp>
        <p:grpSp>
          <p:nvGrpSpPr>
            <p:cNvPr id="7" name="组合 74"/>
            <p:cNvGrpSpPr/>
            <p:nvPr/>
          </p:nvGrpSpPr>
          <p:grpSpPr bwMode="auto">
            <a:xfrm>
              <a:off x="4453893" y="1322214"/>
              <a:ext cx="1229237" cy="625619"/>
              <a:chOff x="1463443" y="2041737"/>
              <a:chExt cx="2089228" cy="1597562"/>
            </a:xfrm>
            <a:grpFill/>
          </p:grpSpPr>
          <p:sp>
            <p:nvSpPr>
              <p:cNvPr id="76" name="Freeform 9"/>
              <p:cNvSpPr/>
              <p:nvPr/>
            </p:nvSpPr>
            <p:spPr bwMode="auto">
              <a:xfrm>
                <a:off x="1463567" y="2041737"/>
                <a:ext cx="1314118" cy="1597028"/>
              </a:xfrm>
              <a:custGeom>
                <a:avLst/>
                <a:gdLst>
                  <a:gd name="T0" fmla="*/ 2147483647 w 646"/>
                  <a:gd name="T1" fmla="*/ 0 h 886"/>
                  <a:gd name="T2" fmla="*/ 0 w 646"/>
                  <a:gd name="T3" fmla="*/ 2147483647 h 886"/>
                  <a:gd name="T4" fmla="*/ 2147483647 w 646"/>
                  <a:gd name="T5" fmla="*/ 2147483647 h 886"/>
                  <a:gd name="T6" fmla="*/ 2147483647 w 646"/>
                  <a:gd name="T7" fmla="*/ 0 h 886"/>
                  <a:gd name="T8" fmla="*/ 0 60000 65536"/>
                  <a:gd name="T9" fmla="*/ 0 60000 65536"/>
                  <a:gd name="T10" fmla="*/ 0 60000 65536"/>
                  <a:gd name="T11" fmla="*/ 0 60000 65536"/>
                  <a:gd name="T12" fmla="*/ 0 w 646"/>
                  <a:gd name="T13" fmla="*/ 0 h 886"/>
                  <a:gd name="T14" fmla="*/ 646 w 646"/>
                  <a:gd name="T15" fmla="*/ 886 h 886"/>
                </a:gdLst>
                <a:ahLst/>
                <a:cxnLst>
                  <a:cxn ang="T8">
                    <a:pos x="T0" y="T1"/>
                  </a:cxn>
                  <a:cxn ang="T9">
                    <a:pos x="T2" y="T3"/>
                  </a:cxn>
                  <a:cxn ang="T10">
                    <a:pos x="T4" y="T5"/>
                  </a:cxn>
                  <a:cxn ang="T11">
                    <a:pos x="T6" y="T7"/>
                  </a:cxn>
                </a:cxnLst>
                <a:rect l="T12" t="T13" r="T14" b="T15"/>
                <a:pathLst>
                  <a:path w="646" h="886">
                    <a:moveTo>
                      <a:pt x="518" y="0"/>
                    </a:moveTo>
                    <a:lnTo>
                      <a:pt x="0" y="776"/>
                    </a:lnTo>
                    <a:lnTo>
                      <a:pt x="646" y="886"/>
                    </a:lnTo>
                    <a:lnTo>
                      <a:pt x="518" y="0"/>
                    </a:lnTo>
                    <a:close/>
                  </a:path>
                </a:pathLst>
              </a:custGeom>
              <a:solidFill>
                <a:schemeClr val="accent2">
                  <a:lumMod val="60000"/>
                  <a:lumOff val="40000"/>
                </a:schemeClr>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endParaRPr lang="en-US" altLang="zh-CN" sz="1400" kern="0" dirty="0">
                  <a:solidFill>
                    <a:prstClr val="white"/>
                  </a:solidFill>
                  <a:latin typeface="等线" panose="02010600030101010101" pitchFamily="2" charset="-122"/>
                </a:endParaRPr>
              </a:p>
              <a:p>
                <a:pPr defTabSz="685800" fontAlgn="auto">
                  <a:spcBef>
                    <a:spcPts val="0"/>
                  </a:spcBef>
                  <a:spcAft>
                    <a:spcPts val="0"/>
                  </a:spcAft>
                  <a:buFontTx/>
                  <a:buNone/>
                  <a:defRPr/>
                </a:pPr>
                <a:r>
                  <a:rPr lang="en-US" altLang="zh-CN" sz="1400" kern="0" dirty="0">
                    <a:solidFill>
                      <a:prstClr val="white"/>
                    </a:solidFill>
                    <a:latin typeface="等线" panose="02010600030101010101" pitchFamily="2" charset="-122"/>
                  </a:rPr>
                  <a:t>     </a:t>
                </a:r>
                <a:r>
                  <a:rPr lang="zh-CN" altLang="en-US" b="1" kern="0" dirty="0">
                    <a:latin typeface="微软雅黑" panose="020B0503020204020204" pitchFamily="34" charset="-122"/>
                    <a:ea typeface="微软雅黑" panose="020B0503020204020204" pitchFamily="34" charset="-122"/>
                  </a:rPr>
                  <a:t>省</a:t>
                </a:r>
                <a:endParaRPr lang="zh-CN" altLang="en-US" sz="1400" b="1" kern="0" dirty="0">
                  <a:latin typeface="微软雅黑" panose="020B0503020204020204" pitchFamily="34" charset="-122"/>
                  <a:ea typeface="微软雅黑" panose="020B0503020204020204" pitchFamily="34" charset="-122"/>
                </a:endParaRPr>
              </a:p>
            </p:txBody>
          </p:sp>
          <p:sp>
            <p:nvSpPr>
              <p:cNvPr id="77" name="Freeform 11"/>
              <p:cNvSpPr/>
              <p:nvPr/>
            </p:nvSpPr>
            <p:spPr bwMode="auto">
              <a:xfrm>
                <a:off x="2502449" y="2049844"/>
                <a:ext cx="1049674" cy="1588922"/>
              </a:xfrm>
              <a:custGeom>
                <a:avLst/>
                <a:gdLst>
                  <a:gd name="T0" fmla="*/ 0 w 514"/>
                  <a:gd name="T1" fmla="*/ 0 h 882"/>
                  <a:gd name="T2" fmla="*/ 2147483647 w 514"/>
                  <a:gd name="T3" fmla="*/ 2147483647 h 882"/>
                  <a:gd name="T4" fmla="*/ 667091226 w 514"/>
                  <a:gd name="T5" fmla="*/ 2147483647 h 882"/>
                  <a:gd name="T6" fmla="*/ 0 w 514"/>
                  <a:gd name="T7" fmla="*/ 0 h 882"/>
                  <a:gd name="T8" fmla="*/ 0 60000 65536"/>
                  <a:gd name="T9" fmla="*/ 0 60000 65536"/>
                  <a:gd name="T10" fmla="*/ 0 60000 65536"/>
                  <a:gd name="T11" fmla="*/ 0 60000 65536"/>
                  <a:gd name="T12" fmla="*/ 0 w 514"/>
                  <a:gd name="T13" fmla="*/ 0 h 882"/>
                  <a:gd name="T14" fmla="*/ 514 w 514"/>
                  <a:gd name="T15" fmla="*/ 882 h 882"/>
                </a:gdLst>
                <a:ahLst/>
                <a:cxnLst>
                  <a:cxn ang="T8">
                    <a:pos x="T0" y="T1"/>
                  </a:cxn>
                  <a:cxn ang="T9">
                    <a:pos x="T2" y="T3"/>
                  </a:cxn>
                  <a:cxn ang="T10">
                    <a:pos x="T4" y="T5"/>
                  </a:cxn>
                  <a:cxn ang="T11">
                    <a:pos x="T6" y="T7"/>
                  </a:cxn>
                </a:cxnLst>
                <a:rect l="T12" t="T13" r="T14" b="T15"/>
                <a:pathLst>
                  <a:path w="514" h="882">
                    <a:moveTo>
                      <a:pt x="0" y="0"/>
                    </a:moveTo>
                    <a:lnTo>
                      <a:pt x="514" y="716"/>
                    </a:lnTo>
                    <a:lnTo>
                      <a:pt x="126" y="882"/>
                    </a:lnTo>
                    <a:lnTo>
                      <a:pt x="0" y="0"/>
                    </a:lnTo>
                    <a:close/>
                  </a:path>
                </a:pathLst>
              </a:custGeom>
              <a:solidFill>
                <a:schemeClr val="accent2">
                  <a:lumMod val="60000"/>
                  <a:lumOff val="40000"/>
                </a:schemeClr>
              </a:solidFill>
              <a:ln w="6350" cap="flat" cmpd="sng" algn="ctr">
                <a:solidFill>
                  <a:schemeClr val="accent1">
                    <a:lumMod val="60000"/>
                    <a:lumOff val="40000"/>
                  </a:schemeClr>
                </a:solidFill>
                <a:prstDash val="solid"/>
                <a:miter lim="800000"/>
              </a:ln>
              <a:effectLst/>
            </p:spPr>
            <p:txBody>
              <a:bodyPr/>
              <a:lstStyle/>
              <a:p>
                <a:pPr defTabSz="685800" fontAlgn="auto">
                  <a:spcBef>
                    <a:spcPts val="0"/>
                  </a:spcBef>
                  <a:spcAft>
                    <a:spcPts val="0"/>
                  </a:spcAft>
                  <a:buFontTx/>
                  <a:buNone/>
                  <a:defRPr/>
                </a:pPr>
                <a:endParaRPr lang="zh-CN" altLang="en-US" sz="1400" kern="0" dirty="0">
                  <a:solidFill>
                    <a:prstClr val="white"/>
                  </a:solidFill>
                  <a:latin typeface="等线" panose="02010600030101010101" pitchFamily="2" charset="-122"/>
                </a:endParaRPr>
              </a:p>
            </p:txBody>
          </p:sp>
        </p:grpSp>
      </p:grpSp>
      <p:grpSp>
        <p:nvGrpSpPr>
          <p:cNvPr id="9" name="组合 7"/>
          <p:cNvGrpSpPr>
            <a:grpSpLocks/>
          </p:cNvGrpSpPr>
          <p:nvPr/>
        </p:nvGrpSpPr>
        <p:grpSpPr bwMode="auto">
          <a:xfrm>
            <a:off x="306432" y="531291"/>
            <a:ext cx="4807090" cy="599173"/>
            <a:chOff x="555395" y="1631016"/>
            <a:chExt cx="4807143" cy="599173"/>
          </a:xfrm>
        </p:grpSpPr>
        <p:grpSp>
          <p:nvGrpSpPr>
            <p:cNvPr id="10" name="组合 67"/>
            <p:cNvGrpSpPr/>
            <p:nvPr/>
          </p:nvGrpSpPr>
          <p:grpSpPr>
            <a:xfrm>
              <a:off x="555395" y="1631016"/>
              <a:ext cx="590550" cy="590550"/>
              <a:chOff x="2981325" y="1724025"/>
              <a:chExt cx="590550" cy="590550"/>
            </a:xfrm>
            <a:effectLst>
              <a:outerShdw blurRad="50800" dist="38100" dir="13500000" algn="br" rotWithShape="0">
                <a:prstClr val="black">
                  <a:alpha val="40000"/>
                </a:prstClr>
              </a:outerShdw>
            </a:effectLst>
          </p:grpSpPr>
          <p:grpSp>
            <p:nvGrpSpPr>
              <p:cNvPr id="11" name="组合 68"/>
              <p:cNvGrpSpPr/>
              <p:nvPr/>
            </p:nvGrpSpPr>
            <p:grpSpPr>
              <a:xfrm>
                <a:off x="2981325" y="1724025"/>
                <a:ext cx="590550" cy="590550"/>
                <a:chOff x="2981325" y="1724025"/>
                <a:chExt cx="590550" cy="590550"/>
              </a:xfrm>
            </p:grpSpPr>
            <p:sp>
              <p:nvSpPr>
                <p:cNvPr id="38" name="椭圆 37"/>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39" name="椭圆 38"/>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37" name="文本框 69"/>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2</a:t>
                </a:r>
                <a:endParaRPr lang="zh-CN" altLang="en-US" sz="2400" b="1" i="1" dirty="0">
                  <a:solidFill>
                    <a:schemeClr val="accent6">
                      <a:lumMod val="75000"/>
                    </a:schemeClr>
                  </a:solidFill>
                </a:endParaRPr>
              </a:p>
            </p:txBody>
          </p:sp>
        </p:grpSp>
        <p:sp>
          <p:nvSpPr>
            <p:cNvPr id="28680" name="矩形 72"/>
            <p:cNvSpPr>
              <a:spLocks noChangeArrowheads="1"/>
            </p:cNvSpPr>
            <p:nvPr/>
          </p:nvSpPr>
          <p:spPr bwMode="auto">
            <a:xfrm>
              <a:off x="1176731" y="1649132"/>
              <a:ext cx="4185807"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实施乡村振兴战略的主要原则</a:t>
              </a:r>
            </a:p>
          </p:txBody>
        </p:sp>
      </p:grpSp>
      <p:sp>
        <p:nvSpPr>
          <p:cNvPr id="35" name="矩形 34"/>
          <p:cNvSpPr/>
          <p:nvPr/>
        </p:nvSpPr>
        <p:spPr>
          <a:xfrm>
            <a:off x="4981531" y="1183304"/>
            <a:ext cx="4084648" cy="70788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eaLnBrk="0" hangingPunct="0">
              <a:buFontTx/>
              <a:buNone/>
              <a:defRPr/>
            </a:pPr>
            <a:r>
              <a:rPr lang="zh-CN" altLang="en-US" sz="2000" b="1" dirty="0">
                <a:solidFill>
                  <a:srgbClr val="000000"/>
                </a:solidFill>
                <a:latin typeface="宋体" panose="02010600030101010101" pitchFamily="2" charset="-122"/>
                <a:ea typeface="宋体" panose="02010600030101010101" pitchFamily="2" charset="-122"/>
                <a:sym typeface="+mn-ea"/>
              </a:rPr>
              <a:t>党政一把手是第一责任人，</a:t>
            </a:r>
            <a:endParaRPr lang="en-US" altLang="zh-CN" sz="2000" b="1" dirty="0">
              <a:solidFill>
                <a:srgbClr val="000000"/>
              </a:solidFill>
              <a:latin typeface="宋体" panose="02010600030101010101" pitchFamily="2" charset="-122"/>
              <a:ea typeface="宋体" panose="02010600030101010101" pitchFamily="2" charset="-122"/>
              <a:sym typeface="+mn-ea"/>
            </a:endParaRPr>
          </a:p>
          <a:p>
            <a:pPr algn="ctr" eaLnBrk="0" hangingPunct="0">
              <a:buFontTx/>
              <a:buNone/>
              <a:defRPr/>
            </a:pPr>
            <a:r>
              <a:rPr lang="zh-CN" altLang="en-US" sz="2000" b="1" dirty="0">
                <a:solidFill>
                  <a:srgbClr val="000000"/>
                </a:solidFill>
                <a:latin typeface="宋体" panose="02010600030101010101" pitchFamily="2" charset="-122"/>
                <a:ea typeface="宋体" panose="02010600030101010101" pitchFamily="2" charset="-122"/>
                <a:sym typeface="+mn-ea"/>
              </a:rPr>
              <a:t>省市县乡村五级书记抓乡村振兴。</a:t>
            </a:r>
          </a:p>
        </p:txBody>
      </p:sp>
      <p:grpSp>
        <p:nvGrpSpPr>
          <p:cNvPr id="12" name="组合 21"/>
          <p:cNvGrpSpPr/>
          <p:nvPr/>
        </p:nvGrpSpPr>
        <p:grpSpPr bwMode="auto">
          <a:xfrm>
            <a:off x="664332" y="2527660"/>
            <a:ext cx="3501920" cy="1679160"/>
            <a:chOff x="1962150" y="1729106"/>
            <a:chExt cx="2073262" cy="1402836"/>
          </a:xfrm>
          <a:effectLst>
            <a:outerShdw blurRad="50800" dist="38100" dir="2700000" algn="tl" rotWithShape="0">
              <a:prstClr val="black">
                <a:alpha val="40000"/>
              </a:prstClr>
            </a:outerShdw>
          </a:effectLst>
        </p:grpSpPr>
        <p:sp>
          <p:nvSpPr>
            <p:cNvPr id="36" name="TextBox 13"/>
            <p:cNvSpPr/>
            <p:nvPr/>
          </p:nvSpPr>
          <p:spPr>
            <a:xfrm>
              <a:off x="1971677" y="1797050"/>
              <a:ext cx="2063735" cy="1334892"/>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sz="2000"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Freeform 30"/>
            <p:cNvSpPr/>
            <p:nvPr/>
          </p:nvSpPr>
          <p:spPr bwMode="auto">
            <a:xfrm>
              <a:off x="1962150" y="1797050"/>
              <a:ext cx="890675" cy="889000"/>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sz="2000"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Freeform 34"/>
            <p:cNvSpPr/>
            <p:nvPr/>
          </p:nvSpPr>
          <p:spPr bwMode="auto">
            <a:xfrm>
              <a:off x="2117740" y="1927225"/>
              <a:ext cx="241324" cy="312738"/>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Freeform 35"/>
            <p:cNvSpPr/>
            <p:nvPr/>
          </p:nvSpPr>
          <p:spPr bwMode="auto">
            <a:xfrm>
              <a:off x="2270155" y="2109788"/>
              <a:ext cx="88909" cy="13017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sz="600"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Freeform 36"/>
            <p:cNvSpPr>
              <a:spLocks noEditPoints="1"/>
            </p:cNvSpPr>
            <p:nvPr/>
          </p:nvSpPr>
          <p:spPr bwMode="auto">
            <a:xfrm>
              <a:off x="2203474" y="1992313"/>
              <a:ext cx="154002" cy="220662"/>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sz="1100"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Freeform 37"/>
            <p:cNvSpPr/>
            <p:nvPr/>
          </p:nvSpPr>
          <p:spPr bwMode="auto">
            <a:xfrm>
              <a:off x="2160607" y="2014538"/>
              <a:ext cx="96848" cy="28575"/>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sz="600"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 name="Freeform 38"/>
            <p:cNvSpPr/>
            <p:nvPr/>
          </p:nvSpPr>
          <p:spPr bwMode="auto">
            <a:xfrm>
              <a:off x="2160607" y="2068513"/>
              <a:ext cx="63506" cy="26987"/>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sz="600"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文本框 8"/>
            <p:cNvSpPr txBox="1">
              <a:spLocks noChangeArrowheads="1"/>
            </p:cNvSpPr>
            <p:nvPr/>
          </p:nvSpPr>
          <p:spPr bwMode="auto">
            <a:xfrm>
              <a:off x="2741243" y="1729106"/>
              <a:ext cx="1116906" cy="885825"/>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eaLnBrk="0" hangingPunct="0">
                <a:lnSpc>
                  <a:spcPct val="150000"/>
                </a:lnSpc>
                <a:buFontTx/>
                <a:buNone/>
                <a:defRPr/>
              </a:pPr>
              <a:r>
                <a:rPr lang="zh-CN" altLang="en-US" sz="24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中央统筹</a:t>
              </a:r>
            </a:p>
            <a:p>
              <a:pPr eaLnBrk="0" hangingPunct="0">
                <a:lnSpc>
                  <a:spcPct val="150000"/>
                </a:lnSpc>
                <a:buFontTx/>
                <a:buNone/>
                <a:defRPr/>
              </a:pPr>
              <a:r>
                <a:rPr lang="zh-CN" altLang="en-US" sz="24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省负总责</a:t>
              </a:r>
            </a:p>
            <a:p>
              <a:pPr eaLnBrk="0" hangingPunct="0">
                <a:lnSpc>
                  <a:spcPct val="150000"/>
                </a:lnSpc>
                <a:buFontTx/>
                <a:buNone/>
                <a:defRPr/>
              </a:pPr>
              <a:r>
                <a:rPr lang="zh-CN" altLang="en-US" sz="24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市县抓落实</a:t>
              </a:r>
            </a:p>
            <a:p>
              <a:pPr eaLnBrk="0" hangingPunct="0">
                <a:lnSpc>
                  <a:spcPct val="150000"/>
                </a:lnSpc>
                <a:buFontTx/>
                <a:buNone/>
                <a:defRPr/>
              </a:pPr>
              <a:r>
                <a:rPr lang="zh-CN" altLang="en-US" sz="1600" b="1" dirty="0" smtClean="0">
                  <a:solidFill>
                    <a:schemeClr val="tx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05"/>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 calcmode="lin" valueType="num">
                                      <p:cBhvr>
                                        <p:cTn id="9" dur="500" fill="hold"/>
                                        <p:tgtEl>
                                          <p:spTgt spid="9"/>
                                        </p:tgtEl>
                                        <p:attrNameLst>
                                          <p:attrName>ppt_x</p:attrName>
                                        </p:attrNameLst>
                                      </p:cBhvr>
                                      <p:tavLst>
                                        <p:tav tm="0">
                                          <p:val>
                                            <p:strVal val="#ppt_x-.2"/>
                                          </p:val>
                                        </p:tav>
                                        <p:tav tm="100000">
                                          <p:val>
                                            <p:strVal val="#ppt_x"/>
                                          </p:val>
                                        </p:tav>
                                      </p:tavLst>
                                    </p:anim>
                                    <p:anim calcmode="lin" valueType="num">
                                      <p:cBhvr>
                                        <p:cTn id="10" dur="500" fill="hold"/>
                                        <p:tgtEl>
                                          <p:spTgt spid="9"/>
                                        </p:tgtEl>
                                        <p:attrNameLst>
                                          <p:attrName>ppt_y</p:attrName>
                                        </p:attrNameLst>
                                      </p:cBhvr>
                                      <p:tavLst>
                                        <p:tav tm="0">
                                          <p:val>
                                            <p:strVal val="#ppt_y"/>
                                          </p:val>
                                        </p:tav>
                                        <p:tav tm="100000">
                                          <p:val>
                                            <p:strVal val="#ppt_y"/>
                                          </p:val>
                                        </p:tav>
                                      </p:tavLst>
                                    </p:anim>
                                    <p:animEffect transition="in" filter="fade">
                                      <p:cBhvr>
                                        <p:cTn id="11" dur="500"/>
                                        <p:tgtEl>
                                          <p:spTgt spid="9"/>
                                        </p:tgtEl>
                                      </p:cBhvr>
                                    </p:animEffect>
                                  </p:childTnLst>
                                </p:cTn>
                              </p:par>
                            </p:childTnLst>
                          </p:cTn>
                        </p:par>
                        <p:par>
                          <p:cTn id="12" fill="hold" nodeType="afterGroup">
                            <p:stCondLst>
                              <p:cond delay="500"/>
                            </p:stCondLst>
                            <p:childTnLst>
                              <p:par>
                                <p:cTn id="13" presetID="41" presetClass="entr" presetSubtype="0" fill="hold" nodeType="afterEffect">
                                  <p:stCondLst>
                                    <p:cond delay="0"/>
                                  </p:stCondLst>
                                  <p:iterate type="lt">
                                    <p:tmPct val="10000"/>
                                  </p:iterate>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
                                        </p:tgtEl>
                                        <p:attrNameLst>
                                          <p:attrName>ppt_y</p:attrName>
                                        </p:attrNameLst>
                                      </p:cBhvr>
                                      <p:tavLst>
                                        <p:tav tm="0">
                                          <p:val>
                                            <p:strVal val="#ppt_y"/>
                                          </p:val>
                                        </p:tav>
                                        <p:tav tm="100000">
                                          <p:val>
                                            <p:strVal val="#ppt_y"/>
                                          </p:val>
                                        </p:tav>
                                      </p:tavLst>
                                    </p:anim>
                                    <p:anim calcmode="lin" valueType="num">
                                      <p:cBhvr>
                                        <p:cTn id="17"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
                                        </p:tgtEl>
                                      </p:cBhvr>
                                    </p:animEffect>
                                  </p:childTnLst>
                                </p:cTn>
                              </p:par>
                            </p:childTnLst>
                          </p:cTn>
                        </p:par>
                        <p:par>
                          <p:cTn id="20" fill="hold" nodeType="afterGroup">
                            <p:stCondLst>
                              <p:cond delay="1000"/>
                            </p:stCondLst>
                            <p:childTnLst>
                              <p:par>
                                <p:cTn id="21" presetID="9"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childTnLst>
                          </p:cTn>
                        </p:par>
                        <p:par>
                          <p:cTn id="24" fill="hold" nodeType="afterGroup">
                            <p:stCondLst>
                              <p:cond delay="1500"/>
                            </p:stCondLst>
                            <p:childTnLst>
                              <p:par>
                                <p:cTn id="25" presetID="9" presetClass="entr" presetSubtype="0" fill="hold" nodeType="afterEffect">
                                  <p:stCondLst>
                                    <p:cond delay="0"/>
                                  </p:stCondLst>
                                  <p:childTnLst>
                                    <p:set>
                                      <p:cBhvr>
                                        <p:cTn id="26" dur="1" fill="hold">
                                          <p:stCondLst>
                                            <p:cond delay="0"/>
                                          </p:stCondLst>
                                        </p:cTn>
                                        <p:tgtEl>
                                          <p:spTgt spid="20496"/>
                                        </p:tgtEl>
                                        <p:attrNameLst>
                                          <p:attrName>style.visibility</p:attrName>
                                        </p:attrNameLst>
                                      </p:cBhvr>
                                      <p:to>
                                        <p:strVal val="visible"/>
                                      </p:to>
                                    </p:set>
                                    <p:animEffect transition="in" filter="dissolve">
                                      <p:cBhvr>
                                        <p:cTn id="27" dur="500"/>
                                        <p:tgtEl>
                                          <p:spTgt spid="20496"/>
                                        </p:tgtEl>
                                      </p:cBhvr>
                                    </p:animEffect>
                                  </p:childTnLst>
                                </p:cTn>
                              </p:par>
                            </p:childTnLst>
                          </p:cTn>
                        </p:par>
                        <p:par>
                          <p:cTn id="28" fill="hold" nodeType="afterGroup">
                            <p:stCondLst>
                              <p:cond delay="2000"/>
                            </p:stCondLst>
                            <p:childTnLst>
                              <p:par>
                                <p:cTn id="29" presetID="22" presetClass="entr" presetSubtype="1" fill="hold" nodeType="afterEffect">
                                  <p:stCondLst>
                                    <p:cond delay="250"/>
                                  </p:stCondLst>
                                  <p:childTnLst>
                                    <p:set>
                                      <p:cBhvr>
                                        <p:cTn id="30" dur="1" fill="hold">
                                          <p:stCondLst>
                                            <p:cond delay="0"/>
                                          </p:stCondLst>
                                        </p:cTn>
                                        <p:tgtEl>
                                          <p:spTgt spid="2"/>
                                        </p:tgtEl>
                                        <p:attrNameLst>
                                          <p:attrName>style.visibility</p:attrName>
                                        </p:attrNameLst>
                                      </p:cBhvr>
                                      <p:to>
                                        <p:strVal val="visible"/>
                                      </p:to>
                                    </p:set>
                                    <p:animEffect transition="in" filter="wipe(up)">
                                      <p:cBhvr>
                                        <p:cTn id="31" dur="500"/>
                                        <p:tgtEl>
                                          <p:spTgt spid="2"/>
                                        </p:tgtEl>
                                      </p:cBhvr>
                                    </p:animEffect>
                                  </p:childTnLst>
                                </p:cTn>
                              </p:par>
                              <p:par>
                                <p:cTn id="32" presetID="22" presetClass="entr" presetSubtype="4" fill="hold" grpId="0" nodeType="withEffect">
                                  <p:stCondLst>
                                    <p:cond delay="250"/>
                                  </p:stCondLst>
                                  <p:childTnLst>
                                    <p:set>
                                      <p:cBhvr>
                                        <p:cTn id="33" dur="1" fill="hold">
                                          <p:stCondLst>
                                            <p:cond delay="0"/>
                                          </p:stCondLst>
                                        </p:cTn>
                                        <p:tgtEl>
                                          <p:spTgt spid="35"/>
                                        </p:tgtEl>
                                        <p:attrNameLst>
                                          <p:attrName>style.visibility</p:attrName>
                                        </p:attrNameLst>
                                      </p:cBhvr>
                                      <p:to>
                                        <p:strVal val="visible"/>
                                      </p:to>
                                    </p:set>
                                    <p:animEffect transition="in" filter="wipe(down)">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圆角 7"/>
          <p:cNvSpPr/>
          <p:nvPr/>
        </p:nvSpPr>
        <p:spPr>
          <a:xfrm>
            <a:off x="0" y="179007"/>
            <a:ext cx="4576762" cy="628389"/>
          </a:xfrm>
          <a:prstGeom prst="roundRect">
            <a:avLst/>
          </a:prstGeom>
          <a:solidFill>
            <a:schemeClr val="accent3">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二</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坚持农业农村优先发展</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sp>
        <p:nvSpPr>
          <p:cNvPr id="37" name="椭圆 36"/>
          <p:cNvSpPr/>
          <p:nvPr/>
        </p:nvSpPr>
        <p:spPr bwMode="auto">
          <a:xfrm>
            <a:off x="3678237" y="2208212"/>
            <a:ext cx="1797050" cy="1797050"/>
          </a:xfrm>
          <a:prstGeom prst="ellipse">
            <a:avLst/>
          </a:prstGeom>
          <a:solidFill>
            <a:schemeClr val="accent2">
              <a:lumMod val="75000"/>
            </a:schemeClr>
          </a:solidFill>
          <a:ln w="571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ts val="200"/>
              </a:spcBef>
              <a:spcAft>
                <a:spcPts val="200"/>
              </a:spcAft>
              <a:buFontTx/>
              <a:buNone/>
              <a:defRPr/>
            </a:pPr>
            <a:r>
              <a:rPr lang="zh-CN" altLang="en-US" sz="2800" b="1" dirty="0">
                <a:latin typeface="微软雅黑" panose="020B0503020204020204" pitchFamily="34" charset="-122"/>
                <a:ea typeface="微软雅黑" panose="020B0503020204020204" pitchFamily="34" charset="-122"/>
                <a:sym typeface="+mn-ea"/>
              </a:rPr>
              <a:t>四个</a:t>
            </a:r>
            <a:endParaRPr lang="en-US" altLang="zh-CN" sz="2800" b="1" dirty="0">
              <a:latin typeface="微软雅黑" panose="020B0503020204020204" pitchFamily="34" charset="-122"/>
              <a:ea typeface="微软雅黑" panose="020B0503020204020204" pitchFamily="34" charset="-122"/>
              <a:sym typeface="+mn-ea"/>
            </a:endParaRPr>
          </a:p>
          <a:p>
            <a:pPr algn="ctr">
              <a:lnSpc>
                <a:spcPct val="120000"/>
              </a:lnSpc>
              <a:spcBef>
                <a:spcPts val="200"/>
              </a:spcBef>
              <a:spcAft>
                <a:spcPts val="200"/>
              </a:spcAft>
              <a:buFontTx/>
              <a:buNone/>
              <a:defRPr/>
            </a:pPr>
            <a:r>
              <a:rPr lang="zh-CN" altLang="en-US" sz="2800" b="1" dirty="0">
                <a:latin typeface="微软雅黑" panose="020B0503020204020204" pitchFamily="34" charset="-122"/>
                <a:ea typeface="微软雅黑" panose="020B0503020204020204" pitchFamily="34" charset="-122"/>
                <a:sym typeface="+mn-ea"/>
              </a:rPr>
              <a:t>优先</a:t>
            </a:r>
          </a:p>
        </p:txBody>
      </p:sp>
      <p:grpSp>
        <p:nvGrpSpPr>
          <p:cNvPr id="2" name="组合 37"/>
          <p:cNvGrpSpPr>
            <a:grpSpLocks/>
          </p:cNvGrpSpPr>
          <p:nvPr/>
        </p:nvGrpSpPr>
        <p:grpSpPr bwMode="auto">
          <a:xfrm>
            <a:off x="1024475" y="1682148"/>
            <a:ext cx="3252788" cy="1131888"/>
            <a:chOff x="1241425" y="1654175"/>
            <a:chExt cx="3252788" cy="1131888"/>
          </a:xfrm>
        </p:grpSpPr>
        <p:sp>
          <p:nvSpPr>
            <p:cNvPr id="39" name="任意多边形 10"/>
            <p:cNvSpPr/>
            <p:nvPr/>
          </p:nvSpPr>
          <p:spPr bwMode="auto">
            <a:xfrm>
              <a:off x="1241425" y="1654175"/>
              <a:ext cx="3252788" cy="1131888"/>
            </a:xfrm>
            <a:custGeom>
              <a:avLst/>
              <a:gdLst>
                <a:gd name="connsiteX0" fmla="*/ 276036 w 3024907"/>
                <a:gd name="connsiteY0" fmla="*/ 0 h 1656184"/>
                <a:gd name="connsiteX1" fmla="*/ 2748871 w 3024907"/>
                <a:gd name="connsiteY1" fmla="*/ 0 h 1656184"/>
                <a:gd name="connsiteX2" fmla="*/ 3024907 w 3024907"/>
                <a:gd name="connsiteY2" fmla="*/ 276036 h 1656184"/>
                <a:gd name="connsiteX3" fmla="*/ 3024907 w 3024907"/>
                <a:gd name="connsiteY3" fmla="*/ 678078 h 1656184"/>
                <a:gd name="connsiteX4" fmla="*/ 2988891 w 3024907"/>
                <a:gd name="connsiteY4" fmla="*/ 679897 h 1656184"/>
                <a:gd name="connsiteX5" fmla="*/ 2064301 w 3024907"/>
                <a:gd name="connsiteY5" fmla="*/ 1515828 h 1656184"/>
                <a:gd name="connsiteX6" fmla="*/ 2050152 w 3024907"/>
                <a:gd name="connsiteY6" fmla="*/ 1656184 h 1656184"/>
                <a:gd name="connsiteX7" fmla="*/ 276036 w 3024907"/>
                <a:gd name="connsiteY7" fmla="*/ 1656184 h 1656184"/>
                <a:gd name="connsiteX8" fmla="*/ 0 w 3024907"/>
                <a:gd name="connsiteY8" fmla="*/ 1380148 h 1656184"/>
                <a:gd name="connsiteX9" fmla="*/ 0 w 3024907"/>
                <a:gd name="connsiteY9" fmla="*/ 276036 h 1656184"/>
                <a:gd name="connsiteX10" fmla="*/ 276036 w 3024907"/>
                <a:gd name="connsiteY10"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4907" h="1656184">
                  <a:moveTo>
                    <a:pt x="276036" y="0"/>
                  </a:moveTo>
                  <a:lnTo>
                    <a:pt x="2748871" y="0"/>
                  </a:lnTo>
                  <a:cubicBezTo>
                    <a:pt x="2901321" y="0"/>
                    <a:pt x="3024907" y="123586"/>
                    <a:pt x="3024907" y="276036"/>
                  </a:cubicBezTo>
                  <a:lnTo>
                    <a:pt x="3024907" y="678078"/>
                  </a:lnTo>
                  <a:lnTo>
                    <a:pt x="2988891" y="679897"/>
                  </a:lnTo>
                  <a:cubicBezTo>
                    <a:pt x="2528385" y="726663"/>
                    <a:pt x="2155540" y="1069956"/>
                    <a:pt x="2064301" y="1515828"/>
                  </a:cubicBezTo>
                  <a:lnTo>
                    <a:pt x="2050152" y="1656184"/>
                  </a:lnTo>
                  <a:lnTo>
                    <a:pt x="276036" y="1656184"/>
                  </a:lnTo>
                  <a:cubicBezTo>
                    <a:pt x="123586" y="1656184"/>
                    <a:pt x="0" y="1532598"/>
                    <a:pt x="0" y="1380148"/>
                  </a:cubicBezTo>
                  <a:lnTo>
                    <a:pt x="0" y="276036"/>
                  </a:lnTo>
                  <a:cubicBezTo>
                    <a:pt x="0" y="123586"/>
                    <a:pt x="123586" y="0"/>
                    <a:pt x="276036" y="0"/>
                  </a:cubicBezTo>
                  <a:close/>
                </a:path>
              </a:pathLst>
            </a:custGeom>
            <a:gradFill flip="none" rotWithShape="1">
              <a:gsLst>
                <a:gs pos="0">
                  <a:schemeClr val="bg2"/>
                </a:gs>
                <a:gs pos="100000">
                  <a:srgbClr val="FFFFFF"/>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ct val="120000"/>
                </a:lnSpc>
                <a:spcBef>
                  <a:spcPts val="200"/>
                </a:spcBef>
                <a:spcAft>
                  <a:spcPts val="200"/>
                </a:spcAft>
                <a:buFont typeface="Arial" panose="020B0604020202020204" pitchFamily="34" charset="0"/>
                <a:buChar char="•"/>
                <a:defRPr/>
              </a:pPr>
              <a:endParaRPr lang="zh-CN" altLang="en-US" sz="1600" dirty="0">
                <a:solidFill>
                  <a:schemeClr val="tx1"/>
                </a:solidFill>
              </a:endParaRPr>
            </a:p>
          </p:txBody>
        </p:sp>
        <p:sp>
          <p:nvSpPr>
            <p:cNvPr id="26648" name="矩形 33"/>
            <p:cNvSpPr>
              <a:spLocks noChangeArrowheads="1"/>
            </p:cNvSpPr>
            <p:nvPr/>
          </p:nvSpPr>
          <p:spPr bwMode="auto">
            <a:xfrm>
              <a:off x="1284287" y="1952625"/>
              <a:ext cx="2986155" cy="461665"/>
            </a:xfrm>
            <a:prstGeom prst="rect">
              <a:avLst/>
            </a:prstGeom>
            <a:noFill/>
            <a:ln w="9525">
              <a:noFill/>
              <a:miter lim="800000"/>
            </a:ln>
          </p:spPr>
          <p:txBody>
            <a:bodyPr wrap="square">
              <a:spAutoFit/>
            </a:bodyPr>
            <a:lstStyle/>
            <a:p>
              <a:pPr defTabSz="914400">
                <a:buFontTx/>
                <a:buNone/>
                <a:defRPr/>
              </a:pPr>
              <a:r>
                <a:rPr lang="zh-CN" altLang="en-US" sz="2400" b="1" dirty="0">
                  <a:solidFill>
                    <a:srgbClr val="C00000"/>
                  </a:solidFill>
                  <a:latin typeface="宋体" panose="02010600030101010101" pitchFamily="2" charset="-122"/>
                  <a:ea typeface="宋体" panose="02010600030101010101" pitchFamily="2" charset="-122"/>
                  <a:sym typeface="+mn-ea"/>
                </a:rPr>
                <a:t>干部配备</a:t>
              </a:r>
              <a:r>
                <a:rPr lang="zh-CN" altLang="en-US" sz="2400" b="1" dirty="0">
                  <a:solidFill>
                    <a:srgbClr val="000000"/>
                  </a:solidFill>
                  <a:latin typeface="宋体" panose="02010600030101010101" pitchFamily="2" charset="-122"/>
                  <a:ea typeface="宋体" panose="02010600030101010101" pitchFamily="2" charset="-122"/>
                  <a:sym typeface="+mn-ea"/>
                </a:rPr>
                <a:t>上优先考虑</a:t>
              </a:r>
              <a:endParaRPr lang="en-US" altLang="zh-CN" sz="2400" b="1" dirty="0">
                <a:solidFill>
                  <a:srgbClr val="000000"/>
                </a:solidFill>
                <a:latin typeface="宋体" panose="02010600030101010101" pitchFamily="2" charset="-122"/>
                <a:ea typeface="宋体" panose="02010600030101010101" pitchFamily="2" charset="-122"/>
                <a:sym typeface="+mn-ea"/>
              </a:endParaRPr>
            </a:p>
          </p:txBody>
        </p:sp>
      </p:grpSp>
      <p:grpSp>
        <p:nvGrpSpPr>
          <p:cNvPr id="3" name="组合 40"/>
          <p:cNvGrpSpPr>
            <a:grpSpLocks/>
          </p:cNvGrpSpPr>
          <p:nvPr/>
        </p:nvGrpSpPr>
        <p:grpSpPr bwMode="auto">
          <a:xfrm>
            <a:off x="4576762" y="1644649"/>
            <a:ext cx="3608995" cy="1159861"/>
            <a:chOff x="4583970" y="1644880"/>
            <a:chExt cx="3252787" cy="1131888"/>
          </a:xfrm>
        </p:grpSpPr>
        <p:sp>
          <p:nvSpPr>
            <p:cNvPr id="42" name="任意多边形 13"/>
            <p:cNvSpPr/>
            <p:nvPr/>
          </p:nvSpPr>
          <p:spPr bwMode="auto">
            <a:xfrm>
              <a:off x="4583970" y="1644880"/>
              <a:ext cx="3252787" cy="1131888"/>
            </a:xfrm>
            <a:custGeom>
              <a:avLst/>
              <a:gdLst>
                <a:gd name="connsiteX0" fmla="*/ 276036 w 3024907"/>
                <a:gd name="connsiteY0" fmla="*/ 0 h 1656184"/>
                <a:gd name="connsiteX1" fmla="*/ 2748871 w 3024907"/>
                <a:gd name="connsiteY1" fmla="*/ 0 h 1656184"/>
                <a:gd name="connsiteX2" fmla="*/ 3024907 w 3024907"/>
                <a:gd name="connsiteY2" fmla="*/ 276036 h 1656184"/>
                <a:gd name="connsiteX3" fmla="*/ 3024907 w 3024907"/>
                <a:gd name="connsiteY3" fmla="*/ 1380148 h 1656184"/>
                <a:gd name="connsiteX4" fmla="*/ 2748871 w 3024907"/>
                <a:gd name="connsiteY4" fmla="*/ 1656184 h 1656184"/>
                <a:gd name="connsiteX5" fmla="*/ 974754 w 3024907"/>
                <a:gd name="connsiteY5" fmla="*/ 1656184 h 1656184"/>
                <a:gd name="connsiteX6" fmla="*/ 960605 w 3024907"/>
                <a:gd name="connsiteY6" fmla="*/ 1515828 h 1656184"/>
                <a:gd name="connsiteX7" fmla="*/ 36016 w 3024907"/>
                <a:gd name="connsiteY7" fmla="*/ 679897 h 1656184"/>
                <a:gd name="connsiteX8" fmla="*/ 0 w 3024907"/>
                <a:gd name="connsiteY8" fmla="*/ 678078 h 1656184"/>
                <a:gd name="connsiteX9" fmla="*/ 0 w 3024907"/>
                <a:gd name="connsiteY9" fmla="*/ 276036 h 1656184"/>
                <a:gd name="connsiteX10" fmla="*/ 276036 w 3024907"/>
                <a:gd name="connsiteY10"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4907" h="1656184">
                  <a:moveTo>
                    <a:pt x="276036" y="0"/>
                  </a:moveTo>
                  <a:lnTo>
                    <a:pt x="2748871" y="0"/>
                  </a:lnTo>
                  <a:cubicBezTo>
                    <a:pt x="2901321" y="0"/>
                    <a:pt x="3024907" y="123586"/>
                    <a:pt x="3024907" y="276036"/>
                  </a:cubicBezTo>
                  <a:lnTo>
                    <a:pt x="3024907" y="1380148"/>
                  </a:lnTo>
                  <a:cubicBezTo>
                    <a:pt x="3024907" y="1532598"/>
                    <a:pt x="2901321" y="1656184"/>
                    <a:pt x="2748871" y="1656184"/>
                  </a:cubicBezTo>
                  <a:lnTo>
                    <a:pt x="974754" y="1656184"/>
                  </a:lnTo>
                  <a:lnTo>
                    <a:pt x="960605" y="1515828"/>
                  </a:lnTo>
                  <a:cubicBezTo>
                    <a:pt x="869366" y="1069956"/>
                    <a:pt x="496521" y="726663"/>
                    <a:pt x="36016" y="679897"/>
                  </a:cubicBezTo>
                  <a:lnTo>
                    <a:pt x="0" y="678078"/>
                  </a:lnTo>
                  <a:lnTo>
                    <a:pt x="0" y="276036"/>
                  </a:lnTo>
                  <a:cubicBezTo>
                    <a:pt x="0" y="123586"/>
                    <a:pt x="123586" y="0"/>
                    <a:pt x="276036" y="0"/>
                  </a:cubicBezTo>
                  <a:close/>
                </a:path>
              </a:pathLst>
            </a:custGeom>
            <a:gradFill flip="none" rotWithShape="1">
              <a:gsLst>
                <a:gs pos="0">
                  <a:schemeClr val="bg2"/>
                </a:gs>
                <a:gs pos="100000">
                  <a:srgbClr val="FFFFFF"/>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ct val="120000"/>
                </a:lnSpc>
                <a:spcBef>
                  <a:spcPts val="200"/>
                </a:spcBef>
                <a:spcAft>
                  <a:spcPts val="200"/>
                </a:spcAft>
                <a:buFont typeface="Arial" panose="020B0604020202020204" pitchFamily="34" charset="0"/>
                <a:buChar char="•"/>
                <a:defRPr/>
              </a:pPr>
              <a:endParaRPr lang="zh-CN" altLang="en-US" sz="1600" dirty="0">
                <a:solidFill>
                  <a:schemeClr val="tx1"/>
                </a:solidFill>
              </a:endParaRPr>
            </a:p>
          </p:txBody>
        </p:sp>
        <p:sp>
          <p:nvSpPr>
            <p:cNvPr id="26646" name="矩形 34"/>
            <p:cNvSpPr>
              <a:spLocks noChangeArrowheads="1"/>
            </p:cNvSpPr>
            <p:nvPr/>
          </p:nvSpPr>
          <p:spPr bwMode="auto">
            <a:xfrm>
              <a:off x="5140809" y="1884857"/>
              <a:ext cx="2695948" cy="450531"/>
            </a:xfrm>
            <a:prstGeom prst="rect">
              <a:avLst/>
            </a:prstGeom>
            <a:noFill/>
            <a:ln w="9525">
              <a:noFill/>
              <a:miter lim="800000"/>
            </a:ln>
          </p:spPr>
          <p:txBody>
            <a:bodyPr wrap="square">
              <a:spAutoFit/>
            </a:bodyPr>
            <a:lstStyle/>
            <a:p>
              <a:pPr defTabSz="914400">
                <a:buFontTx/>
                <a:buNone/>
                <a:defRPr/>
              </a:pPr>
              <a:r>
                <a:rPr lang="zh-CN" altLang="en-US" sz="2400" b="1" dirty="0">
                  <a:solidFill>
                    <a:srgbClr val="C00000"/>
                  </a:solidFill>
                  <a:latin typeface="宋体" panose="02010600030101010101" pitchFamily="2" charset="-122"/>
                  <a:ea typeface="宋体" panose="02010600030101010101" pitchFamily="2" charset="-122"/>
                  <a:sym typeface="+mn-ea"/>
                </a:rPr>
                <a:t>要素配置</a:t>
              </a:r>
              <a:r>
                <a:rPr lang="zh-CN" altLang="en-US" sz="2400" b="1" dirty="0">
                  <a:solidFill>
                    <a:srgbClr val="000000"/>
                  </a:solidFill>
                  <a:latin typeface="宋体" panose="02010600030101010101" pitchFamily="2" charset="-122"/>
                  <a:ea typeface="宋体" panose="02010600030101010101" pitchFamily="2" charset="-122"/>
                  <a:sym typeface="+mn-ea"/>
                </a:rPr>
                <a:t>上优先满足</a:t>
              </a:r>
              <a:endParaRPr lang="en-US" altLang="zh-CN" sz="2400" b="1" dirty="0">
                <a:solidFill>
                  <a:srgbClr val="000000"/>
                </a:solidFill>
                <a:latin typeface="宋体" panose="02010600030101010101" pitchFamily="2" charset="-122"/>
                <a:ea typeface="宋体" panose="02010600030101010101" pitchFamily="2" charset="-122"/>
                <a:sym typeface="+mn-ea"/>
              </a:endParaRPr>
            </a:p>
          </p:txBody>
        </p:sp>
      </p:grpSp>
      <p:grpSp>
        <p:nvGrpSpPr>
          <p:cNvPr id="4" name="组合 43"/>
          <p:cNvGrpSpPr>
            <a:grpSpLocks/>
          </p:cNvGrpSpPr>
          <p:nvPr/>
        </p:nvGrpSpPr>
        <p:grpSpPr bwMode="auto">
          <a:xfrm>
            <a:off x="1150970" y="3438525"/>
            <a:ext cx="3252788" cy="1130300"/>
            <a:chOff x="1241425" y="3451225"/>
            <a:chExt cx="3252788" cy="1130300"/>
          </a:xfrm>
        </p:grpSpPr>
        <p:sp>
          <p:nvSpPr>
            <p:cNvPr id="45" name="任意多边形 19"/>
            <p:cNvSpPr/>
            <p:nvPr/>
          </p:nvSpPr>
          <p:spPr bwMode="auto">
            <a:xfrm>
              <a:off x="1241425" y="3451225"/>
              <a:ext cx="3252788" cy="1130300"/>
            </a:xfrm>
            <a:custGeom>
              <a:avLst/>
              <a:gdLst>
                <a:gd name="connsiteX0" fmla="*/ 276036 w 3024907"/>
                <a:gd name="connsiteY0" fmla="*/ 0 h 1656184"/>
                <a:gd name="connsiteX1" fmla="*/ 2050152 w 3024907"/>
                <a:gd name="connsiteY1" fmla="*/ 0 h 1656184"/>
                <a:gd name="connsiteX2" fmla="*/ 2064301 w 3024907"/>
                <a:gd name="connsiteY2" fmla="*/ 140357 h 1656184"/>
                <a:gd name="connsiteX3" fmla="*/ 2988891 w 3024907"/>
                <a:gd name="connsiteY3" fmla="*/ 976288 h 1656184"/>
                <a:gd name="connsiteX4" fmla="*/ 3024907 w 3024907"/>
                <a:gd name="connsiteY4" fmla="*/ 978107 h 1656184"/>
                <a:gd name="connsiteX5" fmla="*/ 3024907 w 3024907"/>
                <a:gd name="connsiteY5" fmla="*/ 1380148 h 1656184"/>
                <a:gd name="connsiteX6" fmla="*/ 2748871 w 3024907"/>
                <a:gd name="connsiteY6" fmla="*/ 1656184 h 1656184"/>
                <a:gd name="connsiteX7" fmla="*/ 276036 w 3024907"/>
                <a:gd name="connsiteY7" fmla="*/ 1656184 h 1656184"/>
                <a:gd name="connsiteX8" fmla="*/ 0 w 3024907"/>
                <a:gd name="connsiteY8" fmla="*/ 1380148 h 1656184"/>
                <a:gd name="connsiteX9" fmla="*/ 0 w 3024907"/>
                <a:gd name="connsiteY9" fmla="*/ 276036 h 1656184"/>
                <a:gd name="connsiteX10" fmla="*/ 276036 w 3024907"/>
                <a:gd name="connsiteY10"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4907" h="1656184">
                  <a:moveTo>
                    <a:pt x="276036" y="0"/>
                  </a:moveTo>
                  <a:lnTo>
                    <a:pt x="2050152" y="0"/>
                  </a:lnTo>
                  <a:lnTo>
                    <a:pt x="2064301" y="140357"/>
                  </a:lnTo>
                  <a:cubicBezTo>
                    <a:pt x="2155540" y="586228"/>
                    <a:pt x="2528385" y="929521"/>
                    <a:pt x="2988891" y="976288"/>
                  </a:cubicBezTo>
                  <a:lnTo>
                    <a:pt x="3024907" y="978107"/>
                  </a:lnTo>
                  <a:lnTo>
                    <a:pt x="3024907" y="1380148"/>
                  </a:lnTo>
                  <a:cubicBezTo>
                    <a:pt x="3024907" y="1532598"/>
                    <a:pt x="2901321" y="1656184"/>
                    <a:pt x="2748871" y="1656184"/>
                  </a:cubicBezTo>
                  <a:lnTo>
                    <a:pt x="276036" y="1656184"/>
                  </a:lnTo>
                  <a:cubicBezTo>
                    <a:pt x="123586" y="1656184"/>
                    <a:pt x="0" y="1532598"/>
                    <a:pt x="0" y="1380148"/>
                  </a:cubicBezTo>
                  <a:lnTo>
                    <a:pt x="0" y="276036"/>
                  </a:lnTo>
                  <a:cubicBezTo>
                    <a:pt x="0" y="123586"/>
                    <a:pt x="123586" y="0"/>
                    <a:pt x="276036" y="0"/>
                  </a:cubicBezTo>
                  <a:close/>
                </a:path>
              </a:pathLst>
            </a:custGeom>
            <a:gradFill flip="none" rotWithShape="1">
              <a:gsLst>
                <a:gs pos="0">
                  <a:schemeClr val="bg2"/>
                </a:gs>
                <a:gs pos="100000">
                  <a:srgbClr val="FFFFFF"/>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ct val="120000"/>
                </a:lnSpc>
                <a:spcBef>
                  <a:spcPts val="200"/>
                </a:spcBef>
                <a:spcAft>
                  <a:spcPts val="200"/>
                </a:spcAft>
                <a:buFont typeface="Arial" panose="020B0604020202020204" pitchFamily="34" charset="0"/>
                <a:buChar char="•"/>
                <a:defRPr/>
              </a:pPr>
              <a:endParaRPr lang="zh-CN" altLang="en-US" sz="1600" dirty="0">
                <a:solidFill>
                  <a:schemeClr val="tx1"/>
                </a:solidFill>
              </a:endParaRPr>
            </a:p>
          </p:txBody>
        </p:sp>
        <p:sp>
          <p:nvSpPr>
            <p:cNvPr id="26644" name="矩形 37"/>
            <p:cNvSpPr>
              <a:spLocks noChangeArrowheads="1"/>
            </p:cNvSpPr>
            <p:nvPr/>
          </p:nvSpPr>
          <p:spPr bwMode="auto">
            <a:xfrm>
              <a:off x="1354137" y="3743325"/>
              <a:ext cx="3013581" cy="461665"/>
            </a:xfrm>
            <a:prstGeom prst="rect">
              <a:avLst/>
            </a:prstGeom>
            <a:noFill/>
            <a:ln w="9525">
              <a:noFill/>
              <a:miter lim="800000"/>
            </a:ln>
          </p:spPr>
          <p:txBody>
            <a:bodyPr wrap="square">
              <a:spAutoFit/>
            </a:bodyPr>
            <a:lstStyle/>
            <a:p>
              <a:pPr defTabSz="914400">
                <a:buFontTx/>
                <a:buNone/>
                <a:defRPr/>
              </a:pPr>
              <a:r>
                <a:rPr lang="zh-CN" altLang="en-US" sz="2400" b="1" dirty="0">
                  <a:solidFill>
                    <a:srgbClr val="C00000"/>
                  </a:solidFill>
                  <a:latin typeface="宋体" panose="02010600030101010101" pitchFamily="2" charset="-122"/>
                  <a:ea typeface="宋体" panose="02010600030101010101" pitchFamily="2" charset="-122"/>
                  <a:sym typeface="+mn-ea"/>
                </a:rPr>
                <a:t>资金投入</a:t>
              </a:r>
              <a:r>
                <a:rPr lang="zh-CN" altLang="en-US" sz="2400" b="1" dirty="0">
                  <a:solidFill>
                    <a:srgbClr val="000000"/>
                  </a:solidFill>
                  <a:latin typeface="宋体" panose="02010600030101010101" pitchFamily="2" charset="-122"/>
                  <a:ea typeface="宋体" panose="02010600030101010101" pitchFamily="2" charset="-122"/>
                  <a:sym typeface="+mn-ea"/>
                </a:rPr>
                <a:t>上优先保障</a:t>
              </a:r>
              <a:endParaRPr lang="en-US" altLang="zh-CN" sz="2400" b="1" dirty="0">
                <a:solidFill>
                  <a:srgbClr val="000000"/>
                </a:solidFill>
                <a:latin typeface="宋体" panose="02010600030101010101" pitchFamily="2" charset="-122"/>
                <a:ea typeface="宋体" panose="02010600030101010101" pitchFamily="2" charset="-122"/>
                <a:sym typeface="+mn-ea"/>
              </a:endParaRPr>
            </a:p>
          </p:txBody>
        </p:sp>
      </p:grpSp>
      <p:grpSp>
        <p:nvGrpSpPr>
          <p:cNvPr id="5" name="组合 46"/>
          <p:cNvGrpSpPr>
            <a:grpSpLocks/>
          </p:cNvGrpSpPr>
          <p:nvPr/>
        </p:nvGrpSpPr>
        <p:grpSpPr bwMode="auto">
          <a:xfrm>
            <a:off x="4649788" y="3438526"/>
            <a:ext cx="3744327" cy="1150720"/>
            <a:chOff x="4649788" y="3438525"/>
            <a:chExt cx="3420905" cy="1130300"/>
          </a:xfrm>
        </p:grpSpPr>
        <p:sp>
          <p:nvSpPr>
            <p:cNvPr id="48" name="任意多边形 16"/>
            <p:cNvSpPr/>
            <p:nvPr/>
          </p:nvSpPr>
          <p:spPr bwMode="auto">
            <a:xfrm>
              <a:off x="4649788" y="3438525"/>
              <a:ext cx="3254375" cy="1130300"/>
            </a:xfrm>
            <a:custGeom>
              <a:avLst/>
              <a:gdLst>
                <a:gd name="connsiteX0" fmla="*/ 974754 w 3024907"/>
                <a:gd name="connsiteY0" fmla="*/ 0 h 1656184"/>
                <a:gd name="connsiteX1" fmla="*/ 2748871 w 3024907"/>
                <a:gd name="connsiteY1" fmla="*/ 0 h 1656184"/>
                <a:gd name="connsiteX2" fmla="*/ 3024907 w 3024907"/>
                <a:gd name="connsiteY2" fmla="*/ 276036 h 1656184"/>
                <a:gd name="connsiteX3" fmla="*/ 3024907 w 3024907"/>
                <a:gd name="connsiteY3" fmla="*/ 1380148 h 1656184"/>
                <a:gd name="connsiteX4" fmla="*/ 2748871 w 3024907"/>
                <a:gd name="connsiteY4" fmla="*/ 1656184 h 1656184"/>
                <a:gd name="connsiteX5" fmla="*/ 276036 w 3024907"/>
                <a:gd name="connsiteY5" fmla="*/ 1656184 h 1656184"/>
                <a:gd name="connsiteX6" fmla="*/ 0 w 3024907"/>
                <a:gd name="connsiteY6" fmla="*/ 1380148 h 1656184"/>
                <a:gd name="connsiteX7" fmla="*/ 0 w 3024907"/>
                <a:gd name="connsiteY7" fmla="*/ 978107 h 1656184"/>
                <a:gd name="connsiteX8" fmla="*/ 36016 w 3024907"/>
                <a:gd name="connsiteY8" fmla="*/ 976288 h 1656184"/>
                <a:gd name="connsiteX9" fmla="*/ 960605 w 3024907"/>
                <a:gd name="connsiteY9" fmla="*/ 140357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24907" h="1656184">
                  <a:moveTo>
                    <a:pt x="974754" y="0"/>
                  </a:moveTo>
                  <a:lnTo>
                    <a:pt x="2748871" y="0"/>
                  </a:lnTo>
                  <a:cubicBezTo>
                    <a:pt x="2901321" y="0"/>
                    <a:pt x="3024907" y="123586"/>
                    <a:pt x="3024907" y="276036"/>
                  </a:cubicBezTo>
                  <a:lnTo>
                    <a:pt x="3024907" y="1380148"/>
                  </a:lnTo>
                  <a:cubicBezTo>
                    <a:pt x="3024907" y="1532598"/>
                    <a:pt x="2901321" y="1656184"/>
                    <a:pt x="2748871" y="1656184"/>
                  </a:cubicBezTo>
                  <a:lnTo>
                    <a:pt x="276036" y="1656184"/>
                  </a:lnTo>
                  <a:cubicBezTo>
                    <a:pt x="123586" y="1656184"/>
                    <a:pt x="0" y="1532598"/>
                    <a:pt x="0" y="1380148"/>
                  </a:cubicBezTo>
                  <a:lnTo>
                    <a:pt x="0" y="978107"/>
                  </a:lnTo>
                  <a:lnTo>
                    <a:pt x="36016" y="976288"/>
                  </a:lnTo>
                  <a:cubicBezTo>
                    <a:pt x="496521" y="929521"/>
                    <a:pt x="869366" y="586228"/>
                    <a:pt x="960605" y="140357"/>
                  </a:cubicBezTo>
                  <a:close/>
                </a:path>
              </a:pathLst>
            </a:custGeom>
            <a:gradFill flip="none" rotWithShape="1">
              <a:gsLst>
                <a:gs pos="0">
                  <a:schemeClr val="bg2"/>
                </a:gs>
                <a:gs pos="100000">
                  <a:srgbClr val="FFFFFF"/>
                </a:gs>
              </a:gsLst>
              <a:lin ang="54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a:lnSpc>
                  <a:spcPct val="120000"/>
                </a:lnSpc>
                <a:spcBef>
                  <a:spcPts val="200"/>
                </a:spcBef>
                <a:spcAft>
                  <a:spcPts val="200"/>
                </a:spcAft>
                <a:buFont typeface="Arial" panose="020B0604020202020204" pitchFamily="34" charset="0"/>
                <a:buChar char="•"/>
                <a:defRPr/>
              </a:pPr>
              <a:endParaRPr lang="zh-CN" altLang="en-US" sz="1600" dirty="0">
                <a:solidFill>
                  <a:schemeClr val="tx1"/>
                </a:solidFill>
              </a:endParaRPr>
            </a:p>
          </p:txBody>
        </p:sp>
        <p:sp>
          <p:nvSpPr>
            <p:cNvPr id="26642" name="矩形 39"/>
            <p:cNvSpPr>
              <a:spLocks noChangeArrowheads="1"/>
            </p:cNvSpPr>
            <p:nvPr/>
          </p:nvSpPr>
          <p:spPr bwMode="auto">
            <a:xfrm>
              <a:off x="5318946" y="3790994"/>
              <a:ext cx="2751747" cy="453473"/>
            </a:xfrm>
            <a:prstGeom prst="rect">
              <a:avLst/>
            </a:prstGeom>
            <a:noFill/>
            <a:ln w="9525">
              <a:noFill/>
              <a:miter lim="800000"/>
            </a:ln>
          </p:spPr>
          <p:txBody>
            <a:bodyPr wrap="square">
              <a:spAutoFit/>
            </a:bodyPr>
            <a:lstStyle/>
            <a:p>
              <a:pPr defTabSz="914400">
                <a:buFontTx/>
                <a:buNone/>
                <a:defRPr/>
              </a:pPr>
              <a:r>
                <a:rPr lang="zh-CN" altLang="en-US" sz="2400" b="1" dirty="0">
                  <a:solidFill>
                    <a:srgbClr val="C00000"/>
                  </a:solidFill>
                  <a:latin typeface="宋体" panose="02010600030101010101" pitchFamily="2" charset="-122"/>
                  <a:ea typeface="宋体" panose="02010600030101010101" pitchFamily="2" charset="-122"/>
                  <a:sym typeface="+mn-ea"/>
                </a:rPr>
                <a:t>公共服务</a:t>
              </a:r>
              <a:r>
                <a:rPr lang="zh-CN" altLang="en-US" sz="2400" b="1" dirty="0">
                  <a:solidFill>
                    <a:srgbClr val="000000"/>
                  </a:solidFill>
                  <a:latin typeface="宋体" panose="02010600030101010101" pitchFamily="2" charset="-122"/>
                  <a:ea typeface="宋体" panose="02010600030101010101" pitchFamily="2" charset="-122"/>
                  <a:sym typeface="+mn-ea"/>
                </a:rPr>
                <a:t>上优先安排</a:t>
              </a:r>
              <a:endParaRPr lang="en-US" altLang="zh-CN" sz="2400" b="1" dirty="0">
                <a:solidFill>
                  <a:srgbClr val="000000"/>
                </a:solidFill>
                <a:latin typeface="宋体" panose="02010600030101010101" pitchFamily="2" charset="-122"/>
                <a:ea typeface="宋体" panose="02010600030101010101" pitchFamily="2" charset="-122"/>
                <a:sym typeface="+mn-ea"/>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down)">
                                      <p:cBhvr>
                                        <p:cTn id="11" dur="1000"/>
                                        <p:tgtEl>
                                          <p:spTgt spid="37"/>
                                        </p:tgtEl>
                                      </p:cBhvr>
                                    </p:animEffect>
                                  </p:childTnLst>
                                </p:cTn>
                              </p:par>
                            </p:childTnLst>
                          </p:cTn>
                        </p:par>
                        <p:par>
                          <p:cTn id="12" fill="hold" nodeType="afterGroup">
                            <p:stCondLst>
                              <p:cond delay="15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par>
                          <p:cTn id="18" fill="hold" nodeType="afterGroup">
                            <p:stCondLst>
                              <p:cond delay="2500"/>
                            </p:stCondLst>
                            <p:childTnLst>
                              <p:par>
                                <p:cTn id="19" presetID="42"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par>
                          <p:cTn id="24" fill="hold" nodeType="afterGroup">
                            <p:stCondLst>
                              <p:cond delay="35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nodeType="afterGroup">
                            <p:stCondLst>
                              <p:cond delay="4500"/>
                            </p:stCondLst>
                            <p:childTnLst>
                              <p:par>
                                <p:cTn id="31" presetID="42"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圆角 7"/>
          <p:cNvSpPr/>
          <p:nvPr/>
        </p:nvSpPr>
        <p:spPr>
          <a:xfrm>
            <a:off x="134598" y="174172"/>
            <a:ext cx="3948450" cy="555696"/>
          </a:xfrm>
          <a:prstGeom prst="roundRect">
            <a:avLst/>
          </a:prstGeom>
          <a:solidFill>
            <a:schemeClr val="accent3">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chemeClr val="tx1">
                    <a:lumMod val="50000"/>
                  </a:schemeClr>
                </a:solidFill>
                <a:latin typeface="黑体" panose="02010609060101010101" pitchFamily="49" charset="-122"/>
                <a:ea typeface="黑体" panose="02010609060101010101" pitchFamily="49" charset="-122"/>
                <a:sym typeface="+mn-ea"/>
              </a:rPr>
              <a:t>第</a:t>
            </a:r>
            <a:r>
              <a:rPr lang="zh-CN" altLang="en-US" sz="2400" b="1" dirty="0">
                <a:solidFill>
                  <a:schemeClr val="tx1">
                    <a:lumMod val="50000"/>
                  </a:schemeClr>
                </a:solidFill>
                <a:latin typeface="黑体" panose="02010609060101010101" pitchFamily="49" charset="-122"/>
                <a:ea typeface="黑体" panose="02010609060101010101" pitchFamily="49" charset="-122"/>
                <a:sym typeface="+mn-ea"/>
              </a:rPr>
              <a:t>三</a:t>
            </a:r>
            <a:r>
              <a:rPr lang="zh-CN" altLang="zh-CN" sz="2400" b="1" dirty="0">
                <a:solidFill>
                  <a:schemeClr val="tx1">
                    <a:lumMod val="50000"/>
                  </a:schemeClr>
                </a:solidFill>
                <a:latin typeface="黑体" panose="02010609060101010101" pitchFamily="49" charset="-122"/>
                <a:ea typeface="黑体" panose="02010609060101010101" pitchFamily="49" charset="-122"/>
                <a:sym typeface="+mn-ea"/>
              </a:rPr>
              <a:t>，</a:t>
            </a:r>
            <a:r>
              <a:rPr lang="zh-CN" altLang="en-US" sz="2400" b="1" dirty="0">
                <a:solidFill>
                  <a:schemeClr val="tx1">
                    <a:lumMod val="50000"/>
                  </a:schemeClr>
                </a:solidFill>
                <a:latin typeface="黑体" panose="02010609060101010101" pitchFamily="49" charset="-122"/>
                <a:ea typeface="黑体" panose="02010609060101010101" pitchFamily="49" charset="-122"/>
                <a:sym typeface="+mn-ea"/>
              </a:rPr>
              <a:t>坚持农民主体地位</a:t>
            </a:r>
            <a:endParaRPr lang="zh-CN" altLang="en-US" sz="2400" dirty="0">
              <a:solidFill>
                <a:schemeClr val="tx1">
                  <a:lumMod val="50000"/>
                </a:schemeClr>
              </a:solidFill>
              <a:latin typeface="黑体" panose="02010609060101010101" pitchFamily="49" charset="-122"/>
              <a:ea typeface="黑体" panose="02010609060101010101" pitchFamily="49" charset="-122"/>
              <a:sym typeface="+mn-ea"/>
            </a:endParaRPr>
          </a:p>
        </p:txBody>
      </p:sp>
      <p:sp>
        <p:nvSpPr>
          <p:cNvPr id="7" name="Freeform 7"/>
          <p:cNvSpPr/>
          <p:nvPr/>
        </p:nvSpPr>
        <p:spPr bwMode="auto">
          <a:xfrm>
            <a:off x="376238" y="1293813"/>
            <a:ext cx="2819397" cy="2995612"/>
          </a:xfrm>
          <a:custGeom>
            <a:avLst/>
            <a:gdLst>
              <a:gd name="T0" fmla="*/ 1496969 w 3659"/>
              <a:gd name="T1" fmla="*/ 0 h 4065"/>
              <a:gd name="T2" fmla="*/ 2695575 w 3659"/>
              <a:gd name="T3" fmla="*/ 599122 h 4065"/>
              <a:gd name="T4" fmla="*/ 2412683 w 3659"/>
              <a:gd name="T5" fmla="*/ 1498174 h 4065"/>
              <a:gd name="T6" fmla="*/ 2695575 w 3659"/>
              <a:gd name="T7" fmla="*/ 2396490 h 4065"/>
              <a:gd name="T8" fmla="*/ 1496969 w 3659"/>
              <a:gd name="T9" fmla="*/ 2995612 h 4065"/>
              <a:gd name="T10" fmla="*/ 0 w 3659"/>
              <a:gd name="T11" fmla="*/ 1498174 h 4065"/>
              <a:gd name="T12" fmla="*/ 1496969 w 3659"/>
              <a:gd name="T13" fmla="*/ 0 h 40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9" h="4065">
                <a:moveTo>
                  <a:pt x="2032" y="0"/>
                </a:moveTo>
                <a:cubicBezTo>
                  <a:pt x="2697" y="0"/>
                  <a:pt x="3288" y="319"/>
                  <a:pt x="3659" y="813"/>
                </a:cubicBezTo>
                <a:cubicBezTo>
                  <a:pt x="3417" y="1159"/>
                  <a:pt x="3275" y="1579"/>
                  <a:pt x="3275" y="2033"/>
                </a:cubicBezTo>
                <a:cubicBezTo>
                  <a:pt x="3275" y="2486"/>
                  <a:pt x="3417" y="2907"/>
                  <a:pt x="3659" y="3252"/>
                </a:cubicBezTo>
                <a:cubicBezTo>
                  <a:pt x="3288" y="3746"/>
                  <a:pt x="2697" y="4065"/>
                  <a:pt x="2032" y="4065"/>
                </a:cubicBezTo>
                <a:cubicBezTo>
                  <a:pt x="910" y="4065"/>
                  <a:pt x="0" y="3155"/>
                  <a:pt x="0" y="2033"/>
                </a:cubicBezTo>
                <a:cubicBezTo>
                  <a:pt x="0" y="910"/>
                  <a:pt x="910" y="0"/>
                  <a:pt x="2032" y="0"/>
                </a:cubicBezTo>
                <a:close/>
              </a:path>
            </a:pathLst>
          </a:custGeom>
          <a:solidFill>
            <a:schemeClr val="accent4">
              <a:lumMod val="40000"/>
              <a:lumOff val="60000"/>
            </a:schemeClr>
          </a:solidFill>
          <a:ln>
            <a:noFill/>
          </a:ln>
        </p:spPr>
        <p:txBody>
          <a:bodyPr/>
          <a:lstStyle/>
          <a:p>
            <a:pPr eaLnBrk="0" hangingPunct="0">
              <a:buFontTx/>
              <a:buNone/>
              <a:defRPr/>
            </a:pPr>
            <a:endParaRPr lang="zh-CN" altLang="en-US"/>
          </a:p>
        </p:txBody>
      </p:sp>
      <p:sp>
        <p:nvSpPr>
          <p:cNvPr id="9" name="Freeform 8"/>
          <p:cNvSpPr/>
          <p:nvPr/>
        </p:nvSpPr>
        <p:spPr bwMode="auto">
          <a:xfrm>
            <a:off x="2862263" y="1293813"/>
            <a:ext cx="3028949" cy="2995612"/>
          </a:xfrm>
          <a:custGeom>
            <a:avLst/>
            <a:gdLst>
              <a:gd name="T0" fmla="*/ 1497705 w 3659"/>
              <a:gd name="T1" fmla="*/ 0 h 4065"/>
              <a:gd name="T2" fmla="*/ 2695575 w 3659"/>
              <a:gd name="T3" fmla="*/ 599122 h 4065"/>
              <a:gd name="T4" fmla="*/ 2413420 w 3659"/>
              <a:gd name="T5" fmla="*/ 1498174 h 4065"/>
              <a:gd name="T6" fmla="*/ 2695575 w 3659"/>
              <a:gd name="T7" fmla="*/ 2396490 h 4065"/>
              <a:gd name="T8" fmla="*/ 1497705 w 3659"/>
              <a:gd name="T9" fmla="*/ 2995612 h 4065"/>
              <a:gd name="T10" fmla="*/ 0 w 3659"/>
              <a:gd name="T11" fmla="*/ 1498174 h 4065"/>
              <a:gd name="T12" fmla="*/ 1497705 w 3659"/>
              <a:gd name="T13" fmla="*/ 0 h 40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59" h="4065">
                <a:moveTo>
                  <a:pt x="2033" y="0"/>
                </a:moveTo>
                <a:cubicBezTo>
                  <a:pt x="2698" y="0"/>
                  <a:pt x="3288" y="319"/>
                  <a:pt x="3659" y="813"/>
                </a:cubicBezTo>
                <a:cubicBezTo>
                  <a:pt x="3418" y="1159"/>
                  <a:pt x="3276" y="1579"/>
                  <a:pt x="3276" y="2033"/>
                </a:cubicBezTo>
                <a:cubicBezTo>
                  <a:pt x="3276" y="2486"/>
                  <a:pt x="3418" y="2907"/>
                  <a:pt x="3659" y="3252"/>
                </a:cubicBezTo>
                <a:cubicBezTo>
                  <a:pt x="3288" y="3746"/>
                  <a:pt x="2698" y="4065"/>
                  <a:pt x="2033" y="4065"/>
                </a:cubicBezTo>
                <a:cubicBezTo>
                  <a:pt x="911" y="4065"/>
                  <a:pt x="0" y="3155"/>
                  <a:pt x="0" y="2033"/>
                </a:cubicBezTo>
                <a:cubicBezTo>
                  <a:pt x="0" y="910"/>
                  <a:pt x="911" y="0"/>
                  <a:pt x="2033" y="0"/>
                </a:cubicBezTo>
                <a:close/>
              </a:path>
            </a:pathLst>
          </a:custGeom>
          <a:solidFill>
            <a:schemeClr val="accent6">
              <a:lumMod val="40000"/>
              <a:lumOff val="60000"/>
            </a:schemeClr>
          </a:solidFill>
          <a:ln>
            <a:noFill/>
          </a:ln>
        </p:spPr>
        <p:txBody>
          <a:bodyPr/>
          <a:lstStyle/>
          <a:p>
            <a:pPr eaLnBrk="0" hangingPunct="0">
              <a:buFontTx/>
              <a:buNone/>
              <a:defRPr/>
            </a:pPr>
            <a:endParaRPr lang="zh-CN" altLang="en-US"/>
          </a:p>
        </p:txBody>
      </p:sp>
      <p:sp>
        <p:nvSpPr>
          <p:cNvPr id="10" name="Oval 9"/>
          <p:cNvSpPr>
            <a:spLocks noChangeArrowheads="1"/>
          </p:cNvSpPr>
          <p:nvPr/>
        </p:nvSpPr>
        <p:spPr bwMode="auto">
          <a:xfrm>
            <a:off x="5568874" y="1293813"/>
            <a:ext cx="3523338" cy="2995612"/>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eaLnBrk="1" hangingPunct="1"/>
            <a:endParaRPr lang="zh-CN" altLang="en-US">
              <a:latin typeface="Arial" panose="020B0604020202020204" pitchFamily="34" charset="0"/>
              <a:ea typeface="宋体" panose="02010600030101010101" pitchFamily="2" charset="-122"/>
            </a:endParaRPr>
          </a:p>
        </p:txBody>
      </p:sp>
      <p:sp>
        <p:nvSpPr>
          <p:cNvPr id="11" name="Line 11"/>
          <p:cNvSpPr>
            <a:spLocks noChangeShapeType="1"/>
          </p:cNvSpPr>
          <p:nvPr/>
        </p:nvSpPr>
        <p:spPr bwMode="auto">
          <a:xfrm>
            <a:off x="774700" y="2173288"/>
            <a:ext cx="1952625" cy="0"/>
          </a:xfrm>
          <a:prstGeom prst="line">
            <a:avLst/>
          </a:prstGeom>
        </p:spPr>
        <p:style>
          <a:lnRef idx="1">
            <a:schemeClr val="accent4"/>
          </a:lnRef>
          <a:fillRef idx="0">
            <a:schemeClr val="accent4"/>
          </a:fillRef>
          <a:effectRef idx="0">
            <a:schemeClr val="accent4"/>
          </a:effectRef>
          <a:fontRef idx="minor">
            <a:schemeClr val="tx1"/>
          </a:fontRef>
        </p:style>
        <p:txBody>
          <a:bodyPr/>
          <a:lstStyle/>
          <a:p>
            <a:pPr eaLnBrk="0" hangingPunct="0">
              <a:buFontTx/>
              <a:buNone/>
              <a:defRPr/>
            </a:pPr>
            <a:endParaRPr lang="zh-CN" altLang="en-US"/>
          </a:p>
        </p:txBody>
      </p:sp>
      <p:sp>
        <p:nvSpPr>
          <p:cNvPr id="12" name="Line 12"/>
          <p:cNvSpPr>
            <a:spLocks noChangeShapeType="1"/>
          </p:cNvSpPr>
          <p:nvPr/>
        </p:nvSpPr>
        <p:spPr bwMode="auto">
          <a:xfrm>
            <a:off x="3278188" y="2173288"/>
            <a:ext cx="1954212" cy="0"/>
          </a:xfrm>
          <a:prstGeom prst="line">
            <a:avLst/>
          </a:prstGeom>
        </p:spPr>
        <p:style>
          <a:lnRef idx="1">
            <a:schemeClr val="accent6"/>
          </a:lnRef>
          <a:fillRef idx="0">
            <a:schemeClr val="accent6"/>
          </a:fillRef>
          <a:effectRef idx="0">
            <a:schemeClr val="accent6"/>
          </a:effectRef>
          <a:fontRef idx="minor">
            <a:schemeClr val="tx1"/>
          </a:fontRef>
        </p:style>
        <p:txBody>
          <a:bodyPr/>
          <a:lstStyle/>
          <a:p>
            <a:pPr eaLnBrk="0" hangingPunct="0">
              <a:buFontTx/>
              <a:buNone/>
              <a:defRPr/>
            </a:pPr>
            <a:endParaRPr lang="zh-CN" altLang="en-US"/>
          </a:p>
        </p:txBody>
      </p:sp>
      <p:sp>
        <p:nvSpPr>
          <p:cNvPr id="13" name="Line 13"/>
          <p:cNvSpPr>
            <a:spLocks noChangeShapeType="1"/>
          </p:cNvSpPr>
          <p:nvPr/>
        </p:nvSpPr>
        <p:spPr bwMode="auto">
          <a:xfrm>
            <a:off x="6256337" y="2416480"/>
            <a:ext cx="1954213" cy="0"/>
          </a:xfrm>
          <a:prstGeom prst="line">
            <a:avLst/>
          </a:prstGeom>
        </p:spPr>
        <p:style>
          <a:lnRef idx="1">
            <a:schemeClr val="accent3"/>
          </a:lnRef>
          <a:fillRef idx="0">
            <a:schemeClr val="accent3"/>
          </a:fillRef>
          <a:effectRef idx="0">
            <a:schemeClr val="accent3"/>
          </a:effectRef>
          <a:fontRef idx="minor">
            <a:schemeClr val="tx1"/>
          </a:fontRef>
        </p:style>
        <p:txBody>
          <a:bodyPr/>
          <a:lstStyle/>
          <a:p>
            <a:pPr eaLnBrk="0" hangingPunct="0">
              <a:buFontTx/>
              <a:buNone/>
              <a:defRPr/>
            </a:pPr>
            <a:endParaRPr lang="zh-CN" altLang="en-US"/>
          </a:p>
        </p:txBody>
      </p:sp>
      <p:sp>
        <p:nvSpPr>
          <p:cNvPr id="22" name="TextBox 24"/>
          <p:cNvSpPr txBox="1">
            <a:spLocks noChangeArrowheads="1"/>
          </p:cNvSpPr>
          <p:nvPr/>
        </p:nvSpPr>
        <p:spPr bwMode="auto">
          <a:xfrm>
            <a:off x="654051" y="2201268"/>
            <a:ext cx="2139950" cy="1631216"/>
          </a:xfrm>
          <a:prstGeom prst="rect">
            <a:avLst/>
          </a:prstGeom>
          <a:noFill/>
          <a:ln>
            <a:noFill/>
          </a:ln>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457200" algn="just" eaLnBrk="0" hangingPunct="0">
              <a:lnSpc>
                <a:spcPts val="2400"/>
              </a:lnSpc>
              <a:spcBef>
                <a:spcPct val="0"/>
              </a:spcBef>
              <a:buFontTx/>
              <a:buChar char="•"/>
              <a:defRPr/>
            </a:pPr>
            <a:r>
              <a:rPr lang="zh-CN" altLang="zh-CN" sz="2400" b="1" spc="50" dirty="0" smtClean="0">
                <a:ln w="11430"/>
                <a:solidFill>
                  <a:srgbClr val="000000"/>
                </a:solidFill>
                <a:latin typeface="宋体" panose="02010600030101010101" pitchFamily="2" charset="-122"/>
                <a:ea typeface="宋体" panose="02010600030101010101" pitchFamily="2" charset="-122"/>
                <a:sym typeface="+mn-ea"/>
              </a:rPr>
              <a:t>要考虑农民的利益，把促进农民共同富裕作为出发点和落脚点</a:t>
            </a:r>
            <a:r>
              <a:rPr lang="zh-CN" altLang="en-US" sz="2400" b="1" spc="50" dirty="0" smtClean="0">
                <a:ln w="11430"/>
                <a:solidFill>
                  <a:srgbClr val="000000"/>
                </a:solidFill>
                <a:latin typeface="宋体" panose="02010600030101010101" pitchFamily="2" charset="-122"/>
                <a:ea typeface="宋体" panose="02010600030101010101" pitchFamily="2" charset="-122"/>
                <a:sym typeface="+mn-ea"/>
              </a:rPr>
              <a:t>。</a:t>
            </a:r>
            <a:endParaRPr lang="zh-CN" altLang="en-US" sz="2400" b="1" spc="50" dirty="0">
              <a:ln w="11430"/>
              <a:solidFill>
                <a:srgbClr val="000000"/>
              </a:solidFill>
              <a:latin typeface="宋体" panose="02010600030101010101" pitchFamily="2" charset="-122"/>
              <a:ea typeface="宋体" panose="02010600030101010101" pitchFamily="2" charset="-122"/>
              <a:sym typeface="+mn-ea"/>
            </a:endParaRPr>
          </a:p>
        </p:txBody>
      </p:sp>
      <p:sp>
        <p:nvSpPr>
          <p:cNvPr id="25" name="TextBox 27"/>
          <p:cNvSpPr txBox="1">
            <a:spLocks noChangeArrowheads="1"/>
          </p:cNvSpPr>
          <p:nvPr/>
        </p:nvSpPr>
        <p:spPr bwMode="auto">
          <a:xfrm>
            <a:off x="2749477" y="2244727"/>
            <a:ext cx="2870273" cy="1631216"/>
          </a:xfrm>
          <a:prstGeom prst="rect">
            <a:avLst/>
          </a:prstGeom>
          <a:noFill/>
          <a:ln>
            <a:noFill/>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indent="457200" algn="just" eaLnBrk="0" hangingPunct="0">
              <a:lnSpc>
                <a:spcPts val="2400"/>
              </a:lnSpc>
              <a:spcBef>
                <a:spcPct val="0"/>
              </a:spcBef>
              <a:buFontTx/>
              <a:buChar char="•"/>
              <a:defRPr/>
            </a:pPr>
            <a:r>
              <a:rPr lang="zh-CN" altLang="en-US" sz="2400" b="1" spc="50" dirty="0">
                <a:ln w="11430"/>
                <a:solidFill>
                  <a:srgbClr val="000000"/>
                </a:solidFill>
                <a:latin typeface="宋体" panose="02010600030101010101" pitchFamily="2" charset="-122"/>
                <a:ea typeface="宋体" panose="02010600030101010101" pitchFamily="2" charset="-122"/>
                <a:sym typeface="+mn-ea"/>
              </a:rPr>
              <a:t>要依靠农民，把他们的积极性主动性创造性调动起来、激发出来。</a:t>
            </a:r>
          </a:p>
        </p:txBody>
      </p:sp>
      <p:sp>
        <p:nvSpPr>
          <p:cNvPr id="28" name="TextBox 30"/>
          <p:cNvSpPr txBox="1">
            <a:spLocks noChangeArrowheads="1"/>
          </p:cNvSpPr>
          <p:nvPr/>
        </p:nvSpPr>
        <p:spPr bwMode="auto">
          <a:xfrm>
            <a:off x="5830693" y="2118570"/>
            <a:ext cx="2999700" cy="1631216"/>
          </a:xfrm>
          <a:prstGeom prst="rect">
            <a:avLst/>
          </a:prstGeom>
          <a:noFill/>
          <a:ln>
            <a:noFill/>
          </a:ln>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lvl1pPr>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a:spcBef>
                <a:spcPct val="20000"/>
              </a:spcBef>
              <a:buChar char="–"/>
              <a:defRPr sz="2000">
                <a:solidFill>
                  <a:schemeClr val="accent1"/>
                </a:solidFill>
                <a:latin typeface="Arial" panose="020B0604020202020204" pitchFamily="34" charset="0"/>
                <a:ea typeface="仿宋_GB2312" pitchFamily="1"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5750" indent="457200" algn="just" eaLnBrk="0" hangingPunct="0">
              <a:lnSpc>
                <a:spcPts val="2400"/>
              </a:lnSpc>
              <a:spcBef>
                <a:spcPct val="0"/>
              </a:spcBef>
              <a:buFontTx/>
              <a:buChar char="•"/>
              <a:defRPr/>
            </a:pPr>
            <a:r>
              <a:rPr lang="zh-CN" altLang="en-US" sz="2400" b="1" spc="50" dirty="0">
                <a:ln w="11430">
                  <a:noFill/>
                </a:ln>
                <a:solidFill>
                  <a:srgbClr val="000000"/>
                </a:solidFill>
                <a:latin typeface="宋体" panose="02010600030101010101" pitchFamily="2" charset="-122"/>
                <a:ea typeface="宋体" panose="02010600030101010101" pitchFamily="2" charset="-122"/>
                <a:sym typeface="+mn-ea"/>
              </a:rPr>
              <a:t>政府可以引导和支持，但不能代替农民决策，更不能违背农民意愿搞强迫命令。</a:t>
            </a:r>
          </a:p>
        </p:txBody>
      </p:sp>
      <p:pic>
        <p:nvPicPr>
          <p:cNvPr id="91139" name="Picture 3"/>
          <p:cNvPicPr>
            <a:picLocks noChangeAspect="1" noChangeArrowheads="1"/>
          </p:cNvPicPr>
          <p:nvPr/>
        </p:nvPicPr>
        <p:blipFill>
          <a:blip r:embed="rId2" cstate="print">
            <a:duotone>
              <a:prstClr val="black"/>
              <a:schemeClr val="accent4">
                <a:tint val="45000"/>
                <a:satMod val="400000"/>
              </a:schemeClr>
            </a:duotone>
          </a:blip>
          <a:srcRect l="17925" t="13633" r="20754" b="17698"/>
          <a:stretch>
            <a:fillRect/>
          </a:stretch>
        </p:blipFill>
        <p:spPr bwMode="auto">
          <a:xfrm>
            <a:off x="1606549" y="1593850"/>
            <a:ext cx="531719" cy="495300"/>
          </a:xfrm>
          <a:prstGeom prst="ellipse">
            <a:avLst/>
          </a:prstGeom>
          <a:ln>
            <a:noFill/>
          </a:ln>
          <a:effectLst>
            <a:softEdge rad="12700"/>
          </a:effectLst>
        </p:spPr>
      </p:pic>
      <p:pic>
        <p:nvPicPr>
          <p:cNvPr id="29" name="Picture 3"/>
          <p:cNvPicPr>
            <a:picLocks noChangeAspect="1" noChangeArrowheads="1"/>
          </p:cNvPicPr>
          <p:nvPr/>
        </p:nvPicPr>
        <p:blipFill>
          <a:blip r:embed="rId2" cstate="print">
            <a:duotone>
              <a:prstClr val="black"/>
              <a:schemeClr val="accent6">
                <a:tint val="45000"/>
                <a:satMod val="400000"/>
              </a:schemeClr>
            </a:duotone>
          </a:blip>
          <a:srcRect l="17925" t="13633" r="20754" b="17698"/>
          <a:stretch>
            <a:fillRect/>
          </a:stretch>
        </p:blipFill>
        <p:spPr bwMode="auto">
          <a:xfrm>
            <a:off x="4083048" y="1606550"/>
            <a:ext cx="531719" cy="495300"/>
          </a:xfrm>
          <a:prstGeom prst="ellipse">
            <a:avLst/>
          </a:prstGeom>
          <a:ln>
            <a:noFill/>
          </a:ln>
          <a:effectLst>
            <a:softEdge rad="12700"/>
          </a:effectLst>
        </p:spPr>
      </p:pic>
      <p:pic>
        <p:nvPicPr>
          <p:cNvPr id="30" name="Picture 3"/>
          <p:cNvPicPr>
            <a:picLocks noChangeAspect="1" noChangeArrowheads="1"/>
          </p:cNvPicPr>
          <p:nvPr/>
        </p:nvPicPr>
        <p:blipFill>
          <a:blip r:embed="rId2" cstate="print">
            <a:duotone>
              <a:prstClr val="black"/>
              <a:srgbClr val="D9C3A5">
                <a:tint val="50000"/>
                <a:satMod val="180000"/>
              </a:srgbClr>
            </a:duotone>
          </a:blip>
          <a:srcRect l="17925" t="13633" r="20754" b="17698"/>
          <a:stretch>
            <a:fillRect/>
          </a:stretch>
        </p:blipFill>
        <p:spPr bwMode="auto">
          <a:xfrm>
            <a:off x="7131921" y="1537275"/>
            <a:ext cx="531719" cy="495300"/>
          </a:xfrm>
          <a:prstGeom prst="ellipse">
            <a:avLst/>
          </a:prstGeom>
          <a:ln>
            <a:noFill/>
          </a:ln>
          <a:effectLst>
            <a:softEdge rad="12700"/>
          </a:effec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1000"/>
                            </p:stCondLst>
                            <p:childTnLst>
                              <p:par>
                                <p:cTn id="14" presetID="53" presetClass="entr" presetSubtype="16" fill="hold" nodeType="afterEffect">
                                  <p:stCondLst>
                                    <p:cond delay="0"/>
                                  </p:stCondLst>
                                  <p:childTnLst>
                                    <p:set>
                                      <p:cBhvr>
                                        <p:cTn id="15" dur="1" fill="hold">
                                          <p:stCondLst>
                                            <p:cond delay="0"/>
                                          </p:stCondLst>
                                        </p:cTn>
                                        <p:tgtEl>
                                          <p:spTgt spid="91139"/>
                                        </p:tgtEl>
                                        <p:attrNameLst>
                                          <p:attrName>style.visibility</p:attrName>
                                        </p:attrNameLst>
                                      </p:cBhvr>
                                      <p:to>
                                        <p:strVal val="visible"/>
                                      </p:to>
                                    </p:set>
                                    <p:anim calcmode="lin" valueType="num">
                                      <p:cBhvr>
                                        <p:cTn id="16" dur="500" fill="hold"/>
                                        <p:tgtEl>
                                          <p:spTgt spid="91139"/>
                                        </p:tgtEl>
                                        <p:attrNameLst>
                                          <p:attrName>ppt_w</p:attrName>
                                        </p:attrNameLst>
                                      </p:cBhvr>
                                      <p:tavLst>
                                        <p:tav tm="0">
                                          <p:val>
                                            <p:fltVal val="0"/>
                                          </p:val>
                                        </p:tav>
                                        <p:tav tm="100000">
                                          <p:val>
                                            <p:strVal val="#ppt_w"/>
                                          </p:val>
                                        </p:tav>
                                      </p:tavLst>
                                    </p:anim>
                                    <p:anim calcmode="lin" valueType="num">
                                      <p:cBhvr>
                                        <p:cTn id="17" dur="500" fill="hold"/>
                                        <p:tgtEl>
                                          <p:spTgt spid="91139"/>
                                        </p:tgtEl>
                                        <p:attrNameLst>
                                          <p:attrName>ppt_h</p:attrName>
                                        </p:attrNameLst>
                                      </p:cBhvr>
                                      <p:tavLst>
                                        <p:tav tm="0">
                                          <p:val>
                                            <p:fltVal val="0"/>
                                          </p:val>
                                        </p:tav>
                                        <p:tav tm="100000">
                                          <p:val>
                                            <p:strVal val="#ppt_h"/>
                                          </p:val>
                                        </p:tav>
                                      </p:tavLst>
                                    </p:anim>
                                    <p:animEffect transition="in" filter="fade">
                                      <p:cBhvr>
                                        <p:cTn id="18" dur="500"/>
                                        <p:tgtEl>
                                          <p:spTgt spid="91139"/>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fltVal val="0"/>
                                          </p:val>
                                        </p:tav>
                                        <p:tav tm="100000">
                                          <p:val>
                                            <p:strVal val="#ppt_w"/>
                                          </p:val>
                                        </p:tav>
                                      </p:tavLst>
                                    </p:anim>
                                    <p:anim calcmode="lin" valueType="num">
                                      <p:cBhvr>
                                        <p:cTn id="27" dur="500" fill="hold"/>
                                        <p:tgtEl>
                                          <p:spTgt spid="22"/>
                                        </p:tgtEl>
                                        <p:attrNameLst>
                                          <p:attrName>ppt_h</p:attrName>
                                        </p:attrNameLst>
                                      </p:cBhvr>
                                      <p:tavLst>
                                        <p:tav tm="0">
                                          <p:val>
                                            <p:fltVal val="0"/>
                                          </p:val>
                                        </p:tav>
                                        <p:tav tm="100000">
                                          <p:val>
                                            <p:strVal val="#ppt_h"/>
                                          </p:val>
                                        </p:tav>
                                      </p:tavLst>
                                    </p:anim>
                                    <p:animEffect transition="in" filter="fade">
                                      <p:cBhvr>
                                        <p:cTn id="28" dur="500"/>
                                        <p:tgtEl>
                                          <p:spTgt spid="22"/>
                                        </p:tgtEl>
                                      </p:cBhvr>
                                    </p:animEffect>
                                  </p:childTnLst>
                                </p:cTn>
                              </p:par>
                              <p:par>
                                <p:cTn id="29" presetID="2" presetClass="entr" presetSubtype="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1500"/>
                            </p:stCondLst>
                            <p:childTnLst>
                              <p:par>
                                <p:cTn id="34" presetID="53" presetClass="entr" presetSubtype="16"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16"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Effect transition="in" filter="fade">
                                      <p:cBhvr>
                                        <p:cTn id="43" dur="500"/>
                                        <p:tgtEl>
                                          <p:spTgt spid="12"/>
                                        </p:tgtEl>
                                      </p:cBhvr>
                                    </p:animEffect>
                                  </p:childTnLst>
                                </p:cTn>
                              </p:par>
                              <p:par>
                                <p:cTn id="44" presetID="53" presetClass="entr" presetSubtype="16"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par>
                                <p:cTn id="49" presetID="2" presetClass="entr" presetSubtype="2"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1+#ppt_w/2"/>
                                          </p:val>
                                        </p:tav>
                                        <p:tav tm="100000">
                                          <p:val>
                                            <p:strVal val="#ppt_x"/>
                                          </p:val>
                                        </p:tav>
                                      </p:tavLst>
                                    </p:anim>
                                    <p:anim calcmode="lin" valueType="num">
                                      <p:cBhvr additive="base">
                                        <p:cTn id="52" dur="500" fill="hold"/>
                                        <p:tgtEl>
                                          <p:spTgt spid="10"/>
                                        </p:tgtEl>
                                        <p:attrNameLst>
                                          <p:attrName>ppt_y</p:attrName>
                                        </p:attrNameLst>
                                      </p:cBhvr>
                                      <p:tavLst>
                                        <p:tav tm="0">
                                          <p:val>
                                            <p:strVal val="#ppt_y"/>
                                          </p:val>
                                        </p:tav>
                                        <p:tav tm="100000">
                                          <p:val>
                                            <p:strVal val="#ppt_y"/>
                                          </p:val>
                                        </p:tav>
                                      </p:tavLst>
                                    </p:anim>
                                  </p:childTnLst>
                                </p:cTn>
                              </p:par>
                            </p:childTnLst>
                          </p:cTn>
                        </p:par>
                        <p:par>
                          <p:cTn id="53" fill="hold" nodeType="afterGroup">
                            <p:stCondLst>
                              <p:cond delay="2000"/>
                            </p:stCondLst>
                            <p:childTnLst>
                              <p:par>
                                <p:cTn id="54" presetID="53" presetClass="entr" presetSubtype="16" fill="hold" nodeType="after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500" fill="hold"/>
                                        <p:tgtEl>
                                          <p:spTgt spid="30"/>
                                        </p:tgtEl>
                                        <p:attrNameLst>
                                          <p:attrName>ppt_w</p:attrName>
                                        </p:attrNameLst>
                                      </p:cBhvr>
                                      <p:tavLst>
                                        <p:tav tm="0">
                                          <p:val>
                                            <p:fltVal val="0"/>
                                          </p:val>
                                        </p:tav>
                                        <p:tav tm="100000">
                                          <p:val>
                                            <p:strVal val="#ppt_w"/>
                                          </p:val>
                                        </p:tav>
                                      </p:tavLst>
                                    </p:anim>
                                    <p:anim calcmode="lin" valueType="num">
                                      <p:cBhvr>
                                        <p:cTn id="57" dur="500" fill="hold"/>
                                        <p:tgtEl>
                                          <p:spTgt spid="30"/>
                                        </p:tgtEl>
                                        <p:attrNameLst>
                                          <p:attrName>ppt_h</p:attrName>
                                        </p:attrNameLst>
                                      </p:cBhvr>
                                      <p:tavLst>
                                        <p:tav tm="0">
                                          <p:val>
                                            <p:fltVal val="0"/>
                                          </p:val>
                                        </p:tav>
                                        <p:tav tm="100000">
                                          <p:val>
                                            <p:strVal val="#ppt_h"/>
                                          </p:val>
                                        </p:tav>
                                      </p:tavLst>
                                    </p:anim>
                                    <p:animEffect transition="in" filter="fade">
                                      <p:cBhvr>
                                        <p:cTn id="58" dur="500"/>
                                        <p:tgtEl>
                                          <p:spTgt spid="30"/>
                                        </p:tgtEl>
                                      </p:cBhvr>
                                    </p:animEffect>
                                  </p:childTnLst>
                                </p:cTn>
                              </p:par>
                              <p:par>
                                <p:cTn id="59" presetID="53" presetClass="entr" presetSubtype="16"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ppt_w</p:attrName>
                                        </p:attrNameLst>
                                      </p:cBhvr>
                                      <p:tavLst>
                                        <p:tav tm="0">
                                          <p:val>
                                            <p:fltVal val="0"/>
                                          </p:val>
                                        </p:tav>
                                        <p:tav tm="100000">
                                          <p:val>
                                            <p:strVal val="#ppt_w"/>
                                          </p:val>
                                        </p:tav>
                                      </p:tavLst>
                                    </p:anim>
                                    <p:anim calcmode="lin" valueType="num">
                                      <p:cBhvr>
                                        <p:cTn id="62" dur="500" fill="hold"/>
                                        <p:tgtEl>
                                          <p:spTgt spid="13"/>
                                        </p:tgtEl>
                                        <p:attrNameLst>
                                          <p:attrName>ppt_h</p:attrName>
                                        </p:attrNameLst>
                                      </p:cBhvr>
                                      <p:tavLst>
                                        <p:tav tm="0">
                                          <p:val>
                                            <p:fltVal val="0"/>
                                          </p:val>
                                        </p:tav>
                                        <p:tav tm="100000">
                                          <p:val>
                                            <p:strVal val="#ppt_h"/>
                                          </p:val>
                                        </p:tav>
                                      </p:tavLst>
                                    </p:anim>
                                    <p:animEffect transition="in" filter="fade">
                                      <p:cBhvr>
                                        <p:cTn id="63" dur="500"/>
                                        <p:tgtEl>
                                          <p:spTgt spid="13"/>
                                        </p:tgtEl>
                                      </p:cBhvr>
                                    </p:animEffect>
                                  </p:childTnLst>
                                </p:cTn>
                              </p:par>
                              <p:par>
                                <p:cTn id="64" presetID="53" presetClass="entr" presetSubtype="16"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p:cTn id="66" dur="500" fill="hold"/>
                                        <p:tgtEl>
                                          <p:spTgt spid="28"/>
                                        </p:tgtEl>
                                        <p:attrNameLst>
                                          <p:attrName>ppt_w</p:attrName>
                                        </p:attrNameLst>
                                      </p:cBhvr>
                                      <p:tavLst>
                                        <p:tav tm="0">
                                          <p:val>
                                            <p:fltVal val="0"/>
                                          </p:val>
                                        </p:tav>
                                        <p:tav tm="100000">
                                          <p:val>
                                            <p:strVal val="#ppt_w"/>
                                          </p:val>
                                        </p:tav>
                                      </p:tavLst>
                                    </p:anim>
                                    <p:anim calcmode="lin" valueType="num">
                                      <p:cBhvr>
                                        <p:cTn id="67" dur="500" fill="hold"/>
                                        <p:tgtEl>
                                          <p:spTgt spid="28"/>
                                        </p:tgtEl>
                                        <p:attrNameLst>
                                          <p:attrName>ppt_h</p:attrName>
                                        </p:attrNameLst>
                                      </p:cBhvr>
                                      <p:tavLst>
                                        <p:tav tm="0">
                                          <p:val>
                                            <p:fltVal val="0"/>
                                          </p:val>
                                        </p:tav>
                                        <p:tav tm="100000">
                                          <p:val>
                                            <p:strVal val="#ppt_h"/>
                                          </p:val>
                                        </p:tav>
                                      </p:tavLst>
                                    </p:anim>
                                    <p:animEffect transition="in" filter="fade">
                                      <p:cBhvr>
                                        <p:cTn id="6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圆角 7"/>
          <p:cNvSpPr/>
          <p:nvPr/>
        </p:nvSpPr>
        <p:spPr>
          <a:xfrm>
            <a:off x="96391" y="94457"/>
            <a:ext cx="4235777" cy="633412"/>
          </a:xfrm>
          <a:prstGeom prst="roundRect">
            <a:avLst/>
          </a:prstGeom>
          <a:solidFill>
            <a:schemeClr val="accent3">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四</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坚持乡村全面振兴</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pic>
        <p:nvPicPr>
          <p:cNvPr id="22" name="图片 21"/>
          <p:cNvPicPr>
            <a:picLocks noChangeAspect="1" noChangeArrowheads="1"/>
          </p:cNvPicPr>
          <p:nvPr/>
        </p:nvPicPr>
        <p:blipFill>
          <a:blip r:embed="rId2"/>
          <a:srcRect/>
          <a:stretch>
            <a:fillRect/>
          </a:stretch>
        </p:blipFill>
        <p:spPr bwMode="auto">
          <a:xfrm>
            <a:off x="704062" y="1003165"/>
            <a:ext cx="3312535" cy="2206963"/>
          </a:xfrm>
          <a:prstGeom prst="rect">
            <a:avLst/>
          </a:prstGeom>
          <a:ln>
            <a:noFill/>
          </a:ln>
          <a:effectLst>
            <a:outerShdw blurRad="292100" dist="139700" dir="2700000" algn="tl" rotWithShape="0">
              <a:srgbClr val="333333">
                <a:alpha val="65000"/>
              </a:srgbClr>
            </a:outerShdw>
          </a:effectLst>
        </p:spPr>
      </p:pic>
      <p:pic>
        <p:nvPicPr>
          <p:cNvPr id="23" name="图片 22"/>
          <p:cNvPicPr>
            <a:picLocks noChangeAspect="1" noChangeArrowheads="1"/>
          </p:cNvPicPr>
          <p:nvPr/>
        </p:nvPicPr>
        <p:blipFill>
          <a:blip r:embed="rId3"/>
          <a:srcRect/>
          <a:stretch>
            <a:fillRect/>
          </a:stretch>
        </p:blipFill>
        <p:spPr bwMode="auto">
          <a:xfrm>
            <a:off x="4824918" y="1003165"/>
            <a:ext cx="3382895" cy="2254787"/>
          </a:xfrm>
          <a:prstGeom prst="rect">
            <a:avLst/>
          </a:prstGeom>
          <a:ln>
            <a:noFill/>
          </a:ln>
          <a:effectLst>
            <a:outerShdw blurRad="292100" dist="139700" dir="2700000" algn="tl" rotWithShape="0">
              <a:srgbClr val="333333">
                <a:alpha val="65000"/>
              </a:srgbClr>
            </a:outerShdw>
          </a:effectLst>
        </p:spPr>
      </p:pic>
      <p:grpSp>
        <p:nvGrpSpPr>
          <p:cNvPr id="2" name="组合 21"/>
          <p:cNvGrpSpPr/>
          <p:nvPr/>
        </p:nvGrpSpPr>
        <p:grpSpPr bwMode="auto">
          <a:xfrm>
            <a:off x="2204755" y="3781295"/>
            <a:ext cx="4659595" cy="1197105"/>
            <a:chOff x="1962150" y="1797050"/>
            <a:chExt cx="4660054" cy="1197105"/>
          </a:xfrm>
          <a:effectLst>
            <a:outerShdw blurRad="50800" dist="38100" dir="2700000" algn="tl" rotWithShape="0">
              <a:prstClr val="black">
                <a:alpha val="40000"/>
              </a:prstClr>
            </a:outerShdw>
          </a:effectLst>
        </p:grpSpPr>
        <p:sp>
          <p:nvSpPr>
            <p:cNvPr id="12" name="TextBox 13"/>
            <p:cNvSpPr/>
            <p:nvPr/>
          </p:nvSpPr>
          <p:spPr>
            <a:xfrm>
              <a:off x="1971676" y="1797050"/>
              <a:ext cx="4650528" cy="1197105"/>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Freeform 30"/>
            <p:cNvSpPr/>
            <p:nvPr/>
          </p:nvSpPr>
          <p:spPr bwMode="auto">
            <a:xfrm>
              <a:off x="1962150" y="1797050"/>
              <a:ext cx="890675" cy="889000"/>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Freeform 34"/>
            <p:cNvSpPr/>
            <p:nvPr/>
          </p:nvSpPr>
          <p:spPr bwMode="auto">
            <a:xfrm>
              <a:off x="2117740" y="1927225"/>
              <a:ext cx="241324" cy="312738"/>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Freeform 35"/>
            <p:cNvSpPr/>
            <p:nvPr/>
          </p:nvSpPr>
          <p:spPr bwMode="auto">
            <a:xfrm>
              <a:off x="2270155" y="2109788"/>
              <a:ext cx="88909" cy="13017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36"/>
            <p:cNvSpPr>
              <a:spLocks noEditPoints="1"/>
            </p:cNvSpPr>
            <p:nvPr/>
          </p:nvSpPr>
          <p:spPr bwMode="auto">
            <a:xfrm>
              <a:off x="2203474" y="1992313"/>
              <a:ext cx="154002" cy="220662"/>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37"/>
            <p:cNvSpPr/>
            <p:nvPr/>
          </p:nvSpPr>
          <p:spPr bwMode="auto">
            <a:xfrm>
              <a:off x="2160607" y="2014538"/>
              <a:ext cx="96848" cy="28575"/>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Freeform 38"/>
            <p:cNvSpPr/>
            <p:nvPr/>
          </p:nvSpPr>
          <p:spPr bwMode="auto">
            <a:xfrm>
              <a:off x="2160607" y="2068513"/>
              <a:ext cx="63506" cy="26987"/>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8"/>
            <p:cNvSpPr txBox="1">
              <a:spLocks noChangeArrowheads="1"/>
            </p:cNvSpPr>
            <p:nvPr/>
          </p:nvSpPr>
          <p:spPr bwMode="auto">
            <a:xfrm>
              <a:off x="2615220" y="1927225"/>
              <a:ext cx="3827579" cy="738341"/>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eaLnBrk="0" hangingPunct="0">
                <a:lnSpc>
                  <a:spcPct val="150000"/>
                </a:lnSpc>
                <a:buFontTx/>
                <a:buNone/>
                <a:defRPr/>
              </a:pPr>
              <a:r>
                <a:rPr lang="zh-CN" altLang="en-US" sz="2000" b="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推动农业全面升级、农村全面进步、农民全面发展。</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1250"/>
                                        <p:tgtEl>
                                          <p:spTgt spid="22"/>
                                        </p:tgtEl>
                                      </p:cBhvr>
                                    </p:animEffect>
                                  </p:childTnLst>
                                </p:cTn>
                              </p:par>
                              <p:par>
                                <p:cTn id="11" presetID="22" presetClass="entr" presetSubtype="4"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down)">
                                      <p:cBhvr>
                                        <p:cTn id="13" dur="1250"/>
                                        <p:tgtEl>
                                          <p:spTgt spid="23"/>
                                        </p:tgtEl>
                                      </p:cBhvr>
                                    </p:animEffect>
                                  </p:childTnLst>
                                </p:cTn>
                              </p:par>
                            </p:childTnLst>
                          </p:cTn>
                        </p:par>
                        <p:par>
                          <p:cTn id="14" fill="hold" nodeType="afterGroup">
                            <p:stCondLst>
                              <p:cond delay="1250"/>
                            </p:stCondLst>
                            <p:childTnLst>
                              <p:par>
                                <p:cTn id="15" presetID="9"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 name="Freeform 6"/>
          <p:cNvSpPr/>
          <p:nvPr/>
        </p:nvSpPr>
        <p:spPr bwMode="auto">
          <a:xfrm>
            <a:off x="1850390" y="2324186"/>
            <a:ext cx="1948497" cy="927013"/>
          </a:xfrm>
          <a:custGeom>
            <a:avLst/>
            <a:gdLst>
              <a:gd name="T0" fmla="*/ 2147483647 w 746"/>
              <a:gd name="T1" fmla="*/ 0 h 372"/>
              <a:gd name="T2" fmla="*/ 2147483647 w 746"/>
              <a:gd name="T3" fmla="*/ 2147483647 h 372"/>
              <a:gd name="T4" fmla="*/ 1088397674 w 746"/>
              <a:gd name="T5" fmla="*/ 0 h 372"/>
              <a:gd name="T6" fmla="*/ 0 w 746"/>
              <a:gd name="T7" fmla="*/ 0 h 372"/>
              <a:gd name="T8" fmla="*/ 2147483647 w 746"/>
              <a:gd name="T9" fmla="*/ 2147483647 h 372"/>
              <a:gd name="T10" fmla="*/ 2147483647 w 746"/>
              <a:gd name="T11" fmla="*/ 0 h 372"/>
              <a:gd name="T12" fmla="*/ 2147483647 w 746"/>
              <a:gd name="T13" fmla="*/ 0 h 372"/>
              <a:gd name="T14" fmla="*/ 0 60000 65536"/>
              <a:gd name="T15" fmla="*/ 0 60000 65536"/>
              <a:gd name="T16" fmla="*/ 0 60000 65536"/>
              <a:gd name="T17" fmla="*/ 0 60000 65536"/>
              <a:gd name="T18" fmla="*/ 0 60000 65536"/>
              <a:gd name="T19" fmla="*/ 0 60000 65536"/>
              <a:gd name="T20" fmla="*/ 0 60000 65536"/>
              <a:gd name="T21" fmla="*/ 0 w 746"/>
              <a:gd name="T22" fmla="*/ 0 h 372"/>
              <a:gd name="T23" fmla="*/ 746 w 746"/>
              <a:gd name="T24" fmla="*/ 372 h 3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6" h="372">
                <a:moveTo>
                  <a:pt x="632" y="0"/>
                </a:moveTo>
                <a:cubicBezTo>
                  <a:pt x="631" y="142"/>
                  <a:pt x="515" y="258"/>
                  <a:pt x="373" y="258"/>
                </a:cubicBezTo>
                <a:cubicBezTo>
                  <a:pt x="231" y="258"/>
                  <a:pt x="115" y="142"/>
                  <a:pt x="114" y="0"/>
                </a:cubicBezTo>
                <a:cubicBezTo>
                  <a:pt x="0" y="0"/>
                  <a:pt x="0" y="0"/>
                  <a:pt x="0" y="0"/>
                </a:cubicBezTo>
                <a:cubicBezTo>
                  <a:pt x="1" y="206"/>
                  <a:pt x="167" y="372"/>
                  <a:pt x="373" y="372"/>
                </a:cubicBezTo>
                <a:cubicBezTo>
                  <a:pt x="579" y="372"/>
                  <a:pt x="745" y="206"/>
                  <a:pt x="746" y="0"/>
                </a:cubicBezTo>
                <a:lnTo>
                  <a:pt x="632" y="0"/>
                </a:lnTo>
                <a:close/>
              </a:path>
            </a:pathLst>
          </a:custGeom>
          <a:solidFill>
            <a:schemeClr val="bg1">
              <a:alpha val="39999"/>
            </a:schemeClr>
          </a:solidFill>
          <a:ln w="9525">
            <a:noFill/>
            <a:round/>
          </a:ln>
          <a:effectLst>
            <a:glow rad="63500">
              <a:schemeClr val="accent5">
                <a:satMod val="175000"/>
                <a:alpha val="40000"/>
              </a:schemeClr>
            </a:glow>
          </a:effectLst>
        </p:spPr>
        <p:txBody>
          <a:bodyPr/>
          <a:lstStyle/>
          <a:p>
            <a:pPr eaLnBrk="0" hangingPunct="0">
              <a:buFontTx/>
              <a:buNone/>
              <a:defRPr/>
            </a:pPr>
            <a:endParaRPr lang="zh-CN" altLang="en-US" dirty="0">
              <a:ea typeface="微软雅黑" panose="020B0503020204020204" pitchFamily="34" charset="-122"/>
            </a:endParaRPr>
          </a:p>
        </p:txBody>
      </p:sp>
      <p:sp>
        <p:nvSpPr>
          <p:cNvPr id="21" name="Freeform 7"/>
          <p:cNvSpPr/>
          <p:nvPr/>
        </p:nvSpPr>
        <p:spPr bwMode="auto">
          <a:xfrm>
            <a:off x="3822065" y="1347875"/>
            <a:ext cx="1949839" cy="927014"/>
          </a:xfrm>
          <a:custGeom>
            <a:avLst/>
            <a:gdLst>
              <a:gd name="T0" fmla="*/ 1089898853 w 746"/>
              <a:gd name="T1" fmla="*/ 2147483647 h 372"/>
              <a:gd name="T2" fmla="*/ 2147483647 w 746"/>
              <a:gd name="T3" fmla="*/ 1097276065 h 372"/>
              <a:gd name="T4" fmla="*/ 2147483647 w 746"/>
              <a:gd name="T5" fmla="*/ 2147483647 h 372"/>
              <a:gd name="T6" fmla="*/ 2147483647 w 746"/>
              <a:gd name="T7" fmla="*/ 2147483647 h 372"/>
              <a:gd name="T8" fmla="*/ 2147483647 w 746"/>
              <a:gd name="T9" fmla="*/ 0 h 372"/>
              <a:gd name="T10" fmla="*/ 0 w 746"/>
              <a:gd name="T11" fmla="*/ 2147483647 h 372"/>
              <a:gd name="T12" fmla="*/ 1089898853 w 746"/>
              <a:gd name="T13" fmla="*/ 2147483647 h 372"/>
              <a:gd name="T14" fmla="*/ 0 60000 65536"/>
              <a:gd name="T15" fmla="*/ 0 60000 65536"/>
              <a:gd name="T16" fmla="*/ 0 60000 65536"/>
              <a:gd name="T17" fmla="*/ 0 60000 65536"/>
              <a:gd name="T18" fmla="*/ 0 60000 65536"/>
              <a:gd name="T19" fmla="*/ 0 60000 65536"/>
              <a:gd name="T20" fmla="*/ 0 60000 65536"/>
              <a:gd name="T21" fmla="*/ 0 w 746"/>
              <a:gd name="T22" fmla="*/ 0 h 372"/>
              <a:gd name="T23" fmla="*/ 746 w 746"/>
              <a:gd name="T24" fmla="*/ 372 h 3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6" h="372">
                <a:moveTo>
                  <a:pt x="114" y="372"/>
                </a:moveTo>
                <a:cubicBezTo>
                  <a:pt x="115" y="230"/>
                  <a:pt x="230" y="114"/>
                  <a:pt x="373" y="114"/>
                </a:cubicBezTo>
                <a:cubicBezTo>
                  <a:pt x="515" y="114"/>
                  <a:pt x="631" y="230"/>
                  <a:pt x="631" y="372"/>
                </a:cubicBezTo>
                <a:cubicBezTo>
                  <a:pt x="746" y="372"/>
                  <a:pt x="746" y="372"/>
                  <a:pt x="746" y="372"/>
                </a:cubicBezTo>
                <a:cubicBezTo>
                  <a:pt x="745" y="166"/>
                  <a:pt x="578" y="0"/>
                  <a:pt x="373" y="0"/>
                </a:cubicBezTo>
                <a:cubicBezTo>
                  <a:pt x="167" y="0"/>
                  <a:pt x="0" y="166"/>
                  <a:pt x="0" y="372"/>
                </a:cubicBezTo>
                <a:lnTo>
                  <a:pt x="114" y="372"/>
                </a:lnTo>
                <a:close/>
              </a:path>
            </a:pathLst>
          </a:custGeom>
          <a:solidFill>
            <a:schemeClr val="bg1">
              <a:alpha val="39999"/>
            </a:schemeClr>
          </a:solidFill>
          <a:ln w="9525">
            <a:noFill/>
            <a:round/>
          </a:ln>
          <a:effectLst>
            <a:glow rad="63500">
              <a:schemeClr val="accent5">
                <a:satMod val="175000"/>
                <a:alpha val="40000"/>
              </a:schemeClr>
            </a:glow>
          </a:effectLst>
        </p:spPr>
        <p:txBody>
          <a:bodyPr/>
          <a:lstStyle/>
          <a:p>
            <a:pPr eaLnBrk="0" hangingPunct="0">
              <a:buFontTx/>
              <a:buNone/>
              <a:defRPr/>
            </a:pPr>
            <a:endParaRPr lang="zh-CN" altLang="en-US" dirty="0">
              <a:ea typeface="微软雅黑" panose="020B0503020204020204" pitchFamily="34" charset="-122"/>
            </a:endParaRPr>
          </a:p>
        </p:txBody>
      </p:sp>
      <p:sp>
        <p:nvSpPr>
          <p:cNvPr id="22" name="Freeform 10"/>
          <p:cNvSpPr/>
          <p:nvPr/>
        </p:nvSpPr>
        <p:spPr bwMode="auto">
          <a:xfrm>
            <a:off x="5766752" y="2349587"/>
            <a:ext cx="1948497" cy="927013"/>
          </a:xfrm>
          <a:custGeom>
            <a:avLst/>
            <a:gdLst>
              <a:gd name="T0" fmla="*/ 2147483647 w 746"/>
              <a:gd name="T1" fmla="*/ 0 h 372"/>
              <a:gd name="T2" fmla="*/ 2147483647 w 746"/>
              <a:gd name="T3" fmla="*/ 2147483647 h 372"/>
              <a:gd name="T4" fmla="*/ 1088397674 w 746"/>
              <a:gd name="T5" fmla="*/ 0 h 372"/>
              <a:gd name="T6" fmla="*/ 0 w 746"/>
              <a:gd name="T7" fmla="*/ 0 h 372"/>
              <a:gd name="T8" fmla="*/ 2147483647 w 746"/>
              <a:gd name="T9" fmla="*/ 2147483647 h 372"/>
              <a:gd name="T10" fmla="*/ 2147483647 w 746"/>
              <a:gd name="T11" fmla="*/ 0 h 372"/>
              <a:gd name="T12" fmla="*/ 2147483647 w 746"/>
              <a:gd name="T13" fmla="*/ 0 h 372"/>
              <a:gd name="T14" fmla="*/ 0 60000 65536"/>
              <a:gd name="T15" fmla="*/ 0 60000 65536"/>
              <a:gd name="T16" fmla="*/ 0 60000 65536"/>
              <a:gd name="T17" fmla="*/ 0 60000 65536"/>
              <a:gd name="T18" fmla="*/ 0 60000 65536"/>
              <a:gd name="T19" fmla="*/ 0 60000 65536"/>
              <a:gd name="T20" fmla="*/ 0 60000 65536"/>
              <a:gd name="T21" fmla="*/ 0 w 746"/>
              <a:gd name="T22" fmla="*/ 0 h 372"/>
              <a:gd name="T23" fmla="*/ 746 w 746"/>
              <a:gd name="T24" fmla="*/ 372 h 3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46" h="372">
                <a:moveTo>
                  <a:pt x="632" y="0"/>
                </a:moveTo>
                <a:cubicBezTo>
                  <a:pt x="631" y="142"/>
                  <a:pt x="515" y="258"/>
                  <a:pt x="373" y="258"/>
                </a:cubicBezTo>
                <a:cubicBezTo>
                  <a:pt x="231" y="258"/>
                  <a:pt x="115" y="142"/>
                  <a:pt x="114" y="0"/>
                </a:cubicBezTo>
                <a:cubicBezTo>
                  <a:pt x="0" y="0"/>
                  <a:pt x="0" y="0"/>
                  <a:pt x="0" y="0"/>
                </a:cubicBezTo>
                <a:cubicBezTo>
                  <a:pt x="1" y="206"/>
                  <a:pt x="167" y="372"/>
                  <a:pt x="373" y="372"/>
                </a:cubicBezTo>
                <a:cubicBezTo>
                  <a:pt x="579" y="372"/>
                  <a:pt x="745" y="206"/>
                  <a:pt x="746" y="0"/>
                </a:cubicBezTo>
                <a:lnTo>
                  <a:pt x="632" y="0"/>
                </a:lnTo>
                <a:close/>
              </a:path>
            </a:pathLst>
          </a:custGeom>
          <a:solidFill>
            <a:schemeClr val="bg1">
              <a:alpha val="39999"/>
            </a:schemeClr>
          </a:solidFill>
          <a:ln w="9525">
            <a:noFill/>
            <a:round/>
          </a:ln>
          <a:effectLst>
            <a:glow rad="63500">
              <a:schemeClr val="accent5">
                <a:satMod val="175000"/>
                <a:alpha val="40000"/>
              </a:schemeClr>
            </a:glow>
          </a:effectLst>
        </p:spPr>
        <p:txBody>
          <a:bodyPr/>
          <a:lstStyle/>
          <a:p>
            <a:pPr eaLnBrk="0" hangingPunct="0">
              <a:buFontTx/>
              <a:buNone/>
              <a:defRPr/>
            </a:pPr>
            <a:endParaRPr lang="zh-CN" altLang="en-US" dirty="0">
              <a:ea typeface="微软雅黑" panose="020B0503020204020204" pitchFamily="34" charset="-122"/>
            </a:endParaRPr>
          </a:p>
        </p:txBody>
      </p:sp>
      <p:pic>
        <p:nvPicPr>
          <p:cNvPr id="23" name="Group 54"/>
          <p:cNvPicPr>
            <a:picLocks noChangeArrowheads="1"/>
          </p:cNvPicPr>
          <p:nvPr/>
        </p:nvPicPr>
        <p:blipFill>
          <a:blip r:embed="rId2" cstate="email">
            <a:lum bright="70000" contrast="-70000"/>
          </a:blip>
          <a:srcRect/>
          <a:stretch>
            <a:fillRect/>
          </a:stretch>
        </p:blipFill>
        <p:spPr bwMode="auto">
          <a:xfrm>
            <a:off x="5712778" y="1328824"/>
            <a:ext cx="2184678" cy="1317201"/>
          </a:xfrm>
          <a:prstGeom prst="rect">
            <a:avLst/>
          </a:prstGeom>
          <a:noFill/>
          <a:ln w="9525">
            <a:noFill/>
            <a:miter lim="800000"/>
            <a:headEnd/>
            <a:tailEnd/>
          </a:ln>
          <a:effectLst>
            <a:glow rad="63500">
              <a:schemeClr val="accent3">
                <a:satMod val="175000"/>
                <a:alpha val="40000"/>
              </a:schemeClr>
            </a:glow>
          </a:effectLst>
        </p:spPr>
      </p:pic>
      <p:pic>
        <p:nvPicPr>
          <p:cNvPr id="24" name="Group 56"/>
          <p:cNvPicPr>
            <a:picLocks noChangeArrowheads="1"/>
          </p:cNvPicPr>
          <p:nvPr/>
        </p:nvPicPr>
        <p:blipFill>
          <a:blip r:embed="rId3" cstate="email">
            <a:lum bright="70000" contrast="-70000"/>
          </a:blip>
          <a:srcRect/>
          <a:stretch>
            <a:fillRect/>
          </a:stretch>
        </p:blipFill>
        <p:spPr bwMode="auto">
          <a:xfrm>
            <a:off x="3768089" y="1986049"/>
            <a:ext cx="2195414" cy="1322301"/>
          </a:xfrm>
          <a:prstGeom prst="rect">
            <a:avLst/>
          </a:prstGeom>
          <a:noFill/>
          <a:ln w="9525">
            <a:noFill/>
            <a:miter lim="800000"/>
            <a:headEnd/>
            <a:tailEnd/>
          </a:ln>
          <a:effectLst>
            <a:glow rad="63500">
              <a:schemeClr val="accent3">
                <a:satMod val="175000"/>
                <a:alpha val="40000"/>
              </a:schemeClr>
            </a:glow>
          </a:effectLst>
        </p:spPr>
      </p:pic>
      <p:pic>
        <p:nvPicPr>
          <p:cNvPr id="25" name="Group 57"/>
          <p:cNvPicPr>
            <a:picLocks noChangeArrowheads="1"/>
          </p:cNvPicPr>
          <p:nvPr/>
        </p:nvPicPr>
        <p:blipFill>
          <a:blip r:embed="rId4" cstate="email">
            <a:lum bright="70000" contrast="-70000"/>
          </a:blip>
          <a:srcRect/>
          <a:stretch>
            <a:fillRect/>
          </a:stretch>
        </p:blipFill>
        <p:spPr bwMode="auto">
          <a:xfrm>
            <a:off x="1817053" y="1328824"/>
            <a:ext cx="2179311" cy="1317201"/>
          </a:xfrm>
          <a:prstGeom prst="rect">
            <a:avLst/>
          </a:prstGeom>
          <a:noFill/>
          <a:ln w="9525">
            <a:noFill/>
            <a:miter lim="800000"/>
            <a:headEnd/>
            <a:tailEnd/>
          </a:ln>
          <a:effectLst>
            <a:glow rad="63500">
              <a:schemeClr val="accent3">
                <a:satMod val="175000"/>
                <a:alpha val="40000"/>
              </a:schemeClr>
            </a:glow>
          </a:effectLst>
        </p:spPr>
      </p:pic>
      <p:sp>
        <p:nvSpPr>
          <p:cNvPr id="8" name="矩形: 圆角 7"/>
          <p:cNvSpPr/>
          <p:nvPr/>
        </p:nvSpPr>
        <p:spPr>
          <a:xfrm>
            <a:off x="229823" y="183442"/>
            <a:ext cx="3766541" cy="540207"/>
          </a:xfrm>
          <a:prstGeom prst="roundRect">
            <a:avLst/>
          </a:prstGeom>
          <a:solidFill>
            <a:schemeClr val="accent3">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五</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坚持城乡融合发展</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grpSp>
        <p:nvGrpSpPr>
          <p:cNvPr id="2" name="Group 297"/>
          <p:cNvGrpSpPr/>
          <p:nvPr/>
        </p:nvGrpSpPr>
        <p:grpSpPr bwMode="auto">
          <a:xfrm>
            <a:off x="4283074" y="1809750"/>
            <a:ext cx="1163756" cy="1351739"/>
            <a:chOff x="0" y="0"/>
            <a:chExt cx="2701940" cy="2701940"/>
          </a:xfrm>
          <a:scene3d>
            <a:camera prst="orthographicFront">
              <a:rot lat="0" lon="0" rev="0"/>
            </a:camera>
            <a:lightRig rig="contrasting" dir="t">
              <a:rot lat="0" lon="0" rev="1500000"/>
            </a:lightRig>
          </a:scene3d>
        </p:grpSpPr>
        <p:sp>
          <p:nvSpPr>
            <p:cNvPr id="61" name="Shape 295"/>
            <p:cNvSpPr/>
            <p:nvPr/>
          </p:nvSpPr>
          <p:spPr>
            <a:xfrm>
              <a:off x="0" y="0"/>
              <a:ext cx="2701940" cy="27019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ysClr val="window" lastClr="FFFFFF">
                <a:lumMod val="65000"/>
              </a:sysClr>
            </a:solidFill>
            <a:ln w="12700" cap="flat">
              <a:noFill/>
              <a:miter lim="400000"/>
            </a:ln>
            <a:effectLst>
              <a:outerShdw blurRad="149987" dist="250190" dir="8460000" algn="ctr">
                <a:srgbClr val="000000">
                  <a:alpha val="28000"/>
                </a:srgbClr>
              </a:outerShdw>
            </a:effectLst>
            <a:sp3d prstMaterial="metal"/>
          </p:spPr>
          <p:txBody>
            <a:bodyPr lIns="0" tIns="0" rIns="0" bIns="0" anchor="ctr"/>
            <a:lstStyle/>
            <a:p>
              <a:pPr algn="ctr" defTabSz="914400" fontAlgn="auto">
                <a:lnSpc>
                  <a:spcPct val="120000"/>
                </a:lnSpc>
                <a:spcBef>
                  <a:spcPts val="0"/>
                </a:spcBef>
                <a:spcAft>
                  <a:spcPts val="0"/>
                </a:spcAft>
                <a:buFontTx/>
                <a:buNone/>
                <a:defRPr sz="3600">
                  <a:solidFill>
                    <a:srgbClr val="FFFFFF"/>
                  </a:solidFill>
                </a:defRPr>
              </a:pPr>
              <a:endParaRPr sz="14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Shape 296"/>
            <p:cNvSpPr>
              <a:spLocks noChangeArrowheads="1"/>
            </p:cNvSpPr>
            <p:nvPr/>
          </p:nvSpPr>
          <p:spPr bwMode="auto">
            <a:xfrm>
              <a:off x="231596" y="864964"/>
              <a:ext cx="2204440" cy="944592"/>
            </a:xfrm>
            <a:prstGeom prst="rect">
              <a:avLst/>
            </a:prstGeom>
            <a:noFill/>
            <a:ln>
              <a:noFill/>
            </a:ln>
            <a:effectLst>
              <a:outerShdw blurRad="149987" dist="250190" dir="8460000" algn="ctr">
                <a:srgbClr val="000000">
                  <a:alpha val="28000"/>
                </a:srgbClr>
              </a:outerShdw>
            </a:effectLst>
            <a:sp3d prstMaterial="metal">
              <a:bevelT w="88900" h="88900"/>
            </a:sp3d>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fontAlgn="auto">
                <a:lnSpc>
                  <a:spcPct val="120000"/>
                </a:lnSpc>
                <a:spcBef>
                  <a:spcPct val="0"/>
                </a:spcBef>
                <a:spcAft>
                  <a:spcPts val="0"/>
                </a:spcAft>
                <a:buFontTx/>
                <a:buNone/>
                <a:defRPr/>
              </a:pPr>
              <a:r>
                <a:rPr lang="zh-CN" altLang="en-US" sz="2800" kern="0" dirty="0">
                  <a:solidFill>
                    <a:prstClr val="white"/>
                  </a:solidFill>
                  <a:latin typeface="Arial" panose="020B0604020202020204" pitchFamily="34" charset="0"/>
                  <a:ea typeface="微软雅黑" panose="020B0503020204020204" pitchFamily="34" charset="-122"/>
                  <a:cs typeface="STIXGeneral-Bold"/>
                  <a:sym typeface="Arial" panose="020B0604020202020204" pitchFamily="34" charset="0"/>
                </a:rPr>
                <a:t>技术</a:t>
              </a:r>
            </a:p>
          </p:txBody>
        </p:sp>
      </p:grpSp>
      <p:grpSp>
        <p:nvGrpSpPr>
          <p:cNvPr id="3" name="Group 300"/>
          <p:cNvGrpSpPr/>
          <p:nvPr/>
        </p:nvGrpSpPr>
        <p:grpSpPr bwMode="auto">
          <a:xfrm>
            <a:off x="6191249" y="1527243"/>
            <a:ext cx="1223446" cy="1323907"/>
            <a:chOff x="0" y="0"/>
            <a:chExt cx="3426104" cy="3426104"/>
          </a:xfrm>
          <a:scene3d>
            <a:camera prst="orthographicFront">
              <a:rot lat="0" lon="0" rev="0"/>
            </a:camera>
            <a:lightRig rig="contrasting" dir="t">
              <a:rot lat="0" lon="0" rev="1500000"/>
            </a:lightRig>
          </a:scene3d>
        </p:grpSpPr>
        <p:sp>
          <p:nvSpPr>
            <p:cNvPr id="64" name="Shape 298"/>
            <p:cNvSpPr/>
            <p:nvPr/>
          </p:nvSpPr>
          <p:spPr bwMode="auto">
            <a:xfrm>
              <a:off x="0" y="0"/>
              <a:ext cx="3426104" cy="3426104"/>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504D"/>
            </a:solidFill>
            <a:ln>
              <a:noFill/>
            </a:ln>
            <a:effectLst>
              <a:outerShdw blurRad="149987" dist="250190" dir="8460000" algn="ctr">
                <a:srgbClr val="000000">
                  <a:alpha val="28000"/>
                </a:srgbClr>
              </a:outerShdw>
            </a:effectLst>
            <a:sp3d prstMaterial="metal"/>
          </p:spPr>
          <p:txBody>
            <a:bodyPr lIns="0" tIns="0" rIns="0" bIns="0" anchor="ctr"/>
            <a:lstStyle/>
            <a:p>
              <a:pPr defTabSz="914400" fontAlgn="auto">
                <a:spcBef>
                  <a:spcPts val="0"/>
                </a:spcBef>
                <a:spcAft>
                  <a:spcPts val="0"/>
                </a:spcAft>
                <a:buFontTx/>
                <a:buNone/>
                <a:defRPr/>
              </a:pPr>
              <a:endParaRPr lang="zh-CN" altLang="en-US" kern="0">
                <a:solidFill>
                  <a:prstClr val="black"/>
                </a:solidFill>
                <a:ea typeface="宋体" panose="02010600030101010101" pitchFamily="2" charset="-122"/>
              </a:endParaRPr>
            </a:p>
          </p:txBody>
        </p:sp>
        <p:sp>
          <p:nvSpPr>
            <p:cNvPr id="65" name="Shape 299"/>
            <p:cNvSpPr>
              <a:spLocks noChangeArrowheads="1"/>
            </p:cNvSpPr>
            <p:nvPr/>
          </p:nvSpPr>
          <p:spPr bwMode="auto">
            <a:xfrm>
              <a:off x="371328" y="956930"/>
              <a:ext cx="2609185" cy="1259378"/>
            </a:xfrm>
            <a:prstGeom prst="rect">
              <a:avLst/>
            </a:prstGeom>
            <a:noFill/>
            <a:ln>
              <a:noFill/>
            </a:ln>
            <a:effectLst>
              <a:outerShdw blurRad="149987" dist="250190" dir="8460000" algn="ctr">
                <a:srgbClr val="000000">
                  <a:alpha val="28000"/>
                </a:srgbClr>
              </a:outerShdw>
            </a:effectLst>
            <a:sp3d prstMaterial="metal">
              <a:bevelT w="88900" h="88900"/>
            </a:sp3d>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fontAlgn="auto">
                <a:lnSpc>
                  <a:spcPct val="120000"/>
                </a:lnSpc>
                <a:spcBef>
                  <a:spcPct val="0"/>
                </a:spcBef>
                <a:spcAft>
                  <a:spcPts val="0"/>
                </a:spcAft>
                <a:buFontTx/>
                <a:buNone/>
                <a:defRPr/>
              </a:pPr>
              <a:r>
                <a:rPr lang="zh-CN" altLang="en-US" sz="2800" kern="0" dirty="0">
                  <a:solidFill>
                    <a:prstClr val="white"/>
                  </a:solidFill>
                  <a:latin typeface="Arial" panose="020B0604020202020204" pitchFamily="34" charset="0"/>
                  <a:ea typeface="微软雅黑" panose="020B0503020204020204" pitchFamily="34" charset="-122"/>
                  <a:cs typeface="STIXGeneral-Bold"/>
                  <a:sym typeface="Arial" panose="020B0604020202020204" pitchFamily="34" charset="0"/>
                </a:rPr>
                <a:t>人才</a:t>
              </a:r>
            </a:p>
          </p:txBody>
        </p:sp>
      </p:grpSp>
      <p:grpSp>
        <p:nvGrpSpPr>
          <p:cNvPr id="4" name="组合 65"/>
          <p:cNvGrpSpPr/>
          <p:nvPr/>
        </p:nvGrpSpPr>
        <p:grpSpPr bwMode="auto">
          <a:xfrm>
            <a:off x="2331773" y="1527243"/>
            <a:ext cx="1149606" cy="1235007"/>
            <a:chOff x="699618" y="2022819"/>
            <a:chExt cx="842384" cy="842321"/>
          </a:xfrm>
          <a:scene3d>
            <a:camera prst="orthographicFront">
              <a:rot lat="0" lon="0" rev="0"/>
            </a:camera>
            <a:lightRig rig="contrasting" dir="t">
              <a:rot lat="0" lon="0" rev="1500000"/>
            </a:lightRig>
          </a:scene3d>
        </p:grpSpPr>
        <p:sp>
          <p:nvSpPr>
            <p:cNvPr id="67" name="Shape 292"/>
            <p:cNvSpPr/>
            <p:nvPr/>
          </p:nvSpPr>
          <p:spPr>
            <a:xfrm>
              <a:off x="699618" y="2022819"/>
              <a:ext cx="842384" cy="8423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064A2"/>
            </a:solidFill>
            <a:ln w="12700" cap="flat">
              <a:noFill/>
              <a:miter lim="400000"/>
            </a:ln>
            <a:effectLst>
              <a:outerShdw blurRad="149987" dist="250190" dir="8460000" algn="ctr">
                <a:srgbClr val="000000">
                  <a:alpha val="28000"/>
                </a:srgbClr>
              </a:outerShdw>
            </a:effectLst>
            <a:sp3d prstMaterial="metal"/>
          </p:spPr>
          <p:txBody>
            <a:bodyPr lIns="0" tIns="0" rIns="0" bIns="0" anchor="ctr"/>
            <a:lstStyle/>
            <a:p>
              <a:pPr algn="ctr" defTabSz="914400" fontAlgn="auto">
                <a:lnSpc>
                  <a:spcPct val="120000"/>
                </a:lnSpc>
                <a:spcBef>
                  <a:spcPts val="0"/>
                </a:spcBef>
                <a:spcAft>
                  <a:spcPts val="0"/>
                </a:spcAft>
                <a:buFontTx/>
                <a:buNone/>
                <a:defRPr sz="3600">
                  <a:solidFill>
                    <a:srgbClr val="FFFFFF"/>
                  </a:solidFill>
                </a:defRPr>
              </a:pPr>
              <a:endParaRPr sz="1400" kern="0"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Shape 299"/>
            <p:cNvSpPr>
              <a:spLocks noChangeArrowheads="1"/>
            </p:cNvSpPr>
            <p:nvPr/>
          </p:nvSpPr>
          <p:spPr bwMode="auto">
            <a:xfrm>
              <a:off x="704207" y="2231050"/>
              <a:ext cx="836026" cy="322307"/>
            </a:xfrm>
            <a:prstGeom prst="rect">
              <a:avLst/>
            </a:prstGeom>
            <a:noFill/>
            <a:ln>
              <a:noFill/>
            </a:ln>
            <a:effectLst>
              <a:outerShdw blurRad="149987" dist="250190" dir="8460000" algn="ctr">
                <a:srgbClr val="000000">
                  <a:alpha val="28000"/>
                </a:srgbClr>
              </a:outerShdw>
            </a:effectLst>
            <a:sp3d prstMaterial="metal">
              <a:bevelT w="88900" h="88900"/>
            </a:sp3d>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defTabSz="914400" fontAlgn="auto">
                <a:lnSpc>
                  <a:spcPct val="120000"/>
                </a:lnSpc>
                <a:spcBef>
                  <a:spcPct val="0"/>
                </a:spcBef>
                <a:spcAft>
                  <a:spcPts val="0"/>
                </a:spcAft>
                <a:buFontTx/>
                <a:buNone/>
                <a:defRPr/>
              </a:pPr>
              <a:r>
                <a:rPr lang="zh-CN" altLang="en-US" sz="2800" kern="0" dirty="0">
                  <a:solidFill>
                    <a:prstClr val="white"/>
                  </a:solidFill>
                  <a:latin typeface="Arial" panose="020B0604020202020204" pitchFamily="34" charset="0"/>
                  <a:ea typeface="微软雅黑" panose="020B0503020204020204" pitchFamily="34" charset="-122"/>
                  <a:cs typeface="STIXGeneral-Bold"/>
                  <a:sym typeface="Arial" panose="020B0604020202020204" pitchFamily="34" charset="0"/>
                </a:rPr>
                <a:t>资本</a:t>
              </a:r>
            </a:p>
          </p:txBody>
        </p:sp>
      </p:grpSp>
      <p:grpSp>
        <p:nvGrpSpPr>
          <p:cNvPr id="5" name="组合 68"/>
          <p:cNvGrpSpPr>
            <a:grpSpLocks/>
          </p:cNvGrpSpPr>
          <p:nvPr/>
        </p:nvGrpSpPr>
        <p:grpSpPr bwMode="auto">
          <a:xfrm>
            <a:off x="229823" y="3518882"/>
            <a:ext cx="3903299" cy="1569660"/>
            <a:chOff x="5596400" y="973793"/>
            <a:chExt cx="3385674" cy="1568649"/>
          </a:xfrm>
        </p:grpSpPr>
        <p:sp>
          <p:nvSpPr>
            <p:cNvPr id="72" name="Shape 269"/>
            <p:cNvSpPr/>
            <p:nvPr/>
          </p:nvSpPr>
          <p:spPr bwMode="auto">
            <a:xfrm>
              <a:off x="5596400" y="1054703"/>
              <a:ext cx="182537" cy="1872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0504D"/>
            </a:solidFill>
            <a:ln w="12700" cap="flat">
              <a:noFill/>
              <a:miter lim="400000"/>
            </a:ln>
            <a:effectLst/>
          </p:spPr>
          <p:txBody>
            <a:bodyPr lIns="0" tIns="0" rIns="0" bIns="0" anchor="ctr"/>
            <a:lstStyle/>
            <a:p>
              <a:pPr defTabSz="914400" fontAlgn="auto">
                <a:lnSpc>
                  <a:spcPct val="120000"/>
                </a:lnSpc>
                <a:spcBef>
                  <a:spcPts val="0"/>
                </a:spcBef>
                <a:spcAft>
                  <a:spcPts val="0"/>
                </a:spcAft>
                <a:buFontTx/>
                <a:buNone/>
                <a:defRPr sz="3600">
                  <a:solidFill>
                    <a:srgbClr val="FFFFFF"/>
                  </a:solidFill>
                </a:defRPr>
              </a:pPr>
              <a:endParaRPr sz="2000" kern="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矩形 70"/>
            <p:cNvSpPr/>
            <p:nvPr/>
          </p:nvSpPr>
          <p:spPr>
            <a:xfrm>
              <a:off x="5817032" y="973793"/>
              <a:ext cx="3165042" cy="1568649"/>
            </a:xfrm>
            <a:prstGeom prst="rect">
              <a:avLst/>
            </a:prstGeom>
            <a:solidFill>
              <a:schemeClr val="bg1"/>
            </a:solidFill>
          </p:spPr>
          <p:txBody>
            <a:bodyPr>
              <a:spAutoFit/>
            </a:bodyPr>
            <a:lstStyle/>
            <a:p>
              <a:pPr indent="457200" defTabSz="914400" fontAlgn="auto">
                <a:spcBef>
                  <a:spcPts val="0"/>
                </a:spcBef>
                <a:spcAft>
                  <a:spcPts val="0"/>
                </a:spcAft>
                <a:buFontTx/>
                <a:buNone/>
                <a:defRPr/>
              </a:pPr>
              <a:r>
                <a:rPr lang="zh-CN" altLang="zh-CN" sz="2400" b="1" kern="0" dirty="0">
                  <a:solidFill>
                    <a:prstClr val="black"/>
                  </a:solidFill>
                  <a:latin typeface="宋体" panose="02010600030101010101" pitchFamily="2" charset="-122"/>
                  <a:ea typeface="宋体" panose="02010600030101010101" pitchFamily="2" charset="-122"/>
                  <a:sym typeface="+mn-ea"/>
                </a:rPr>
                <a:t>不断健全体制机制，改革城乡二元制度，</a:t>
              </a:r>
              <a:r>
                <a:rPr lang="zh-CN" altLang="zh-CN" sz="2400" b="1" kern="0" dirty="0">
                  <a:solidFill>
                    <a:srgbClr val="C00000"/>
                  </a:solidFill>
                  <a:latin typeface="宋体" panose="02010600030101010101" pitchFamily="2" charset="-122"/>
                  <a:ea typeface="宋体" panose="02010600030101010101" pitchFamily="2" charset="-122"/>
                  <a:sym typeface="+mn-ea"/>
                </a:rPr>
                <a:t>打通</a:t>
              </a:r>
              <a:r>
                <a:rPr lang="zh-CN" altLang="zh-CN" sz="2400" b="1" kern="0" dirty="0">
                  <a:solidFill>
                    <a:prstClr val="black"/>
                  </a:solidFill>
                  <a:latin typeface="宋体" panose="02010600030101010101" pitchFamily="2" charset="-122"/>
                  <a:ea typeface="宋体" panose="02010600030101010101" pitchFamily="2" charset="-122"/>
                  <a:sym typeface="+mn-ea"/>
                </a:rPr>
                <a:t>城乡资源合理流动的渠道</a:t>
              </a:r>
              <a:r>
                <a:rPr lang="zh-CN" altLang="en-US" sz="2400" b="1" kern="0" dirty="0">
                  <a:solidFill>
                    <a:prstClr val="black"/>
                  </a:solidFill>
                  <a:latin typeface="宋体" panose="02010600030101010101" pitchFamily="2" charset="-122"/>
                  <a:ea typeface="宋体" panose="02010600030101010101" pitchFamily="2" charset="-122"/>
                  <a:sym typeface="+mn-ea"/>
                </a:rPr>
                <a:t>。</a:t>
              </a:r>
            </a:p>
          </p:txBody>
        </p:sp>
      </p:grpSp>
      <p:grpSp>
        <p:nvGrpSpPr>
          <p:cNvPr id="6" name="组合 73"/>
          <p:cNvGrpSpPr>
            <a:grpSpLocks/>
          </p:cNvGrpSpPr>
          <p:nvPr/>
        </p:nvGrpSpPr>
        <p:grpSpPr bwMode="auto">
          <a:xfrm>
            <a:off x="4610143" y="3472825"/>
            <a:ext cx="3775100" cy="1569660"/>
            <a:chOff x="5598907" y="2081330"/>
            <a:chExt cx="3427040" cy="1569181"/>
          </a:xfrm>
        </p:grpSpPr>
        <p:sp>
          <p:nvSpPr>
            <p:cNvPr id="77" name="Shape 274"/>
            <p:cNvSpPr/>
            <p:nvPr/>
          </p:nvSpPr>
          <p:spPr bwMode="auto">
            <a:xfrm>
              <a:off x="5598907" y="2192421"/>
              <a:ext cx="179368" cy="1729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lumMod val="75000"/>
              </a:schemeClr>
            </a:solidFill>
            <a:ln w="12700" cap="flat">
              <a:noFill/>
              <a:miter lim="400000"/>
            </a:ln>
            <a:effectLst/>
          </p:spPr>
          <p:txBody>
            <a:bodyPr lIns="0" tIns="0" rIns="0" bIns="0" anchor="ctr"/>
            <a:lstStyle/>
            <a:p>
              <a:pPr defTabSz="914400" fontAlgn="auto">
                <a:lnSpc>
                  <a:spcPct val="120000"/>
                </a:lnSpc>
                <a:spcBef>
                  <a:spcPts val="0"/>
                </a:spcBef>
                <a:spcAft>
                  <a:spcPts val="0"/>
                </a:spcAft>
                <a:buFontTx/>
                <a:buNone/>
                <a:defRPr sz="3600">
                  <a:solidFill>
                    <a:srgbClr val="FFFFFF"/>
                  </a:solidFill>
                </a:defRPr>
              </a:pPr>
              <a:endParaRPr sz="3500" kern="0" dirty="0">
                <a:solidFill>
                  <a:prstClr val="white">
                    <a:lumMod val="6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矩形 75"/>
            <p:cNvSpPr/>
            <p:nvPr/>
          </p:nvSpPr>
          <p:spPr>
            <a:xfrm>
              <a:off x="5827482" y="2081330"/>
              <a:ext cx="3198465" cy="1569181"/>
            </a:xfrm>
            <a:prstGeom prst="rect">
              <a:avLst/>
            </a:prstGeom>
            <a:solidFill>
              <a:schemeClr val="bg1"/>
            </a:solidFill>
          </p:spPr>
          <p:txBody>
            <a:bodyPr>
              <a:spAutoFit/>
            </a:bodyPr>
            <a:lstStyle/>
            <a:p>
              <a:pPr indent="457200" defTabSz="914400" fontAlgn="auto">
                <a:spcBef>
                  <a:spcPts val="0"/>
                </a:spcBef>
                <a:spcAft>
                  <a:spcPts val="0"/>
                </a:spcAft>
                <a:buFontTx/>
                <a:buNone/>
                <a:defRPr/>
              </a:pPr>
              <a:r>
                <a:rPr lang="zh-CN" altLang="zh-CN" sz="2400" b="1" kern="0" dirty="0">
                  <a:solidFill>
                    <a:srgbClr val="C00000"/>
                  </a:solidFill>
                  <a:latin typeface="宋体" panose="02010600030101010101" pitchFamily="2" charset="-122"/>
                  <a:ea typeface="宋体" panose="02010600030101010101" pitchFamily="2" charset="-122"/>
                  <a:sym typeface="+mn-ea"/>
                </a:rPr>
                <a:t>推进</a:t>
              </a:r>
              <a:r>
                <a:rPr lang="zh-CN" altLang="zh-CN" sz="2400" b="1" kern="0" dirty="0">
                  <a:solidFill>
                    <a:prstClr val="black"/>
                  </a:solidFill>
                  <a:latin typeface="宋体" panose="02010600030101010101" pitchFamily="2" charset="-122"/>
                  <a:ea typeface="宋体" panose="02010600030101010101" pitchFamily="2" charset="-122"/>
                  <a:sym typeface="+mn-ea"/>
                </a:rPr>
                <a:t>人才、技术、资本等资源流向农村</a:t>
              </a:r>
              <a:r>
                <a:rPr lang="zh-CN" altLang="en-US" sz="2400" b="1" kern="0" dirty="0">
                  <a:solidFill>
                    <a:prstClr val="black"/>
                  </a:solidFill>
                  <a:latin typeface="宋体" panose="02010600030101010101" pitchFamily="2" charset="-122"/>
                  <a:ea typeface="宋体" panose="02010600030101010101" pitchFamily="2" charset="-122"/>
                  <a:sym typeface="+mn-ea"/>
                </a:rPr>
                <a:t>，增强农业农村发展活力。</a:t>
              </a:r>
              <a:endParaRPr lang="zh-CN" altLang="en-US" sz="2400" b="1" kern="0" dirty="0">
                <a:solidFill>
                  <a:prstClr val="white">
                    <a:lumMod val="65000"/>
                  </a:prstClr>
                </a:solidFill>
                <a:latin typeface="宋体" panose="02010600030101010101" pitchFamily="2" charset="-122"/>
                <a:ea typeface="宋体" panose="02010600030101010101" pitchFamily="2" charset="-122"/>
                <a:sym typeface="Arial" panose="020B0604020202020204" pitchFamily="34" charset="0"/>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par>
                                <p:cTn id="20" presetID="2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par>
                          <p:cTn id="23" fill="hold" nodeType="afterGroup">
                            <p:stCondLst>
                              <p:cond delay="2000"/>
                            </p:stCondLst>
                            <p:childTnLst>
                              <p:par>
                                <p:cTn id="24" presetID="22" presetClass="entr" presetSubtype="8" fill="hold"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left)">
                                      <p:cBhvr>
                                        <p:cTn id="26" dur="500"/>
                                        <p:tgtEl>
                                          <p:spTgt spid="21"/>
                                        </p:tgtEl>
                                      </p:cBhvr>
                                    </p:animEffect>
                                  </p:childTnLst>
                                </p:cTn>
                              </p:par>
                            </p:childTnLst>
                          </p:cTn>
                        </p:par>
                        <p:par>
                          <p:cTn id="27" fill="hold" nodeType="afterGroup">
                            <p:stCondLst>
                              <p:cond delay="2500"/>
                            </p:stCondLst>
                            <p:childTnLst>
                              <p:par>
                                <p:cTn id="28" presetID="22" presetClass="entr" presetSubtype="8"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par>
                                <p:cTn id="31" presetID="2" presetClass="entr" presetSubtype="4"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par>
                                <p:cTn id="35" presetID="2" presetClass="entr" presetSubtype="1" fill="hold" nodeType="withEffect">
                                  <p:stCondLst>
                                    <p:cond delay="0"/>
                                  </p:stCondLst>
                                  <p:childTnLst>
                                    <p:set>
                                      <p:cBhvr>
                                        <p:cTn id="36" dur="indefinite" fill="hold"/>
                                        <p:tgtEl>
                                          <p:spTgt spid="2"/>
                                        </p:tgtEl>
                                        <p:attrNameLst>
                                          <p:attrName>style.visibility</p:attrName>
                                        </p:attrNameLst>
                                      </p:cBhvr>
                                      <p:to>
                                        <p:strVal val="visible"/>
                                      </p:to>
                                    </p:set>
                                    <p:anim calcmode="lin" valueType="num">
                                      <p:cBhvr>
                                        <p:cTn id="37" dur="750" fill="hold"/>
                                        <p:tgtEl>
                                          <p:spTgt spid="2"/>
                                        </p:tgtEl>
                                        <p:attrNameLst>
                                          <p:attrName>ppt_x</p:attrName>
                                        </p:attrNameLst>
                                      </p:cBhvr>
                                      <p:tavLst>
                                        <p:tav tm="0">
                                          <p:val>
                                            <p:strVal val="#ppt_x"/>
                                          </p:val>
                                        </p:tav>
                                        <p:tav tm="100000">
                                          <p:val>
                                            <p:strVal val="#ppt_x"/>
                                          </p:val>
                                        </p:tav>
                                      </p:tavLst>
                                    </p:anim>
                                    <p:anim calcmode="lin" valueType="num">
                                      <p:cBhvr>
                                        <p:cTn id="38" dur="750" fill="hold"/>
                                        <p:tgtEl>
                                          <p:spTgt spid="2"/>
                                        </p:tgtEl>
                                        <p:attrNameLst>
                                          <p:attrName>ppt_y</p:attrName>
                                        </p:attrNameLst>
                                      </p:cBhvr>
                                      <p:tavLst>
                                        <p:tav tm="0">
                                          <p:val>
                                            <p:strVal val="0-#ppt_h/2"/>
                                          </p:val>
                                        </p:tav>
                                        <p:tav tm="100000">
                                          <p:val>
                                            <p:strVal val="#ppt_y"/>
                                          </p:val>
                                        </p:tav>
                                      </p:tavLst>
                                    </p:anim>
                                  </p:childTnLst>
                                </p:cTn>
                              </p:par>
                              <p:par>
                                <p:cTn id="39" presetID="2" presetClass="entr" presetSubtype="1" fill="hold" nodeType="withEffect">
                                  <p:stCondLst>
                                    <p:cond delay="0"/>
                                  </p:stCondLst>
                                  <p:childTnLst>
                                    <p:set>
                                      <p:cBhvr>
                                        <p:cTn id="40" dur="indefinite" fill="hold"/>
                                        <p:tgtEl>
                                          <p:spTgt spid="3"/>
                                        </p:tgtEl>
                                        <p:attrNameLst>
                                          <p:attrName>style.visibility</p:attrName>
                                        </p:attrNameLst>
                                      </p:cBhvr>
                                      <p:to>
                                        <p:strVal val="visible"/>
                                      </p:to>
                                    </p:set>
                                    <p:anim calcmode="lin" valueType="num">
                                      <p:cBhvr>
                                        <p:cTn id="41" dur="750" fill="hold"/>
                                        <p:tgtEl>
                                          <p:spTgt spid="3"/>
                                        </p:tgtEl>
                                        <p:attrNameLst>
                                          <p:attrName>ppt_x</p:attrName>
                                        </p:attrNameLst>
                                      </p:cBhvr>
                                      <p:tavLst>
                                        <p:tav tm="0">
                                          <p:val>
                                            <p:strVal val="#ppt_x"/>
                                          </p:val>
                                        </p:tav>
                                        <p:tav tm="100000">
                                          <p:val>
                                            <p:strVal val="#ppt_x"/>
                                          </p:val>
                                        </p:tav>
                                      </p:tavLst>
                                    </p:anim>
                                    <p:anim calcmode="lin" valueType="num">
                                      <p:cBhvr>
                                        <p:cTn id="42" dur="750" fill="hold"/>
                                        <p:tgtEl>
                                          <p:spTgt spid="3"/>
                                        </p:tgtEl>
                                        <p:attrNameLst>
                                          <p:attrName>ppt_y</p:attrName>
                                        </p:attrNameLst>
                                      </p:cBhvr>
                                      <p:tavLst>
                                        <p:tav tm="0">
                                          <p:val>
                                            <p:strVal val="0-#ppt_h/2"/>
                                          </p:val>
                                        </p:tav>
                                        <p:tav tm="100000">
                                          <p:val>
                                            <p:strVal val="#ppt_y"/>
                                          </p:val>
                                        </p:tav>
                                      </p:tavLst>
                                    </p:anim>
                                  </p:childTnLst>
                                </p:cTn>
                              </p:par>
                            </p:childTnLst>
                          </p:cTn>
                        </p:par>
                        <p:par>
                          <p:cTn id="43" fill="hold" nodeType="afterGroup">
                            <p:stCondLst>
                              <p:cond delay="3250"/>
                            </p:stCondLst>
                            <p:childTnLst>
                              <p:par>
                                <p:cTn id="44" presetID="53" presetClass="entr" presetSubtype="16" fill="hold" nodeType="afterEffect">
                                  <p:stCondLst>
                                    <p:cond delay="500"/>
                                  </p:stCondLst>
                                  <p:childTnLst>
                                    <p:set>
                                      <p:cBhvr>
                                        <p:cTn id="45" dur="1" fill="hold">
                                          <p:stCondLst>
                                            <p:cond delay="0"/>
                                          </p:stCondLst>
                                        </p:cTn>
                                        <p:tgtEl>
                                          <p:spTgt spid="5"/>
                                        </p:tgtEl>
                                        <p:attrNameLst>
                                          <p:attrName>style.visibility</p:attrName>
                                        </p:attrNameLst>
                                      </p:cBhvr>
                                      <p:to>
                                        <p:strVal val="visible"/>
                                      </p:to>
                                    </p:set>
                                    <p:anim calcmode="lin" valueType="num">
                                      <p:cBhvr>
                                        <p:cTn id="46" dur="500" fill="hold"/>
                                        <p:tgtEl>
                                          <p:spTgt spid="5"/>
                                        </p:tgtEl>
                                        <p:attrNameLst>
                                          <p:attrName>ppt_w</p:attrName>
                                        </p:attrNameLst>
                                      </p:cBhvr>
                                      <p:tavLst>
                                        <p:tav tm="0">
                                          <p:val>
                                            <p:fltVal val="0"/>
                                          </p:val>
                                        </p:tav>
                                        <p:tav tm="100000">
                                          <p:val>
                                            <p:strVal val="#ppt_w"/>
                                          </p:val>
                                        </p:tav>
                                      </p:tavLst>
                                    </p:anim>
                                    <p:anim calcmode="lin" valueType="num">
                                      <p:cBhvr>
                                        <p:cTn id="47" dur="500" fill="hold"/>
                                        <p:tgtEl>
                                          <p:spTgt spid="5"/>
                                        </p:tgtEl>
                                        <p:attrNameLst>
                                          <p:attrName>ppt_h</p:attrName>
                                        </p:attrNameLst>
                                      </p:cBhvr>
                                      <p:tavLst>
                                        <p:tav tm="0">
                                          <p:val>
                                            <p:fltVal val="0"/>
                                          </p:val>
                                        </p:tav>
                                        <p:tav tm="100000">
                                          <p:val>
                                            <p:strVal val="#ppt_h"/>
                                          </p:val>
                                        </p:tav>
                                      </p:tavLst>
                                    </p:anim>
                                    <p:animEffect transition="in" filter="fade">
                                      <p:cBhvr>
                                        <p:cTn id="48" dur="500"/>
                                        <p:tgtEl>
                                          <p:spTgt spid="5"/>
                                        </p:tgtEl>
                                      </p:cBhvr>
                                    </p:animEffect>
                                  </p:childTnLst>
                                </p:cTn>
                              </p:par>
                            </p:childTnLst>
                          </p:cTn>
                        </p:par>
                        <p:par>
                          <p:cTn id="49" fill="hold" nodeType="afterGroup">
                            <p:stCondLst>
                              <p:cond delay="4250"/>
                            </p:stCondLst>
                            <p:childTnLst>
                              <p:par>
                                <p:cTn id="50" presetID="53" presetClass="entr" presetSubtype="16" fill="hold" nodeType="afterEffect">
                                  <p:stCondLst>
                                    <p:cond delay="500"/>
                                  </p:stCondLst>
                                  <p:childTnLst>
                                    <p:set>
                                      <p:cBhvr>
                                        <p:cTn id="51" dur="1" fill="hold">
                                          <p:stCondLst>
                                            <p:cond delay="0"/>
                                          </p:stCondLst>
                                        </p:cTn>
                                        <p:tgtEl>
                                          <p:spTgt spid="6"/>
                                        </p:tgtEl>
                                        <p:attrNameLst>
                                          <p:attrName>style.visibility</p:attrName>
                                        </p:attrNameLst>
                                      </p:cBhvr>
                                      <p:to>
                                        <p:strVal val="visible"/>
                                      </p:to>
                                    </p:set>
                                    <p:anim calcmode="lin" valueType="num">
                                      <p:cBhvr>
                                        <p:cTn id="52" dur="500" fill="hold"/>
                                        <p:tgtEl>
                                          <p:spTgt spid="6"/>
                                        </p:tgtEl>
                                        <p:attrNameLst>
                                          <p:attrName>ppt_w</p:attrName>
                                        </p:attrNameLst>
                                      </p:cBhvr>
                                      <p:tavLst>
                                        <p:tav tm="0">
                                          <p:val>
                                            <p:fltVal val="0"/>
                                          </p:val>
                                        </p:tav>
                                        <p:tav tm="100000">
                                          <p:val>
                                            <p:strVal val="#ppt_w"/>
                                          </p:val>
                                        </p:tav>
                                      </p:tavLst>
                                    </p:anim>
                                    <p:anim calcmode="lin" valueType="num">
                                      <p:cBhvr>
                                        <p:cTn id="53" dur="500" fill="hold"/>
                                        <p:tgtEl>
                                          <p:spTgt spid="6"/>
                                        </p:tgtEl>
                                        <p:attrNameLst>
                                          <p:attrName>ppt_h</p:attrName>
                                        </p:attrNameLst>
                                      </p:cBhvr>
                                      <p:tavLst>
                                        <p:tav tm="0">
                                          <p:val>
                                            <p:fltVal val="0"/>
                                          </p:val>
                                        </p:tav>
                                        <p:tav tm="100000">
                                          <p:val>
                                            <p:strVal val="#ppt_h"/>
                                          </p:val>
                                        </p:tav>
                                      </p:tavLst>
                                    </p:anim>
                                    <p:animEffect transition="in" filter="fade">
                                      <p:cBhvr>
                                        <p:cTn id="5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圆角 7"/>
          <p:cNvSpPr/>
          <p:nvPr/>
        </p:nvSpPr>
        <p:spPr>
          <a:xfrm>
            <a:off x="224006" y="194726"/>
            <a:ext cx="4104802" cy="534847"/>
          </a:xfrm>
          <a:prstGeom prst="roundRect">
            <a:avLst/>
          </a:prstGeom>
          <a:solidFill>
            <a:schemeClr val="accent3">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六</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坚持从农村实际出发</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pic>
        <p:nvPicPr>
          <p:cNvPr id="3" name="图片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490663"/>
            <a:ext cx="4246563"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36"/>
          <p:cNvGrpSpPr>
            <a:grpSpLocks/>
          </p:cNvGrpSpPr>
          <p:nvPr/>
        </p:nvGrpSpPr>
        <p:grpSpPr bwMode="auto">
          <a:xfrm>
            <a:off x="4877572" y="3236525"/>
            <a:ext cx="4191000" cy="1373188"/>
            <a:chOff x="5111343" y="3272623"/>
            <a:chExt cx="4191463" cy="1374127"/>
          </a:xfrm>
        </p:grpSpPr>
        <p:sp>
          <p:nvSpPr>
            <p:cNvPr id="34" name="云形标注 18"/>
            <p:cNvSpPr/>
            <p:nvPr/>
          </p:nvSpPr>
          <p:spPr>
            <a:xfrm rot="5241657">
              <a:off x="6520011" y="1863955"/>
              <a:ext cx="1374127" cy="4191463"/>
            </a:xfrm>
            <a:prstGeom prst="cloudCallout">
              <a:avLst>
                <a:gd name="adj1" fmla="val -69830"/>
                <a:gd name="adj2" fmla="val 59987"/>
              </a:avLst>
            </a:prstGeom>
          </p:spPr>
          <p:style>
            <a:lnRef idx="2">
              <a:schemeClr val="accent2"/>
            </a:lnRef>
            <a:fillRef idx="1">
              <a:schemeClr val="lt1"/>
            </a:fillRef>
            <a:effectRef idx="0">
              <a:schemeClr val="accent2"/>
            </a:effectRef>
            <a:fontRef idx="minor">
              <a:schemeClr val="dk1"/>
            </a:fontRef>
          </p:style>
          <p:txBody>
            <a:bodyPr anchor="ctr"/>
            <a:lstStyle/>
            <a:p>
              <a:pPr algn="ctr" eaLnBrk="0" hangingPunct="0">
                <a:buFontTx/>
                <a:buNone/>
                <a:defRPr/>
              </a:pPr>
              <a:endParaRPr lang="zh-CN" altLang="en-US" dirty="0"/>
            </a:p>
          </p:txBody>
        </p:sp>
        <p:sp>
          <p:nvSpPr>
            <p:cNvPr id="33797" name="文本框 35"/>
            <p:cNvSpPr txBox="1">
              <a:spLocks noChangeArrowheads="1"/>
            </p:cNvSpPr>
            <p:nvPr/>
          </p:nvSpPr>
          <p:spPr bwMode="auto">
            <a:xfrm>
              <a:off x="5558495" y="3439538"/>
              <a:ext cx="3416697" cy="954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zh-CN" sz="2800" dirty="0">
                  <a:solidFill>
                    <a:srgbClr val="C00000"/>
                  </a:solidFill>
                  <a:latin typeface="宋体" panose="02010600030101010101" pitchFamily="2" charset="-122"/>
                  <a:ea typeface="宋体" panose="02010600030101010101" pitchFamily="2" charset="-122"/>
                </a:rPr>
                <a:t>因地制宜、精准施策</a:t>
              </a:r>
              <a:endParaRPr lang="en-US" altLang="zh-CN" sz="2800" dirty="0">
                <a:solidFill>
                  <a:srgbClr val="C00000"/>
                </a:solidFill>
                <a:latin typeface="宋体" panose="02010600030101010101" pitchFamily="2" charset="-122"/>
                <a:ea typeface="宋体" panose="02010600030101010101" pitchFamily="2" charset="-122"/>
              </a:endParaRPr>
            </a:p>
            <a:p>
              <a:r>
                <a:rPr lang="zh-CN" altLang="zh-CN" sz="2800" dirty="0">
                  <a:solidFill>
                    <a:srgbClr val="C00000"/>
                  </a:solidFill>
                  <a:latin typeface="宋体" panose="02010600030101010101" pitchFamily="2" charset="-122"/>
                  <a:ea typeface="宋体" panose="02010600030101010101" pitchFamily="2" charset="-122"/>
                </a:rPr>
                <a:t>城乡有别</a:t>
              </a:r>
              <a:r>
                <a:rPr lang="zh-CN" altLang="en-US" sz="2800" dirty="0">
                  <a:solidFill>
                    <a:srgbClr val="C00000"/>
                  </a:solidFill>
                  <a:latin typeface="宋体" panose="02010600030101010101" pitchFamily="2" charset="-122"/>
                  <a:ea typeface="宋体" panose="02010600030101010101" pitchFamily="2" charset="-122"/>
                </a:rPr>
                <a:t>、</a:t>
              </a:r>
              <a:r>
                <a:rPr lang="zh-CN" altLang="zh-CN" sz="2800" dirty="0">
                  <a:solidFill>
                    <a:srgbClr val="C00000"/>
                  </a:solidFill>
                  <a:latin typeface="宋体" panose="02010600030101010101" pitchFamily="2" charset="-122"/>
                  <a:ea typeface="宋体" panose="02010600030101010101" pitchFamily="2" charset="-122"/>
                </a:rPr>
                <a:t>各美其美</a:t>
              </a:r>
              <a:endParaRPr lang="zh-CN" altLang="en-US" sz="2800" dirty="0">
                <a:solidFill>
                  <a:srgbClr val="C00000"/>
                </a:solidFill>
                <a:latin typeface="宋体" panose="02010600030101010101" pitchFamily="2" charset="-122"/>
                <a:ea typeface="宋体" panose="02010600030101010101" pitchFamily="2" charset="-122"/>
              </a:endParaRPr>
            </a:p>
          </p:txBody>
        </p:sp>
      </p:grpSp>
      <p:grpSp>
        <p:nvGrpSpPr>
          <p:cNvPr id="4" name="组合 37"/>
          <p:cNvGrpSpPr>
            <a:grpSpLocks/>
          </p:cNvGrpSpPr>
          <p:nvPr/>
        </p:nvGrpSpPr>
        <p:grpSpPr bwMode="auto">
          <a:xfrm>
            <a:off x="5002213" y="1476375"/>
            <a:ext cx="3875087" cy="742950"/>
            <a:chOff x="4909893" y="1175057"/>
            <a:chExt cx="3875537" cy="743482"/>
          </a:xfrm>
        </p:grpSpPr>
        <p:pic>
          <p:nvPicPr>
            <p:cNvPr id="33799" name="图片 5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4909893" y="1175057"/>
              <a:ext cx="645000" cy="4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0" name="文本框 55"/>
            <p:cNvSpPr txBox="1">
              <a:spLocks noChangeArrowheads="1"/>
            </p:cNvSpPr>
            <p:nvPr/>
          </p:nvSpPr>
          <p:spPr bwMode="auto">
            <a:xfrm>
              <a:off x="5502099" y="1210007"/>
              <a:ext cx="3283331" cy="70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en-US" altLang="zh-CN" sz="2000" b="1">
                  <a:solidFill>
                    <a:schemeClr val="accent2"/>
                  </a:solidFill>
                  <a:latin typeface="黑体" panose="02010609060101010101" pitchFamily="49" charset="-122"/>
                  <a:ea typeface="黑体" panose="02010609060101010101" pitchFamily="49" charset="-122"/>
                  <a:hlinkClick r:id="rId2" action="ppaction://hlinkfile"/>
                </a:rPr>
                <a:t>[</a:t>
              </a:r>
              <a:r>
                <a:rPr lang="zh-CN" altLang="en-US" sz="2000" b="1">
                  <a:solidFill>
                    <a:schemeClr val="accent2"/>
                  </a:solidFill>
                  <a:latin typeface="黑体" panose="02010609060101010101" pitchFamily="49" charset="-122"/>
                  <a:ea typeface="黑体" panose="02010609060101010101" pitchFamily="49" charset="-122"/>
                  <a:hlinkClick r:id="rId2" action="ppaction://hlinkfile"/>
                </a:rPr>
                <a:t>视频</a:t>
              </a:r>
              <a:r>
                <a:rPr lang="en-US" altLang="zh-CN" sz="2000" b="1">
                  <a:solidFill>
                    <a:schemeClr val="accent2"/>
                  </a:solidFill>
                  <a:latin typeface="黑体" panose="02010609060101010101" pitchFamily="49" charset="-122"/>
                  <a:ea typeface="黑体" panose="02010609060101010101" pitchFamily="49" charset="-122"/>
                  <a:hlinkClick r:id="rId2" action="ppaction://hlinkfile"/>
                </a:rPr>
                <a:t>]</a:t>
              </a:r>
              <a:r>
                <a:rPr lang="zh-CN" altLang="en-US" sz="2000" b="1">
                  <a:solidFill>
                    <a:schemeClr val="accent2"/>
                  </a:solidFill>
                  <a:latin typeface="黑体" panose="02010609060101010101" pitchFamily="49" charset="-122"/>
                  <a:ea typeface="黑体" panose="02010609060101010101" pitchFamily="49" charset="-122"/>
                  <a:hlinkClick r:id="rId2" action="ppaction://hlinkfile"/>
                </a:rPr>
                <a:t>浙江：因地制宜重构</a:t>
              </a:r>
              <a:endParaRPr lang="en-US" altLang="zh-CN" sz="2000" b="1">
                <a:solidFill>
                  <a:schemeClr val="accent2"/>
                </a:solidFill>
                <a:latin typeface="黑体" panose="02010609060101010101" pitchFamily="49" charset="-122"/>
                <a:ea typeface="黑体" panose="02010609060101010101" pitchFamily="49" charset="-122"/>
                <a:hlinkClick r:id="rId2" action="ppaction://hlinkfile"/>
              </a:endParaRPr>
            </a:p>
            <a:p>
              <a:pPr algn="ctr"/>
              <a:r>
                <a:rPr lang="zh-CN" altLang="en-US" sz="2000" b="1">
                  <a:solidFill>
                    <a:schemeClr val="accent2"/>
                  </a:solidFill>
                  <a:latin typeface="黑体" panose="02010609060101010101" pitchFamily="49" charset="-122"/>
                  <a:ea typeface="黑体" panose="02010609060101010101" pitchFamily="49" charset="-122"/>
                  <a:hlinkClick r:id="rId2" action="ppaction://hlinkfile"/>
                </a:rPr>
                <a:t>美丽乡村新图景</a:t>
              </a:r>
              <a:endParaRPr lang="zh-CN" altLang="en-US" sz="2000" b="1">
                <a:solidFill>
                  <a:schemeClr val="accent2"/>
                </a:solidFill>
                <a:latin typeface="黑体" panose="02010609060101010101" pitchFamily="49" charset="-122"/>
                <a:ea typeface="黑体" panose="02010609060101010101" pitchFamily="49"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1000"/>
                                        <p:tgtEl>
                                          <p:spTgt spid="3"/>
                                        </p:tgtEl>
                                      </p:cBhvr>
                                    </p:animEffect>
                                  </p:childTnLst>
                                </p:cTn>
                              </p:par>
                              <p:par>
                                <p:cTn id="12" presetID="2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1000"/>
                                        <p:tgtEl>
                                          <p:spTgt spid="4"/>
                                        </p:tgtEl>
                                      </p:cBhvr>
                                    </p:animEffect>
                                  </p:childTnLst>
                                </p:cTn>
                              </p:par>
                              <p:par>
                                <p:cTn id="15" presetID="2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1" name="直接连接符 20"/>
          <p:cNvCxnSpPr>
            <a:endCxn id="64" idx="4"/>
          </p:cNvCxnSpPr>
          <p:nvPr/>
        </p:nvCxnSpPr>
        <p:spPr>
          <a:xfrm>
            <a:off x="1564603" y="1004725"/>
            <a:ext cx="38100" cy="3359150"/>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21"/>
          <p:cNvGrpSpPr>
            <a:grpSpLocks/>
          </p:cNvGrpSpPr>
          <p:nvPr/>
        </p:nvGrpSpPr>
        <p:grpSpPr bwMode="auto">
          <a:xfrm>
            <a:off x="1299742" y="903440"/>
            <a:ext cx="4773433" cy="738664"/>
            <a:chOff x="555395" y="792733"/>
            <a:chExt cx="4773427" cy="738664"/>
          </a:xfrm>
        </p:grpSpPr>
        <p:grpSp>
          <p:nvGrpSpPr>
            <p:cNvPr id="3" name="组合 22"/>
            <p:cNvGrpSpPr/>
            <p:nvPr/>
          </p:nvGrpSpPr>
          <p:grpSpPr>
            <a:xfrm>
              <a:off x="555395" y="886759"/>
              <a:ext cx="590550" cy="590550"/>
              <a:chOff x="2981325" y="1724025"/>
              <a:chExt cx="590550" cy="590550"/>
            </a:xfrm>
            <a:effectLst>
              <a:outerShdw blurRad="50800" dist="38100" dir="13500000" algn="br" rotWithShape="0">
                <a:prstClr val="black">
                  <a:alpha val="40000"/>
                </a:prstClr>
              </a:outerShdw>
            </a:effectLst>
          </p:grpSpPr>
          <p:grpSp>
            <p:nvGrpSpPr>
              <p:cNvPr id="4" name="组合 24"/>
              <p:cNvGrpSpPr/>
              <p:nvPr/>
            </p:nvGrpSpPr>
            <p:grpSpPr>
              <a:xfrm>
                <a:off x="2981325" y="1724025"/>
                <a:ext cx="590550" cy="590550"/>
                <a:chOff x="2981325" y="1724025"/>
                <a:chExt cx="590550" cy="590550"/>
              </a:xfrm>
            </p:grpSpPr>
            <p:sp>
              <p:nvSpPr>
                <p:cNvPr id="29" name="椭圆 28"/>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30" name="椭圆 29"/>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26" name="文本框 25"/>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1</a:t>
                </a:r>
                <a:endParaRPr lang="zh-CN" altLang="en-US" sz="2400" b="1" i="1" dirty="0">
                  <a:solidFill>
                    <a:schemeClr val="accent6">
                      <a:lumMod val="75000"/>
                    </a:schemeClr>
                  </a:solidFill>
                </a:endParaRPr>
              </a:p>
            </p:txBody>
          </p:sp>
        </p:grpSp>
        <p:sp>
          <p:nvSpPr>
            <p:cNvPr id="34822" name="矩形 23"/>
            <p:cNvSpPr>
              <a:spLocks noChangeArrowheads="1"/>
            </p:cNvSpPr>
            <p:nvPr/>
          </p:nvSpPr>
          <p:spPr bwMode="auto">
            <a:xfrm>
              <a:off x="1176728" y="792733"/>
              <a:ext cx="415209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000000"/>
                  </a:solidFill>
                  <a:latin typeface="宋体" panose="02010600030101010101" pitchFamily="2" charset="-122"/>
                  <a:ea typeface="宋体" panose="02010600030101010101" pitchFamily="2" charset="-122"/>
                </a:rPr>
                <a:t>产业振兴：夯实物质基础</a:t>
              </a:r>
            </a:p>
          </p:txBody>
        </p:sp>
      </p:grpSp>
      <p:grpSp>
        <p:nvGrpSpPr>
          <p:cNvPr id="5" name="组合 34"/>
          <p:cNvGrpSpPr>
            <a:grpSpLocks/>
          </p:cNvGrpSpPr>
          <p:nvPr/>
        </p:nvGrpSpPr>
        <p:grpSpPr bwMode="auto">
          <a:xfrm>
            <a:off x="1299742" y="1563640"/>
            <a:ext cx="4741009" cy="679128"/>
            <a:chOff x="555395" y="1542438"/>
            <a:chExt cx="4741428" cy="679128"/>
          </a:xfrm>
        </p:grpSpPr>
        <p:grpSp>
          <p:nvGrpSpPr>
            <p:cNvPr id="6" name="组合 35"/>
            <p:cNvGrpSpPr/>
            <p:nvPr/>
          </p:nvGrpSpPr>
          <p:grpSpPr>
            <a:xfrm>
              <a:off x="555395" y="1631016"/>
              <a:ext cx="590550" cy="590550"/>
              <a:chOff x="2981325" y="1724025"/>
              <a:chExt cx="590550" cy="590550"/>
            </a:xfrm>
            <a:effectLst>
              <a:outerShdw blurRad="50800" dist="38100" dir="13500000" algn="br" rotWithShape="0">
                <a:prstClr val="black">
                  <a:alpha val="40000"/>
                </a:prstClr>
              </a:outerShdw>
            </a:effectLst>
          </p:grpSpPr>
          <p:grpSp>
            <p:nvGrpSpPr>
              <p:cNvPr id="7" name="组合 37"/>
              <p:cNvGrpSpPr/>
              <p:nvPr/>
            </p:nvGrpSpPr>
            <p:grpSpPr>
              <a:xfrm>
                <a:off x="2981325" y="1724025"/>
                <a:ext cx="590550" cy="590550"/>
                <a:chOff x="2981325" y="1724025"/>
                <a:chExt cx="590550" cy="590550"/>
              </a:xfrm>
            </p:grpSpPr>
            <p:sp>
              <p:nvSpPr>
                <p:cNvPr id="40" name="椭圆 39"/>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41" name="椭圆 40"/>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39" name="文本框 38"/>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2</a:t>
                </a:r>
                <a:endParaRPr lang="zh-CN" altLang="en-US" sz="2400" b="1" i="1" dirty="0">
                  <a:solidFill>
                    <a:schemeClr val="accent6">
                      <a:lumMod val="75000"/>
                    </a:schemeClr>
                  </a:solidFill>
                </a:endParaRPr>
              </a:p>
            </p:txBody>
          </p:sp>
        </p:grpSp>
        <p:sp>
          <p:nvSpPr>
            <p:cNvPr id="34825" name="矩形 36"/>
            <p:cNvSpPr>
              <a:spLocks noChangeArrowheads="1"/>
            </p:cNvSpPr>
            <p:nvPr/>
          </p:nvSpPr>
          <p:spPr bwMode="auto">
            <a:xfrm>
              <a:off x="1144357" y="1542438"/>
              <a:ext cx="4152466"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000000"/>
                  </a:solidFill>
                  <a:latin typeface="宋体" panose="02010600030101010101" pitchFamily="2" charset="-122"/>
                  <a:ea typeface="宋体" panose="02010600030101010101" pitchFamily="2" charset="-122"/>
                </a:rPr>
                <a:t>人才振兴：确保后继有人</a:t>
              </a:r>
            </a:p>
          </p:txBody>
        </p:sp>
      </p:grpSp>
      <p:sp>
        <p:nvSpPr>
          <p:cNvPr id="34826" name="矩形 46"/>
          <p:cNvSpPr>
            <a:spLocks noChangeArrowheads="1"/>
          </p:cNvSpPr>
          <p:nvPr/>
        </p:nvSpPr>
        <p:spPr bwMode="auto">
          <a:xfrm>
            <a:off x="3392488" y="2292350"/>
            <a:ext cx="1841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endParaRPr lang="zh-CN" altLang="en-US" b="1">
              <a:latin typeface="微软雅黑" panose="020B0503020204020204" pitchFamily="34" charset="-122"/>
              <a:ea typeface="微软雅黑" panose="020B0503020204020204" pitchFamily="34" charset="-122"/>
            </a:endParaRPr>
          </a:p>
        </p:txBody>
      </p:sp>
      <p:grpSp>
        <p:nvGrpSpPr>
          <p:cNvPr id="8" name="组合 51"/>
          <p:cNvGrpSpPr>
            <a:grpSpLocks/>
          </p:cNvGrpSpPr>
          <p:nvPr/>
        </p:nvGrpSpPr>
        <p:grpSpPr bwMode="auto">
          <a:xfrm>
            <a:off x="1282320" y="2950471"/>
            <a:ext cx="4790855" cy="719416"/>
            <a:chOff x="586181" y="2988805"/>
            <a:chExt cx="4791301" cy="719990"/>
          </a:xfrm>
        </p:grpSpPr>
        <p:grpSp>
          <p:nvGrpSpPr>
            <p:cNvPr id="9" name="组合 52"/>
            <p:cNvGrpSpPr/>
            <p:nvPr/>
          </p:nvGrpSpPr>
          <p:grpSpPr>
            <a:xfrm>
              <a:off x="586181" y="3118245"/>
              <a:ext cx="590550" cy="590550"/>
              <a:chOff x="2981325" y="1724025"/>
              <a:chExt cx="590550" cy="590550"/>
            </a:xfrm>
            <a:effectLst>
              <a:outerShdw blurRad="50800" dist="38100" dir="13500000" algn="br" rotWithShape="0">
                <a:prstClr val="black">
                  <a:alpha val="40000"/>
                </a:prstClr>
              </a:outerShdw>
            </a:effectLst>
          </p:grpSpPr>
          <p:grpSp>
            <p:nvGrpSpPr>
              <p:cNvPr id="10" name="组合 54"/>
              <p:cNvGrpSpPr/>
              <p:nvPr/>
            </p:nvGrpSpPr>
            <p:grpSpPr>
              <a:xfrm>
                <a:off x="2981325" y="1724025"/>
                <a:ext cx="590550" cy="590550"/>
                <a:chOff x="2981325" y="1724025"/>
                <a:chExt cx="590550" cy="590550"/>
              </a:xfrm>
            </p:grpSpPr>
            <p:sp>
              <p:nvSpPr>
                <p:cNvPr id="57" name="椭圆 56"/>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58" name="椭圆 57"/>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56" name="文本框 55"/>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4</a:t>
                </a:r>
                <a:endParaRPr lang="zh-CN" altLang="en-US" sz="2400" b="1" i="1" dirty="0">
                  <a:solidFill>
                    <a:schemeClr val="accent6">
                      <a:lumMod val="75000"/>
                    </a:schemeClr>
                  </a:solidFill>
                </a:endParaRPr>
              </a:p>
            </p:txBody>
          </p:sp>
        </p:grpSp>
        <p:sp>
          <p:nvSpPr>
            <p:cNvPr id="34829" name="矩形 53"/>
            <p:cNvSpPr>
              <a:spLocks noChangeArrowheads="1"/>
            </p:cNvSpPr>
            <p:nvPr/>
          </p:nvSpPr>
          <p:spPr bwMode="auto">
            <a:xfrm>
              <a:off x="1224996" y="2988805"/>
              <a:ext cx="4152486" cy="6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000000"/>
                  </a:solidFill>
                  <a:latin typeface="宋体" panose="02010600030101010101" pitchFamily="2" charset="-122"/>
                  <a:ea typeface="宋体" panose="02010600030101010101" pitchFamily="2" charset="-122"/>
                </a:rPr>
                <a:t>生态振兴：建设美丽家园</a:t>
              </a:r>
            </a:p>
          </p:txBody>
        </p:sp>
      </p:grpSp>
      <p:grpSp>
        <p:nvGrpSpPr>
          <p:cNvPr id="11" name="组合 58"/>
          <p:cNvGrpSpPr>
            <a:grpSpLocks/>
          </p:cNvGrpSpPr>
          <p:nvPr/>
        </p:nvGrpSpPr>
        <p:grpSpPr bwMode="auto">
          <a:xfrm>
            <a:off x="1307428" y="3640194"/>
            <a:ext cx="4772249" cy="723682"/>
            <a:chOff x="600298" y="3733552"/>
            <a:chExt cx="4772726" cy="724203"/>
          </a:xfrm>
        </p:grpSpPr>
        <p:grpSp>
          <p:nvGrpSpPr>
            <p:cNvPr id="12" name="组合 59"/>
            <p:cNvGrpSpPr/>
            <p:nvPr/>
          </p:nvGrpSpPr>
          <p:grpSpPr>
            <a:xfrm>
              <a:off x="600298" y="3867205"/>
              <a:ext cx="590550" cy="590550"/>
              <a:chOff x="2981326" y="1724023"/>
              <a:chExt cx="590550" cy="590550"/>
            </a:xfrm>
            <a:effectLst>
              <a:outerShdw blurRad="50800" dist="38100" dir="13500000" algn="br" rotWithShape="0">
                <a:prstClr val="black">
                  <a:alpha val="40000"/>
                </a:prstClr>
              </a:outerShdw>
            </a:effectLst>
          </p:grpSpPr>
          <p:grpSp>
            <p:nvGrpSpPr>
              <p:cNvPr id="13" name="组合 61"/>
              <p:cNvGrpSpPr/>
              <p:nvPr/>
            </p:nvGrpSpPr>
            <p:grpSpPr>
              <a:xfrm>
                <a:off x="2981326" y="1724023"/>
                <a:ext cx="590550" cy="590550"/>
                <a:chOff x="2981326" y="1724023"/>
                <a:chExt cx="590550" cy="590550"/>
              </a:xfrm>
            </p:grpSpPr>
            <p:sp>
              <p:nvSpPr>
                <p:cNvPr id="64" name="椭圆 63"/>
                <p:cNvSpPr/>
                <p:nvPr/>
              </p:nvSpPr>
              <p:spPr>
                <a:xfrm>
                  <a:off x="2981326" y="1724023"/>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66" name="椭圆 65"/>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grpSp>
          <p:sp>
            <p:nvSpPr>
              <p:cNvPr id="63" name="文本框 62"/>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5</a:t>
                </a:r>
                <a:endParaRPr lang="zh-CN" altLang="en-US" sz="2400" b="1" i="1" dirty="0">
                  <a:solidFill>
                    <a:schemeClr val="accent6">
                      <a:lumMod val="75000"/>
                    </a:schemeClr>
                  </a:solidFill>
                </a:endParaRPr>
              </a:p>
            </p:txBody>
          </p:sp>
        </p:grpSp>
        <p:sp>
          <p:nvSpPr>
            <p:cNvPr id="34832" name="矩形 60"/>
            <p:cNvSpPr>
              <a:spLocks noChangeArrowheads="1"/>
            </p:cNvSpPr>
            <p:nvPr/>
          </p:nvSpPr>
          <p:spPr bwMode="auto">
            <a:xfrm>
              <a:off x="1220510" y="3733552"/>
              <a:ext cx="4152514" cy="638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000000"/>
                  </a:solidFill>
                  <a:latin typeface="宋体" panose="02010600030101010101" pitchFamily="2" charset="-122"/>
                  <a:ea typeface="宋体" panose="02010600030101010101" pitchFamily="2" charset="-122"/>
                </a:rPr>
                <a:t>组织振兴：保障安定有序</a:t>
              </a:r>
            </a:p>
          </p:txBody>
        </p:sp>
      </p:grpSp>
      <p:sp>
        <p:nvSpPr>
          <p:cNvPr id="67" name="圆角矩形 29"/>
          <p:cNvSpPr>
            <a:spLocks noChangeArrowheads="1"/>
          </p:cNvSpPr>
          <p:nvPr/>
        </p:nvSpPr>
        <p:spPr bwMode="auto">
          <a:xfrm>
            <a:off x="601663" y="166688"/>
            <a:ext cx="4281487" cy="674687"/>
          </a:xfrm>
          <a:prstGeom prst="roundRect">
            <a:avLst>
              <a:gd name="adj" fmla="val 0"/>
            </a:avLst>
          </a:prstGeom>
          <a:solidFill>
            <a:schemeClr val="bg1"/>
          </a:solidFill>
          <a:ln w="19050">
            <a:solidFill>
              <a:schemeClr val="accent6">
                <a:lumMod val="50000"/>
              </a:schemeClr>
            </a:solidFill>
            <a:round/>
          </a:ln>
        </p:spPr>
        <p:txBody>
          <a:bodyPr wrap="none" lIns="91417" tIns="45708" rIns="91417" bIns="457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hangingPunct="0">
              <a:buFontTx/>
              <a:buNone/>
              <a:defRPr/>
            </a:pPr>
            <a:endParaRPr lang="zh-CN" altLang="en-US"/>
          </a:p>
        </p:txBody>
      </p:sp>
      <p:sp>
        <p:nvSpPr>
          <p:cNvPr id="74" name="圆角矩形 16"/>
          <p:cNvSpPr>
            <a:spLocks noChangeArrowheads="1"/>
          </p:cNvSpPr>
          <p:nvPr/>
        </p:nvSpPr>
        <p:spPr bwMode="auto">
          <a:xfrm>
            <a:off x="0" y="119062"/>
            <a:ext cx="601663" cy="722313"/>
          </a:xfrm>
          <a:prstGeom prst="roundRect">
            <a:avLst>
              <a:gd name="adj" fmla="val 0"/>
            </a:avLst>
          </a:prstGeom>
          <a:solidFill>
            <a:schemeClr val="accent6">
              <a:lumMod val="75000"/>
            </a:schemeClr>
          </a:solidFill>
          <a:ln w="9525" cmpd="sng">
            <a:solidFill>
              <a:schemeClr val="accent6">
                <a:lumMod val="50000"/>
              </a:schemeClr>
            </a:solidFill>
            <a:round/>
          </a:ln>
          <a:effectLst>
            <a:outerShdw dist="20000" dir="5400000" algn="ctr" rotWithShape="0">
              <a:srgbClr val="000000">
                <a:alpha val="37000"/>
              </a:srgbClr>
            </a:outerShdw>
          </a:effectLst>
        </p:spPr>
        <p:txBody>
          <a:bodyPr lIns="91417" tIns="45708" rIns="91417" bIns="45708" anchor="ct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endParaRPr lang="zh-CN" altLang="en-US" sz="3300" b="1">
              <a:solidFill>
                <a:schemeClr val="bg1"/>
              </a:solidFill>
              <a:latin typeface="微软雅黑" panose="020B0503020204020204" pitchFamily="34" charset="-122"/>
              <a:ea typeface="微软雅黑" panose="020B0503020204020204" pitchFamily="34" charset="-122"/>
            </a:endParaRPr>
          </a:p>
        </p:txBody>
      </p:sp>
      <p:sp>
        <p:nvSpPr>
          <p:cNvPr id="75" name="文本占位符 4"/>
          <p:cNvSpPr txBox="1">
            <a:spLocks noChangeArrowheads="1"/>
          </p:cNvSpPr>
          <p:nvPr/>
        </p:nvSpPr>
        <p:spPr bwMode="auto">
          <a:xfrm>
            <a:off x="-268288" y="223838"/>
            <a:ext cx="1104901"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7" tIns="45708" rIns="91417" bIns="45708" anchor="ct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rPr>
              <a:t>三</a:t>
            </a:r>
          </a:p>
        </p:txBody>
      </p:sp>
      <p:sp>
        <p:nvSpPr>
          <p:cNvPr id="76" name="文本占位符 2"/>
          <p:cNvSpPr txBox="1">
            <a:spLocks noChangeArrowheads="1"/>
          </p:cNvSpPr>
          <p:nvPr/>
        </p:nvSpPr>
        <p:spPr bwMode="auto">
          <a:xfrm>
            <a:off x="411163" y="139700"/>
            <a:ext cx="4281487" cy="736600"/>
          </a:xfrm>
          <a:prstGeom prst="rect">
            <a:avLst/>
          </a:prstGeom>
          <a:noFill/>
          <a:ln>
            <a:noFill/>
          </a:ln>
        </p:spPr>
        <p:txBody>
          <a:bodyPr lIns="91417" tIns="45708" rIns="91417" bIns="45708"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hangingPunct="0">
              <a:spcBef>
                <a:spcPct val="20000"/>
              </a:spcBef>
              <a:defRPr/>
            </a:pPr>
            <a:r>
              <a:rPr lang="zh-CN" altLang="en-US" sz="2400" b="1" dirty="0">
                <a:solidFill>
                  <a:srgbClr val="0D0D0D"/>
                </a:solidFill>
                <a:latin typeface="微软雅黑" panose="020B0503020204020204" pitchFamily="34" charset="-122"/>
                <a:ea typeface="微软雅黑" panose="020B0503020204020204" pitchFamily="34" charset="-122"/>
                <a:sym typeface="+mn-ea"/>
              </a:rPr>
              <a:t>   </a:t>
            </a:r>
            <a:r>
              <a:rPr lang="zh-CN" altLang="en-US" sz="2800" b="1" dirty="0">
                <a:solidFill>
                  <a:schemeClr val="accent6">
                    <a:lumMod val="75000"/>
                  </a:schemeClr>
                </a:solidFill>
                <a:latin typeface="微软雅黑" panose="020B0503020204020204" pitchFamily="34" charset="-122"/>
                <a:ea typeface="微软雅黑" panose="020B0503020204020204" pitchFamily="34" charset="-122"/>
                <a:sym typeface="+mn-ea"/>
              </a:rPr>
              <a:t>乡村振兴五大中心任务</a:t>
            </a:r>
            <a:endParaRPr lang="zh-CN" altLang="en-US" sz="2400" b="1" dirty="0">
              <a:solidFill>
                <a:schemeClr val="accent6">
                  <a:lumMod val="75000"/>
                </a:schemeClr>
              </a:solidFill>
              <a:latin typeface="微软雅黑" panose="020B0503020204020204" pitchFamily="34" charset="-122"/>
              <a:ea typeface="微软雅黑" panose="020B0503020204020204" pitchFamily="34" charset="-122"/>
              <a:sym typeface="+mn-ea"/>
            </a:endParaRPr>
          </a:p>
        </p:txBody>
      </p:sp>
      <p:grpSp>
        <p:nvGrpSpPr>
          <p:cNvPr id="14" name="组合 18"/>
          <p:cNvGrpSpPr>
            <a:grpSpLocks/>
          </p:cNvGrpSpPr>
          <p:nvPr/>
        </p:nvGrpSpPr>
        <p:grpSpPr bwMode="auto">
          <a:xfrm>
            <a:off x="1299742" y="2250033"/>
            <a:ext cx="4747509" cy="729542"/>
            <a:chOff x="2771775" y="2168878"/>
            <a:chExt cx="4747851" cy="729542"/>
          </a:xfrm>
        </p:grpSpPr>
        <p:grpSp>
          <p:nvGrpSpPr>
            <p:cNvPr id="34838" name="组合 34"/>
            <p:cNvGrpSpPr>
              <a:grpSpLocks/>
            </p:cNvGrpSpPr>
            <p:nvPr/>
          </p:nvGrpSpPr>
          <p:grpSpPr bwMode="auto">
            <a:xfrm>
              <a:off x="2771775" y="2307870"/>
              <a:ext cx="806012" cy="590550"/>
              <a:chOff x="555395" y="1631016"/>
              <a:chExt cx="806083" cy="590550"/>
            </a:xfrm>
          </p:grpSpPr>
          <p:grpSp>
            <p:nvGrpSpPr>
              <p:cNvPr id="16" name="组合 35"/>
              <p:cNvGrpSpPr/>
              <p:nvPr/>
            </p:nvGrpSpPr>
            <p:grpSpPr>
              <a:xfrm>
                <a:off x="555395" y="1631016"/>
                <a:ext cx="590550" cy="590550"/>
                <a:chOff x="2981325" y="1724025"/>
                <a:chExt cx="590550" cy="590550"/>
              </a:xfrm>
              <a:effectLst>
                <a:outerShdw blurRad="50800" dist="38100" dir="13500000" algn="br" rotWithShape="0">
                  <a:prstClr val="black">
                    <a:alpha val="40000"/>
                  </a:prstClr>
                </a:outerShdw>
              </a:effectLst>
            </p:grpSpPr>
            <p:grpSp>
              <p:nvGrpSpPr>
                <p:cNvPr id="17" name="组合 37"/>
                <p:cNvGrpSpPr/>
                <p:nvPr/>
              </p:nvGrpSpPr>
              <p:grpSpPr>
                <a:xfrm>
                  <a:off x="2981325" y="1724025"/>
                  <a:ext cx="590550" cy="590550"/>
                  <a:chOff x="2981325" y="1724025"/>
                  <a:chExt cx="590550" cy="590550"/>
                </a:xfrm>
              </p:grpSpPr>
              <p:sp>
                <p:nvSpPr>
                  <p:cNvPr id="60" name="椭圆 59"/>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61" name="椭圆 60"/>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59" name="文本框 58"/>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3</a:t>
                  </a:r>
                  <a:endParaRPr lang="zh-CN" altLang="en-US" sz="2400" b="1" i="1" dirty="0">
                    <a:solidFill>
                      <a:schemeClr val="accent6">
                        <a:lumMod val="75000"/>
                      </a:schemeClr>
                    </a:solidFill>
                  </a:endParaRPr>
                </a:p>
              </p:txBody>
            </p:sp>
          </p:grpSp>
          <p:sp>
            <p:nvSpPr>
              <p:cNvPr id="34840" name="矩形 36"/>
              <p:cNvSpPr>
                <a:spLocks noChangeArrowheads="1"/>
              </p:cNvSpPr>
              <p:nvPr/>
            </p:nvSpPr>
            <p:spPr bwMode="auto">
              <a:xfrm>
                <a:off x="1176731" y="1649132"/>
                <a:ext cx="184747"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endParaRPr lang="zh-CN" altLang="en-US" b="1">
                  <a:latin typeface="微软雅黑" panose="020B0503020204020204" pitchFamily="34" charset="-122"/>
                  <a:ea typeface="微软雅黑" panose="020B0503020204020204" pitchFamily="34" charset="-122"/>
                </a:endParaRPr>
              </a:p>
            </p:txBody>
          </p:sp>
        </p:grpSp>
        <p:sp>
          <p:nvSpPr>
            <p:cNvPr id="34841" name="矩形 36"/>
            <p:cNvSpPr>
              <a:spLocks noChangeArrowheads="1"/>
            </p:cNvSpPr>
            <p:nvPr/>
          </p:nvSpPr>
          <p:spPr bwMode="auto">
            <a:xfrm>
              <a:off x="3367228" y="2168878"/>
              <a:ext cx="4152398" cy="63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000000"/>
                  </a:solidFill>
                  <a:latin typeface="宋体" panose="02010600030101010101" pitchFamily="2" charset="-122"/>
                  <a:ea typeface="宋体" panose="02010600030101010101" pitchFamily="2" charset="-122"/>
                </a:rPr>
                <a:t>文化振兴：焕发文明新风</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75">
                                            <p:txEl>
                                              <p:pRg st="0" end="0"/>
                                            </p:txEl>
                                          </p:spTgt>
                                        </p:tgtEl>
                                        <p:attrNameLst>
                                          <p:attrName>style.visibility</p:attrName>
                                        </p:attrNameLst>
                                      </p:cBhvr>
                                      <p:to>
                                        <p:strVal val="visible"/>
                                      </p:to>
                                    </p:set>
                                    <p:anim calcmode="lin" valueType="num">
                                      <p:cBhvr>
                                        <p:cTn id="15" dur="10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7" dur="1000"/>
                                        <p:tgtEl>
                                          <p:spTgt spid="75">
                                            <p:txEl>
                                              <p:pRg st="0" end="0"/>
                                            </p:txEl>
                                          </p:spTgt>
                                        </p:tgtEl>
                                      </p:cBhvr>
                                    </p:animEffect>
                                  </p:childTnLst>
                                </p:cTn>
                              </p:par>
                            </p:childTnLst>
                          </p:cTn>
                        </p:par>
                        <p:par>
                          <p:cTn id="18" fill="hold" nodeType="afterGroup">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wipe(left)">
                                      <p:cBhvr>
                                        <p:cTn id="21" dur="500"/>
                                        <p:tgtEl>
                                          <p:spTgt spid="76"/>
                                        </p:tgtEl>
                                      </p:cBhvr>
                                    </p:animEffect>
                                  </p:childTnLst>
                                </p:cTn>
                              </p:par>
                            </p:childTnLst>
                          </p:cTn>
                        </p:par>
                        <p:par>
                          <p:cTn id="22" fill="hold" nodeType="afterGroup">
                            <p:stCondLst>
                              <p:cond delay="1500"/>
                            </p:stCondLst>
                            <p:childTnLst>
                              <p:par>
                                <p:cTn id="23" presetID="47"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par>
                          <p:cTn id="28" fill="hold" nodeType="afterGroup">
                            <p:stCondLst>
                              <p:cond delay="25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nodeType="afterGroup">
                            <p:stCondLst>
                              <p:cond delay="3000"/>
                            </p:stCondLst>
                            <p:childTnLst>
                              <p:par>
                                <p:cTn id="33" presetID="47"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4000"/>
                            </p:stCondLst>
                            <p:childTnLst>
                              <p:par>
                                <p:cTn id="39" presetID="47" presetClass="entr" presetSubtype="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1000"/>
                                        <p:tgtEl>
                                          <p:spTgt spid="14"/>
                                        </p:tgtEl>
                                      </p:cBhvr>
                                    </p:animEffect>
                                    <p:anim calcmode="lin" valueType="num">
                                      <p:cBhvr>
                                        <p:cTn id="42" dur="1000" fill="hold"/>
                                        <p:tgtEl>
                                          <p:spTgt spid="14"/>
                                        </p:tgtEl>
                                        <p:attrNameLst>
                                          <p:attrName>ppt_x</p:attrName>
                                        </p:attrNameLst>
                                      </p:cBhvr>
                                      <p:tavLst>
                                        <p:tav tm="0">
                                          <p:val>
                                            <p:strVal val="#ppt_x"/>
                                          </p:val>
                                        </p:tav>
                                        <p:tav tm="100000">
                                          <p:val>
                                            <p:strVal val="#ppt_x"/>
                                          </p:val>
                                        </p:tav>
                                      </p:tavLst>
                                    </p:anim>
                                    <p:anim calcmode="lin" valueType="num">
                                      <p:cBhvr>
                                        <p:cTn id="43" dur="1000" fill="hold"/>
                                        <p:tgtEl>
                                          <p:spTgt spid="14"/>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5000"/>
                            </p:stCondLst>
                            <p:childTnLst>
                              <p:par>
                                <p:cTn id="45" presetID="47"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6000"/>
                            </p:stCondLst>
                            <p:childTnLst>
                              <p:par>
                                <p:cTn id="51" presetID="47" presetClass="entr" presetSubtype="0"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anim calcmode="lin" valueType="num">
                                      <p:cBhvr>
                                        <p:cTn id="54" dur="1000" fill="hold"/>
                                        <p:tgtEl>
                                          <p:spTgt spid="11"/>
                                        </p:tgtEl>
                                        <p:attrNameLst>
                                          <p:attrName>ppt_x</p:attrName>
                                        </p:attrNameLst>
                                      </p:cBhvr>
                                      <p:tavLst>
                                        <p:tav tm="0">
                                          <p:val>
                                            <p:strVal val="#ppt_x"/>
                                          </p:val>
                                        </p:tav>
                                        <p:tav tm="100000">
                                          <p:val>
                                            <p:strVal val="#ppt_x"/>
                                          </p:val>
                                        </p:tav>
                                      </p:tavLst>
                                    </p:anim>
                                    <p:anim calcmode="lin" valueType="num">
                                      <p:cBhvr>
                                        <p:cTn id="5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1000" fill="hold"/>
                        <p:tgtEl>
                          <p:spTgt spid="75"/>
                        </p:tgtEl>
                        <p:attrNameLst>
                          <p:attrName>ppt_w</p:attrName>
                        </p:attrNameLst>
                      </p:cBhvr>
                      <p:tavLst>
                        <p:tav tm="0">
                          <p:val>
                            <p:fltVal val="0"/>
                          </p:val>
                        </p:tav>
                        <p:tav tm="100000">
                          <p:val>
                            <p:strVal val="#ppt_w"/>
                          </p:val>
                        </p:tav>
                      </p:tavLst>
                    </p:anim>
                    <p:anim calcmode="lin" valueType="num">
                      <p:cBhvr>
                        <p:cTn dur="1000" fill="hold"/>
                        <p:tgtEl>
                          <p:spTgt spid="75"/>
                        </p:tgtEl>
                        <p:attrNameLst>
                          <p:attrName>ppt_h</p:attrName>
                        </p:attrNameLst>
                      </p:cBhvr>
                      <p:tavLst>
                        <p:tav tm="0">
                          <p:val>
                            <p:fltVal val="0"/>
                          </p:val>
                        </p:tav>
                        <p:tav tm="100000">
                          <p:val>
                            <p:strVal val="#ppt_h"/>
                          </p:val>
                        </p:tav>
                      </p:tavLst>
                    </p:anim>
                    <p:animEffect transition="in" filter="fade">
                      <p:cBhvr>
                        <p:cTn dur="1000"/>
                        <p:tgtEl>
                          <p:spTgt spid="75"/>
                        </p:tgtEl>
                      </p:cBhvr>
                    </p:animEffect>
                  </p:childTnLst>
                </p:cTn>
              </p:par>
            </p:tnLst>
          </p:tmpl>
        </p:tmplLst>
      </p:bldP>
      <p:bldP spid="7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80517" y="715039"/>
            <a:ext cx="1338828" cy="369332"/>
          </a:xfrm>
          <a:prstGeom prst="rect">
            <a:avLst/>
          </a:prstGeom>
        </p:spPr>
        <p:txBody>
          <a:bodyPr wrap="none">
            <a:spAutoFit/>
          </a:bodyPr>
          <a:lstStyle/>
          <a:p>
            <a:r>
              <a:rPr lang="zh-CN" altLang="en-US" dirty="0">
                <a:solidFill>
                  <a:srgbClr val="000000"/>
                </a:solidFill>
              </a:rPr>
              <a:t>学堂云学习</a:t>
            </a:r>
            <a:endParaRPr lang="zh-CN" altLang="en-US" dirty="0"/>
          </a:p>
        </p:txBody>
      </p:sp>
      <p:sp>
        <p:nvSpPr>
          <p:cNvPr id="3" name="矩形 2"/>
          <p:cNvSpPr/>
          <p:nvPr/>
        </p:nvSpPr>
        <p:spPr>
          <a:xfrm>
            <a:off x="950321" y="1219353"/>
            <a:ext cx="7155181" cy="2169825"/>
          </a:xfrm>
          <a:prstGeom prst="rect">
            <a:avLst/>
          </a:prstGeom>
        </p:spPr>
        <p:txBody>
          <a:bodyPr wrap="square">
            <a:spAutoFit/>
          </a:bodyPr>
          <a:lstStyle/>
          <a:p>
            <a:pPr>
              <a:lnSpc>
                <a:spcPct val="150000"/>
              </a:lnSpc>
            </a:pPr>
            <a:r>
              <a:rPr lang="en-US" altLang="zh-CN" dirty="0" smtClean="0">
                <a:solidFill>
                  <a:srgbClr val="000000"/>
                </a:solidFill>
              </a:rPr>
              <a:t>1</a:t>
            </a:r>
            <a:r>
              <a:rPr lang="zh-CN" altLang="en-US" dirty="0">
                <a:solidFill>
                  <a:srgbClr val="000000"/>
                </a:solidFill>
              </a:rPr>
              <a:t>、在线教学计</a:t>
            </a:r>
            <a:r>
              <a:rPr lang="en-US" altLang="zh-CN" dirty="0">
                <a:solidFill>
                  <a:srgbClr val="000000"/>
                </a:solidFill>
              </a:rPr>
              <a:t>2</a:t>
            </a:r>
            <a:r>
              <a:rPr lang="zh-CN" altLang="en-US" dirty="0">
                <a:solidFill>
                  <a:srgbClr val="000000"/>
                </a:solidFill>
              </a:rPr>
              <a:t>学时</a:t>
            </a:r>
            <a:r>
              <a:rPr lang="zh-CN" altLang="en-US" dirty="0" smtClean="0">
                <a:solidFill>
                  <a:srgbClr val="000000"/>
                </a:solidFill>
              </a:rPr>
              <a:t>。在</a:t>
            </a:r>
            <a:r>
              <a:rPr lang="zh-CN" altLang="en-US" dirty="0">
                <a:solidFill>
                  <a:srgbClr val="000000"/>
                </a:solidFill>
              </a:rPr>
              <a:t>规定时间内登录“学堂云”学习有关资料，每位学生需完成至少</a:t>
            </a:r>
            <a:r>
              <a:rPr lang="en-US" altLang="zh-CN" dirty="0">
                <a:solidFill>
                  <a:srgbClr val="000000"/>
                </a:solidFill>
              </a:rPr>
              <a:t>120</a:t>
            </a:r>
            <a:r>
              <a:rPr lang="zh-CN" altLang="en-US" dirty="0">
                <a:solidFill>
                  <a:srgbClr val="000000"/>
                </a:solidFill>
              </a:rPr>
              <a:t>分钟的学习，并完成在线作业。在线作业由形势与政策教研室统一发布。</a:t>
            </a:r>
            <a:endParaRPr lang="zh-CN" altLang="en-US" dirty="0">
              <a:solidFill>
                <a:srgbClr val="000000"/>
              </a:solidFill>
            </a:endParaRPr>
          </a:p>
          <a:p>
            <a:pPr>
              <a:lnSpc>
                <a:spcPct val="150000"/>
              </a:lnSpc>
            </a:pPr>
            <a:r>
              <a:rPr lang="en-US" altLang="zh-CN" dirty="0">
                <a:solidFill>
                  <a:srgbClr val="000000"/>
                </a:solidFill>
              </a:rPr>
              <a:t>2</a:t>
            </a:r>
            <a:r>
              <a:rPr lang="zh-CN" altLang="en-US" dirty="0" smtClean="0">
                <a:solidFill>
                  <a:srgbClr val="000000"/>
                </a:solidFill>
              </a:rPr>
              <a:t>、“学堂云”</a:t>
            </a:r>
            <a:r>
              <a:rPr lang="zh-CN" altLang="en-US" dirty="0">
                <a:solidFill>
                  <a:srgbClr val="000000"/>
                </a:solidFill>
              </a:rPr>
              <a:t>开放时间。本学期开放时间为</a:t>
            </a:r>
            <a:r>
              <a:rPr lang="en-US" altLang="zh-CN" dirty="0">
                <a:solidFill>
                  <a:srgbClr val="000000"/>
                </a:solidFill>
              </a:rPr>
              <a:t>4</a:t>
            </a:r>
            <a:r>
              <a:rPr lang="zh-CN" altLang="en-US" dirty="0">
                <a:solidFill>
                  <a:srgbClr val="000000"/>
                </a:solidFill>
              </a:rPr>
              <a:t>月</a:t>
            </a:r>
            <a:r>
              <a:rPr lang="en-US" altLang="zh-CN" dirty="0">
                <a:solidFill>
                  <a:srgbClr val="000000"/>
                </a:solidFill>
              </a:rPr>
              <a:t>1</a:t>
            </a:r>
            <a:r>
              <a:rPr lang="zh-CN" altLang="en-US" dirty="0">
                <a:solidFill>
                  <a:srgbClr val="000000"/>
                </a:solidFill>
              </a:rPr>
              <a:t>日</a:t>
            </a:r>
            <a:r>
              <a:rPr lang="en-US" altLang="zh-CN" dirty="0">
                <a:solidFill>
                  <a:srgbClr val="000000"/>
                </a:solidFill>
              </a:rPr>
              <a:t>--5</a:t>
            </a:r>
            <a:r>
              <a:rPr lang="zh-CN" altLang="en-US" dirty="0">
                <a:solidFill>
                  <a:srgbClr val="000000"/>
                </a:solidFill>
              </a:rPr>
              <a:t>月</a:t>
            </a:r>
            <a:r>
              <a:rPr lang="en-US" altLang="zh-CN" dirty="0">
                <a:solidFill>
                  <a:srgbClr val="000000"/>
                </a:solidFill>
              </a:rPr>
              <a:t>31</a:t>
            </a:r>
            <a:r>
              <a:rPr lang="zh-CN" altLang="en-US" dirty="0">
                <a:solidFill>
                  <a:srgbClr val="000000"/>
                </a:solidFill>
              </a:rPr>
              <a:t>日。请查阅使用手册，了解“学堂云”使用方式。</a:t>
            </a:r>
            <a:endParaRPr lang="zh-CN" altLang="en-US" dirty="0">
              <a:solidFill>
                <a:srgbClr val="000000"/>
              </a:solidFill>
              <a:effectLst/>
            </a:endParaRPr>
          </a:p>
        </p:txBody>
      </p:sp>
    </p:spTree>
    <p:extLst>
      <p:ext uri="{BB962C8B-B14F-4D97-AF65-F5344CB8AC3E}">
        <p14:creationId xmlns:p14="http://schemas.microsoft.com/office/powerpoint/2010/main" val="387986181"/>
      </p:ext>
    </p:extLst>
  </p:cSld>
  <p:clrMapOvr>
    <a:masterClrMapping/>
  </p:clrMapOvr>
  <p:transition spd="slow" advTm="3000">
    <p:push dir="u"/>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7660" name="Picture 12"/>
          <p:cNvPicPr>
            <a:picLocks noChangeAspect="1" noChangeArrowheads="1"/>
          </p:cNvPicPr>
          <p:nvPr/>
        </p:nvPicPr>
        <p:blipFill>
          <a:blip r:embed="rId2"/>
          <a:srcRect/>
          <a:stretch>
            <a:fillRect/>
          </a:stretch>
        </p:blipFill>
        <p:spPr bwMode="auto">
          <a:xfrm>
            <a:off x="250431" y="1352145"/>
            <a:ext cx="2363022" cy="1559330"/>
          </a:xfrm>
          <a:prstGeom prst="rect">
            <a:avLst/>
          </a:prstGeom>
          <a:ln>
            <a:noFill/>
          </a:ln>
          <a:effectLst>
            <a:outerShdw blurRad="292100" dist="139700" dir="2700000" algn="tl" rotWithShape="0">
              <a:srgbClr val="333333">
                <a:alpha val="65000"/>
              </a:srgbClr>
            </a:outerShdw>
          </a:effectLst>
        </p:spPr>
      </p:pic>
      <p:pic>
        <p:nvPicPr>
          <p:cNvPr id="27662" name="Picture 14" descr="https://timgsa.baidu.com/timg?image&amp;quality=80&amp;size=b9999_10000&amp;sec=1545625161804&amp;di=d273ea78a72f4eb643c67786b96586dc&amp;imgtype=0&amp;src=http%3A%2F%2Fimg.959.cn%2F7%2F2018%2F1101%2F20181101061847424.jpg"/>
          <p:cNvPicPr>
            <a:picLocks noChangeAspect="1" noChangeArrowheads="1"/>
          </p:cNvPicPr>
          <p:nvPr/>
        </p:nvPicPr>
        <p:blipFill>
          <a:blip r:embed="rId3"/>
          <a:srcRect/>
          <a:stretch>
            <a:fillRect/>
          </a:stretch>
        </p:blipFill>
        <p:spPr bwMode="auto">
          <a:xfrm>
            <a:off x="6026082" y="1322910"/>
            <a:ext cx="2563441" cy="1582215"/>
          </a:xfrm>
          <a:prstGeom prst="rect">
            <a:avLst/>
          </a:prstGeom>
          <a:ln>
            <a:noFill/>
          </a:ln>
          <a:effectLst>
            <a:outerShdw blurRad="292100" dist="139700" dir="2700000" algn="tl" rotWithShape="0">
              <a:srgbClr val="333333">
                <a:alpha val="65000"/>
              </a:srgbClr>
            </a:outerShdw>
          </a:effectLst>
        </p:spPr>
      </p:pic>
      <p:pic>
        <p:nvPicPr>
          <p:cNvPr id="27663" name="Picture 15"/>
          <p:cNvPicPr>
            <a:picLocks noChangeAspect="1" noChangeArrowheads="1"/>
          </p:cNvPicPr>
          <p:nvPr/>
        </p:nvPicPr>
        <p:blipFill>
          <a:blip r:embed="rId4"/>
          <a:srcRect/>
          <a:stretch>
            <a:fillRect/>
          </a:stretch>
        </p:blipFill>
        <p:spPr bwMode="auto">
          <a:xfrm>
            <a:off x="250431" y="3095159"/>
            <a:ext cx="2301667" cy="1509409"/>
          </a:xfrm>
          <a:prstGeom prst="rect">
            <a:avLst/>
          </a:prstGeom>
          <a:ln>
            <a:noFill/>
          </a:ln>
          <a:effectLst>
            <a:outerShdw blurRad="292100" dist="139700" dir="2700000" algn="tl" rotWithShape="0">
              <a:srgbClr val="333333">
                <a:alpha val="65000"/>
              </a:srgbClr>
            </a:outerShdw>
          </a:effectLst>
        </p:spPr>
      </p:pic>
      <p:pic>
        <p:nvPicPr>
          <p:cNvPr id="27665" name="Picture 17" descr="https://timgsa.baidu.com/timg?image&amp;quality=80&amp;size=b9999_10000&amp;sec=1545625340580&amp;di=87158d3b407a7b98fac1a2512d3626e0&amp;imgtype=0&amp;src=http%3A%2F%2Fpic1.nmgnews.com.cn%2F0%2F11%2F29%2F77%2F11297709_106837.jpg"/>
          <p:cNvPicPr>
            <a:picLocks noChangeAspect="1" noChangeArrowheads="1"/>
          </p:cNvPicPr>
          <p:nvPr/>
        </p:nvPicPr>
        <p:blipFill>
          <a:blip r:embed="rId5"/>
          <a:srcRect/>
          <a:stretch>
            <a:fillRect/>
          </a:stretch>
        </p:blipFill>
        <p:spPr bwMode="auto">
          <a:xfrm>
            <a:off x="2990229" y="3195974"/>
            <a:ext cx="2443222" cy="1307778"/>
          </a:xfrm>
          <a:prstGeom prst="rect">
            <a:avLst/>
          </a:prstGeom>
          <a:ln>
            <a:noFill/>
          </a:ln>
          <a:effectLst>
            <a:outerShdw blurRad="292100" dist="139700" dir="2700000" algn="tl" rotWithShape="0">
              <a:srgbClr val="333333">
                <a:alpha val="65000"/>
              </a:srgbClr>
            </a:outerShdw>
          </a:effectLst>
        </p:spPr>
      </p:pic>
      <p:sp>
        <p:nvSpPr>
          <p:cNvPr id="15" name="矩形 14"/>
          <p:cNvSpPr/>
          <p:nvPr/>
        </p:nvSpPr>
        <p:spPr bwMode="auto">
          <a:xfrm>
            <a:off x="711200" y="2566988"/>
            <a:ext cx="1117600" cy="33813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spAutoFit/>
          </a:bodyPr>
          <a:lstStyle/>
          <a:p>
            <a:pPr algn="ctr" eaLnBrk="0" hangingPunct="0">
              <a:buFontTx/>
              <a:buNone/>
              <a:defRPr/>
            </a:pPr>
            <a:r>
              <a:rPr lang="zh-CN" altLang="en-US" sz="1600" b="1" dirty="0">
                <a:solidFill>
                  <a:schemeClr val="accent6">
                    <a:lumMod val="50000"/>
                  </a:schemeClr>
                </a:solidFill>
                <a:latin typeface="微软雅黑" panose="020B0503020204020204" pitchFamily="34" charset="-122"/>
                <a:ea typeface="微软雅黑" panose="020B0503020204020204" pitchFamily="34" charset="-122"/>
                <a:sym typeface="+mn-ea"/>
              </a:rPr>
              <a:t>种植业</a:t>
            </a:r>
          </a:p>
        </p:txBody>
      </p:sp>
      <p:sp>
        <p:nvSpPr>
          <p:cNvPr id="20" name="矩形 19"/>
          <p:cNvSpPr/>
          <p:nvPr/>
        </p:nvSpPr>
        <p:spPr bwMode="auto">
          <a:xfrm>
            <a:off x="250431" y="4641698"/>
            <a:ext cx="1701800" cy="3381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spAutoFit/>
          </a:bodyPr>
          <a:lstStyle/>
          <a:p>
            <a:pPr algn="ctr" eaLnBrk="0" hangingPunct="0">
              <a:buFontTx/>
              <a:buNone/>
              <a:defRPr/>
            </a:pPr>
            <a:r>
              <a:rPr lang="zh-CN" altLang="en-US" sz="1600" b="1" dirty="0">
                <a:solidFill>
                  <a:schemeClr val="accent6">
                    <a:lumMod val="50000"/>
                  </a:schemeClr>
                </a:solidFill>
                <a:latin typeface="微软雅黑" panose="020B0503020204020204" pitchFamily="34" charset="-122"/>
                <a:ea typeface="微软雅黑" panose="020B0503020204020204" pitchFamily="34" charset="-122"/>
                <a:sym typeface="+mn-ea"/>
              </a:rPr>
              <a:t>田地农业生产</a:t>
            </a:r>
          </a:p>
        </p:txBody>
      </p:sp>
      <p:pic>
        <p:nvPicPr>
          <p:cNvPr id="27666" name="Picture 18"/>
          <p:cNvPicPr>
            <a:picLocks noChangeAspect="1" noChangeArrowheads="1"/>
          </p:cNvPicPr>
          <p:nvPr/>
        </p:nvPicPr>
        <p:blipFill>
          <a:blip r:embed="rId6"/>
          <a:srcRect/>
          <a:stretch>
            <a:fillRect/>
          </a:stretch>
        </p:blipFill>
        <p:spPr bwMode="auto">
          <a:xfrm>
            <a:off x="5766112" y="3132289"/>
            <a:ext cx="2526439" cy="1435151"/>
          </a:xfrm>
          <a:prstGeom prst="rect">
            <a:avLst/>
          </a:prstGeom>
          <a:ln>
            <a:noFill/>
          </a:ln>
          <a:effectLst>
            <a:outerShdw blurRad="292100" dist="139700" dir="2700000" algn="tl" rotWithShape="0">
              <a:srgbClr val="333333">
                <a:alpha val="65000"/>
              </a:srgbClr>
            </a:outerShdw>
          </a:effectLst>
        </p:spPr>
      </p:pic>
      <p:sp>
        <p:nvSpPr>
          <p:cNvPr id="22" name="矩形 21"/>
          <p:cNvSpPr/>
          <p:nvPr/>
        </p:nvSpPr>
        <p:spPr bwMode="auto">
          <a:xfrm>
            <a:off x="5771639" y="4487896"/>
            <a:ext cx="2546350" cy="3381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spAutoFit/>
          </a:bodyPr>
          <a:lstStyle/>
          <a:p>
            <a:pPr algn="ctr" eaLnBrk="0" hangingPunct="0">
              <a:buFontTx/>
              <a:buNone/>
              <a:defRPr/>
            </a:pPr>
            <a:r>
              <a:rPr lang="zh-CN" altLang="en-US" sz="1600" b="1" dirty="0">
                <a:solidFill>
                  <a:schemeClr val="accent6">
                    <a:lumMod val="50000"/>
                  </a:schemeClr>
                </a:solidFill>
                <a:latin typeface="微软雅黑" panose="020B0503020204020204" pitchFamily="34" charset="-122"/>
                <a:ea typeface="微软雅黑" panose="020B0503020204020204" pitchFamily="34" charset="-122"/>
                <a:sym typeface="+mn-ea"/>
              </a:rPr>
              <a:t>乡村休闲度假等新业态</a:t>
            </a:r>
          </a:p>
        </p:txBody>
      </p:sp>
      <p:sp>
        <p:nvSpPr>
          <p:cNvPr id="33" name="矩形 32"/>
          <p:cNvSpPr/>
          <p:nvPr/>
        </p:nvSpPr>
        <p:spPr>
          <a:xfrm>
            <a:off x="2842395" y="1773785"/>
            <a:ext cx="3108543" cy="523220"/>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0" hangingPunct="0">
              <a:buFontTx/>
              <a:buNone/>
              <a:defRPr/>
            </a:pPr>
            <a:r>
              <a:rPr lang="zh-CN" altLang="zh-CN" sz="2800" b="1" spc="50" dirty="0">
                <a:ln w="11430"/>
                <a:solidFill>
                  <a:srgbClr val="008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rPr>
              <a:t>乡村产业丰富多样</a:t>
            </a:r>
            <a:endParaRPr lang="zh-CN" altLang="en-US" sz="2800" b="1" spc="50" dirty="0">
              <a:ln w="11430"/>
              <a:solidFill>
                <a:srgbClr val="008000"/>
              </a:solidFill>
              <a:effectLst>
                <a:outerShdw blurRad="76200" dist="50800" dir="5400000" algn="tl" rotWithShape="0">
                  <a:srgbClr val="000000">
                    <a:alpha val="65000"/>
                  </a:srgbClr>
                </a:outerShdw>
              </a:effectLst>
              <a:latin typeface="微软雅黑" panose="020B0503020204020204" pitchFamily="34" charset="-122"/>
              <a:ea typeface="微软雅黑" panose="020B0503020204020204" pitchFamily="34" charset="-122"/>
              <a:sym typeface="+mn-ea"/>
            </a:endParaRPr>
          </a:p>
        </p:txBody>
      </p:sp>
      <p:sp>
        <p:nvSpPr>
          <p:cNvPr id="12" name="矩形 11"/>
          <p:cNvSpPr/>
          <p:nvPr/>
        </p:nvSpPr>
        <p:spPr bwMode="auto">
          <a:xfrm>
            <a:off x="6645343" y="2624020"/>
            <a:ext cx="1117600" cy="33813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spAutoFit/>
          </a:bodyPr>
          <a:lstStyle/>
          <a:p>
            <a:pPr algn="ctr" eaLnBrk="0" hangingPunct="0">
              <a:buFontTx/>
              <a:buNone/>
              <a:defRPr/>
            </a:pPr>
            <a:r>
              <a:rPr lang="zh-CN" altLang="en-US" sz="1600" b="1" dirty="0">
                <a:solidFill>
                  <a:schemeClr val="accent6">
                    <a:lumMod val="50000"/>
                  </a:schemeClr>
                </a:solidFill>
                <a:latin typeface="微软雅黑" panose="020B0503020204020204" pitchFamily="34" charset="-122"/>
                <a:ea typeface="微软雅黑" panose="020B0503020204020204" pitchFamily="34" charset="-122"/>
                <a:sym typeface="+mn-ea"/>
              </a:rPr>
              <a:t>养殖业</a:t>
            </a:r>
          </a:p>
        </p:txBody>
      </p:sp>
      <p:sp>
        <p:nvSpPr>
          <p:cNvPr id="13" name="矩形 12"/>
          <p:cNvSpPr/>
          <p:nvPr/>
        </p:nvSpPr>
        <p:spPr bwMode="auto">
          <a:xfrm>
            <a:off x="3214235" y="4533431"/>
            <a:ext cx="1295400" cy="33813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spAutoFit/>
          </a:bodyPr>
          <a:lstStyle/>
          <a:p>
            <a:pPr algn="ctr" eaLnBrk="0" hangingPunct="0">
              <a:buFontTx/>
              <a:buNone/>
              <a:defRPr/>
            </a:pPr>
            <a:r>
              <a:rPr lang="zh-CN" altLang="en-US" sz="1600" b="1" dirty="0">
                <a:solidFill>
                  <a:schemeClr val="accent6">
                    <a:lumMod val="50000"/>
                  </a:schemeClr>
                </a:solidFill>
                <a:latin typeface="微软雅黑" panose="020B0503020204020204" pitchFamily="34" charset="-122"/>
                <a:ea typeface="微软雅黑" panose="020B0503020204020204" pitchFamily="34" charset="-122"/>
                <a:sym typeface="+mn-ea"/>
              </a:rPr>
              <a:t>庭院经济</a:t>
            </a:r>
          </a:p>
        </p:txBody>
      </p:sp>
      <p:grpSp>
        <p:nvGrpSpPr>
          <p:cNvPr id="2" name="组合 21"/>
          <p:cNvGrpSpPr>
            <a:grpSpLocks/>
          </p:cNvGrpSpPr>
          <p:nvPr/>
        </p:nvGrpSpPr>
        <p:grpSpPr bwMode="auto">
          <a:xfrm>
            <a:off x="2945154" y="502939"/>
            <a:ext cx="2408864" cy="670709"/>
            <a:chOff x="555395" y="806600"/>
            <a:chExt cx="1968077" cy="670709"/>
          </a:xfrm>
        </p:grpSpPr>
        <p:grpSp>
          <p:nvGrpSpPr>
            <p:cNvPr id="3" name="组合 22"/>
            <p:cNvGrpSpPr/>
            <p:nvPr/>
          </p:nvGrpSpPr>
          <p:grpSpPr>
            <a:xfrm>
              <a:off x="555395" y="886759"/>
              <a:ext cx="590550" cy="590550"/>
              <a:chOff x="2981325" y="1724025"/>
              <a:chExt cx="590550" cy="590550"/>
            </a:xfrm>
            <a:effectLst>
              <a:outerShdw blurRad="50800" dist="38100" dir="13500000" algn="br" rotWithShape="0">
                <a:prstClr val="black">
                  <a:alpha val="40000"/>
                </a:prstClr>
              </a:outerShdw>
            </a:effectLst>
          </p:grpSpPr>
          <p:grpSp>
            <p:nvGrpSpPr>
              <p:cNvPr id="4" name="组合 24"/>
              <p:cNvGrpSpPr/>
              <p:nvPr/>
            </p:nvGrpSpPr>
            <p:grpSpPr>
              <a:xfrm>
                <a:off x="2981325" y="1724025"/>
                <a:ext cx="590550" cy="590550"/>
                <a:chOff x="2981325" y="1724025"/>
                <a:chExt cx="590550" cy="590550"/>
              </a:xfrm>
            </p:grpSpPr>
            <p:sp>
              <p:nvSpPr>
                <p:cNvPr id="23" name="椭圆 22"/>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24" name="椭圆 23"/>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21" name="文本框 25"/>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1</a:t>
                </a:r>
                <a:endParaRPr lang="zh-CN" altLang="en-US" sz="2400" b="1" i="1" dirty="0">
                  <a:solidFill>
                    <a:schemeClr val="accent6">
                      <a:lumMod val="75000"/>
                    </a:schemeClr>
                  </a:solidFill>
                </a:endParaRPr>
              </a:p>
            </p:txBody>
          </p:sp>
        </p:grpSp>
        <p:sp>
          <p:nvSpPr>
            <p:cNvPr id="36879" name="矩形 23"/>
            <p:cNvSpPr>
              <a:spLocks noChangeArrowheads="1"/>
            </p:cNvSpPr>
            <p:nvPr/>
          </p:nvSpPr>
          <p:spPr bwMode="auto">
            <a:xfrm>
              <a:off x="1199126" y="806600"/>
              <a:ext cx="1324346"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产业振兴</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nodeType="afterEffect">
                                  <p:stCondLst>
                                    <p:cond delay="0"/>
                                  </p:stCondLst>
                                  <p:childTnLst>
                                    <p:set>
                                      <p:cBhvr>
                                        <p:cTn id="6" dur="1" fill="hold">
                                          <p:stCondLst>
                                            <p:cond delay="0"/>
                                          </p:stCondLst>
                                        </p:cTn>
                                        <p:tgtEl>
                                          <p:spTgt spid="27660"/>
                                        </p:tgtEl>
                                        <p:attrNameLst>
                                          <p:attrName>style.visibility</p:attrName>
                                        </p:attrNameLst>
                                      </p:cBhvr>
                                      <p:to>
                                        <p:strVal val="visible"/>
                                      </p:to>
                                    </p:set>
                                    <p:animEffect transition="in" filter="strips(downLeft)">
                                      <p:cBhvr>
                                        <p:cTn id="7" dur="1000"/>
                                        <p:tgtEl>
                                          <p:spTgt spid="27660"/>
                                        </p:tgtEl>
                                      </p:cBhvr>
                                    </p:animEffect>
                                  </p:childTnLst>
                                </p:cTn>
                              </p:par>
                            </p:childTnLst>
                          </p:cTn>
                        </p:par>
                        <p:par>
                          <p:cTn id="8" fill="hold" nodeType="afterGroup">
                            <p:stCondLst>
                              <p:cond delay="1000"/>
                            </p:stCondLst>
                            <p:childTnLst>
                              <p:par>
                                <p:cTn id="9" presetID="18" presetClass="entr" presetSubtype="12" fill="hold" nodeType="afterEffect">
                                  <p:stCondLst>
                                    <p:cond delay="0"/>
                                  </p:stCondLst>
                                  <p:childTnLst>
                                    <p:set>
                                      <p:cBhvr>
                                        <p:cTn id="10" dur="1" fill="hold">
                                          <p:stCondLst>
                                            <p:cond delay="0"/>
                                          </p:stCondLst>
                                        </p:cTn>
                                        <p:tgtEl>
                                          <p:spTgt spid="27662"/>
                                        </p:tgtEl>
                                        <p:attrNameLst>
                                          <p:attrName>style.visibility</p:attrName>
                                        </p:attrNameLst>
                                      </p:cBhvr>
                                      <p:to>
                                        <p:strVal val="visible"/>
                                      </p:to>
                                    </p:set>
                                    <p:animEffect transition="in" filter="strips(downLeft)">
                                      <p:cBhvr>
                                        <p:cTn id="11" dur="1000"/>
                                        <p:tgtEl>
                                          <p:spTgt spid="27662"/>
                                        </p:tgtEl>
                                      </p:cBhvr>
                                    </p:animEffect>
                                  </p:childTnLst>
                                </p:cTn>
                              </p:par>
                            </p:childTnLst>
                          </p:cTn>
                        </p:par>
                        <p:par>
                          <p:cTn id="12" fill="hold" nodeType="afterGroup">
                            <p:stCondLst>
                              <p:cond delay="2000"/>
                            </p:stCondLst>
                            <p:childTnLst>
                              <p:par>
                                <p:cTn id="13" presetID="18" presetClass="entr" presetSubtype="12"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trips(downLeft)">
                                      <p:cBhvr>
                                        <p:cTn id="15" dur="1000"/>
                                        <p:tgtEl>
                                          <p:spTgt spid="15"/>
                                        </p:tgtEl>
                                      </p:cBhvr>
                                    </p:animEffect>
                                  </p:childTnLst>
                                </p:cTn>
                              </p:par>
                            </p:childTnLst>
                          </p:cTn>
                        </p:par>
                        <p:par>
                          <p:cTn id="16" fill="hold" nodeType="afterGroup">
                            <p:stCondLst>
                              <p:cond delay="3000"/>
                            </p:stCondLst>
                            <p:childTnLst>
                              <p:par>
                                <p:cTn id="17" presetID="18" presetClass="entr" presetSubtype="12"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Left)">
                                      <p:cBhvr>
                                        <p:cTn id="19" dur="1000"/>
                                        <p:tgtEl>
                                          <p:spTgt spid="12"/>
                                        </p:tgtEl>
                                      </p:cBhvr>
                                    </p:animEffect>
                                  </p:childTnLst>
                                </p:cTn>
                              </p:par>
                            </p:childTnLst>
                          </p:cTn>
                        </p:par>
                        <p:par>
                          <p:cTn id="20" fill="hold" nodeType="afterGroup">
                            <p:stCondLst>
                              <p:cond delay="4000"/>
                            </p:stCondLst>
                            <p:childTnLst>
                              <p:par>
                                <p:cTn id="21" presetID="18" presetClass="entr" presetSubtype="12" fill="hold" nodeType="afterEffect">
                                  <p:stCondLst>
                                    <p:cond delay="0"/>
                                  </p:stCondLst>
                                  <p:childTnLst>
                                    <p:set>
                                      <p:cBhvr>
                                        <p:cTn id="22" dur="1" fill="hold">
                                          <p:stCondLst>
                                            <p:cond delay="0"/>
                                          </p:stCondLst>
                                        </p:cTn>
                                        <p:tgtEl>
                                          <p:spTgt spid="27663"/>
                                        </p:tgtEl>
                                        <p:attrNameLst>
                                          <p:attrName>style.visibility</p:attrName>
                                        </p:attrNameLst>
                                      </p:cBhvr>
                                      <p:to>
                                        <p:strVal val="visible"/>
                                      </p:to>
                                    </p:set>
                                    <p:animEffect transition="in" filter="strips(downLeft)">
                                      <p:cBhvr>
                                        <p:cTn id="23" dur="1000"/>
                                        <p:tgtEl>
                                          <p:spTgt spid="27663"/>
                                        </p:tgtEl>
                                      </p:cBhvr>
                                    </p:animEffect>
                                  </p:childTnLst>
                                </p:cTn>
                              </p:par>
                            </p:childTnLst>
                          </p:cTn>
                        </p:par>
                        <p:par>
                          <p:cTn id="24" fill="hold" nodeType="afterGroup">
                            <p:stCondLst>
                              <p:cond delay="5000"/>
                            </p:stCondLst>
                            <p:childTnLst>
                              <p:par>
                                <p:cTn id="25" presetID="18" presetClass="entr" presetSubtype="12" fill="hold" nodeType="afterEffect">
                                  <p:stCondLst>
                                    <p:cond delay="0"/>
                                  </p:stCondLst>
                                  <p:childTnLst>
                                    <p:set>
                                      <p:cBhvr>
                                        <p:cTn id="26" dur="1" fill="hold">
                                          <p:stCondLst>
                                            <p:cond delay="0"/>
                                          </p:stCondLst>
                                        </p:cTn>
                                        <p:tgtEl>
                                          <p:spTgt spid="27665"/>
                                        </p:tgtEl>
                                        <p:attrNameLst>
                                          <p:attrName>style.visibility</p:attrName>
                                        </p:attrNameLst>
                                      </p:cBhvr>
                                      <p:to>
                                        <p:strVal val="visible"/>
                                      </p:to>
                                    </p:set>
                                    <p:animEffect transition="in" filter="strips(downLeft)">
                                      <p:cBhvr>
                                        <p:cTn id="27" dur="1000"/>
                                        <p:tgtEl>
                                          <p:spTgt spid="27665"/>
                                        </p:tgtEl>
                                      </p:cBhvr>
                                    </p:animEffect>
                                  </p:childTnLst>
                                </p:cTn>
                              </p:par>
                            </p:childTnLst>
                          </p:cTn>
                        </p:par>
                        <p:par>
                          <p:cTn id="28" fill="hold" nodeType="afterGroup">
                            <p:stCondLst>
                              <p:cond delay="6000"/>
                            </p:stCondLst>
                            <p:childTnLst>
                              <p:par>
                                <p:cTn id="29" presetID="18" presetClass="entr" presetSubtype="12"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strips(downLeft)">
                                      <p:cBhvr>
                                        <p:cTn id="31" dur="1000"/>
                                        <p:tgtEl>
                                          <p:spTgt spid="20"/>
                                        </p:tgtEl>
                                      </p:cBhvr>
                                    </p:animEffect>
                                  </p:childTnLst>
                                </p:cTn>
                              </p:par>
                            </p:childTnLst>
                          </p:cTn>
                        </p:par>
                        <p:par>
                          <p:cTn id="32" fill="hold" nodeType="afterGroup">
                            <p:stCondLst>
                              <p:cond delay="7000"/>
                            </p:stCondLst>
                            <p:childTnLst>
                              <p:par>
                                <p:cTn id="33" presetID="18" presetClass="entr" presetSubtype="12"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strips(downLeft)">
                                      <p:cBhvr>
                                        <p:cTn id="35" dur="1000"/>
                                        <p:tgtEl>
                                          <p:spTgt spid="13"/>
                                        </p:tgtEl>
                                      </p:cBhvr>
                                    </p:animEffect>
                                  </p:childTnLst>
                                </p:cTn>
                              </p:par>
                            </p:childTnLst>
                          </p:cTn>
                        </p:par>
                        <p:par>
                          <p:cTn id="36" fill="hold" nodeType="afterGroup">
                            <p:stCondLst>
                              <p:cond delay="8000"/>
                            </p:stCondLst>
                            <p:childTnLst>
                              <p:par>
                                <p:cTn id="37" presetID="18" presetClass="entr" presetSubtype="12" fill="hold" nodeType="afterEffect">
                                  <p:stCondLst>
                                    <p:cond delay="0"/>
                                  </p:stCondLst>
                                  <p:childTnLst>
                                    <p:set>
                                      <p:cBhvr>
                                        <p:cTn id="38" dur="1" fill="hold">
                                          <p:stCondLst>
                                            <p:cond delay="0"/>
                                          </p:stCondLst>
                                        </p:cTn>
                                        <p:tgtEl>
                                          <p:spTgt spid="27666"/>
                                        </p:tgtEl>
                                        <p:attrNameLst>
                                          <p:attrName>style.visibility</p:attrName>
                                        </p:attrNameLst>
                                      </p:cBhvr>
                                      <p:to>
                                        <p:strVal val="visible"/>
                                      </p:to>
                                    </p:set>
                                    <p:animEffect transition="in" filter="strips(downLeft)">
                                      <p:cBhvr>
                                        <p:cTn id="39" dur="1000"/>
                                        <p:tgtEl>
                                          <p:spTgt spid="27666"/>
                                        </p:tgtEl>
                                      </p:cBhvr>
                                    </p:animEffect>
                                  </p:childTnLst>
                                </p:cTn>
                              </p:par>
                            </p:childTnLst>
                          </p:cTn>
                        </p:par>
                        <p:par>
                          <p:cTn id="40" fill="hold" nodeType="afterGroup">
                            <p:stCondLst>
                              <p:cond delay="9000"/>
                            </p:stCondLst>
                            <p:childTnLst>
                              <p:par>
                                <p:cTn id="41" presetID="18" presetClass="entr" presetSubtype="12"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strips(downLeft)">
                                      <p:cBhvr>
                                        <p:cTn id="43" dur="1000"/>
                                        <p:tgtEl>
                                          <p:spTgt spid="22"/>
                                        </p:tgtEl>
                                      </p:cBhvr>
                                    </p:animEffect>
                                  </p:childTnLst>
                                </p:cTn>
                              </p:par>
                            </p:childTnLst>
                          </p:cTn>
                        </p:par>
                        <p:par>
                          <p:cTn id="44" fill="hold" nodeType="afterGroup">
                            <p:stCondLst>
                              <p:cond delay="10000"/>
                            </p:stCondLst>
                            <p:childTnLst>
                              <p:par>
                                <p:cTn id="45" presetID="54" presetClass="entr" presetSubtype="0" accel="100000"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strVal val="#ppt_w*0.05"/>
                                          </p:val>
                                        </p:tav>
                                        <p:tav tm="100000">
                                          <p:val>
                                            <p:strVal val="#ppt_w"/>
                                          </p:val>
                                        </p:tav>
                                      </p:tavLst>
                                    </p:anim>
                                    <p:anim calcmode="lin" valueType="num">
                                      <p:cBhvr>
                                        <p:cTn id="48" dur="500" fill="hold"/>
                                        <p:tgtEl>
                                          <p:spTgt spid="2"/>
                                        </p:tgtEl>
                                        <p:attrNameLst>
                                          <p:attrName>ppt_h</p:attrName>
                                        </p:attrNameLst>
                                      </p:cBhvr>
                                      <p:tavLst>
                                        <p:tav tm="0">
                                          <p:val>
                                            <p:strVal val="#ppt_h"/>
                                          </p:val>
                                        </p:tav>
                                        <p:tav tm="100000">
                                          <p:val>
                                            <p:strVal val="#ppt_h"/>
                                          </p:val>
                                        </p:tav>
                                      </p:tavLst>
                                    </p:anim>
                                    <p:anim calcmode="lin" valueType="num">
                                      <p:cBhvr>
                                        <p:cTn id="49" dur="500" fill="hold"/>
                                        <p:tgtEl>
                                          <p:spTgt spid="2"/>
                                        </p:tgtEl>
                                        <p:attrNameLst>
                                          <p:attrName>ppt_x</p:attrName>
                                        </p:attrNameLst>
                                      </p:cBhvr>
                                      <p:tavLst>
                                        <p:tav tm="0">
                                          <p:val>
                                            <p:strVal val="#ppt_x-.2"/>
                                          </p:val>
                                        </p:tav>
                                        <p:tav tm="100000">
                                          <p:val>
                                            <p:strVal val="#ppt_x"/>
                                          </p:val>
                                        </p:tav>
                                      </p:tavLst>
                                    </p:anim>
                                    <p:anim calcmode="lin" valueType="num">
                                      <p:cBhvr>
                                        <p:cTn id="50" dur="500" fill="hold"/>
                                        <p:tgtEl>
                                          <p:spTgt spid="2"/>
                                        </p:tgtEl>
                                        <p:attrNameLst>
                                          <p:attrName>ppt_y</p:attrName>
                                        </p:attrNameLst>
                                      </p:cBhvr>
                                      <p:tavLst>
                                        <p:tav tm="0">
                                          <p:val>
                                            <p:strVal val="#ppt_y"/>
                                          </p:val>
                                        </p:tav>
                                        <p:tav tm="100000">
                                          <p:val>
                                            <p:strVal val="#ppt_y"/>
                                          </p:val>
                                        </p:tav>
                                      </p:tavLst>
                                    </p:anim>
                                    <p:animEffect transition="in" filter="fade">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2"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圆角 7"/>
          <p:cNvSpPr/>
          <p:nvPr/>
        </p:nvSpPr>
        <p:spPr>
          <a:xfrm>
            <a:off x="0" y="156522"/>
            <a:ext cx="5680953" cy="733497"/>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000" b="1" dirty="0">
                <a:solidFill>
                  <a:srgbClr val="000000"/>
                </a:solidFill>
                <a:latin typeface="黑体" panose="02010609060101010101" pitchFamily="49" charset="-122"/>
                <a:ea typeface="黑体" panose="02010609060101010101" pitchFamily="49" charset="-122"/>
                <a:sym typeface="+mn-ea"/>
              </a:rPr>
              <a:t>第</a:t>
            </a:r>
            <a:r>
              <a:rPr lang="zh-CN" altLang="en-US" sz="2000" b="1" dirty="0">
                <a:solidFill>
                  <a:srgbClr val="000000"/>
                </a:solidFill>
                <a:latin typeface="黑体" panose="02010609060101010101" pitchFamily="49" charset="-122"/>
                <a:ea typeface="黑体" panose="02010609060101010101" pitchFamily="49" charset="-122"/>
                <a:sym typeface="+mn-ea"/>
              </a:rPr>
              <a:t>一</a:t>
            </a:r>
            <a:r>
              <a:rPr lang="zh-CN" altLang="zh-CN" sz="2000" b="1" dirty="0">
                <a:solidFill>
                  <a:srgbClr val="000000"/>
                </a:solidFill>
                <a:latin typeface="黑体" panose="02010609060101010101" pitchFamily="49" charset="-122"/>
                <a:ea typeface="黑体" panose="02010609060101010101" pitchFamily="49" charset="-122"/>
                <a:sym typeface="+mn-ea"/>
              </a:rPr>
              <a:t>，</a:t>
            </a:r>
            <a:r>
              <a:rPr lang="zh-CN" altLang="en-US" sz="2000" b="1" dirty="0">
                <a:solidFill>
                  <a:srgbClr val="000000"/>
                </a:solidFill>
                <a:latin typeface="黑体" panose="02010609060101010101" pitchFamily="49" charset="-122"/>
                <a:ea typeface="黑体" panose="02010609060101010101" pitchFamily="49" charset="-122"/>
                <a:sym typeface="+mn-ea"/>
              </a:rPr>
              <a:t>大力发展现代种养业和农产品加工流通业</a:t>
            </a:r>
            <a:endParaRPr lang="zh-CN" altLang="en-US" sz="2000" dirty="0">
              <a:solidFill>
                <a:srgbClr val="000000"/>
              </a:solidFill>
              <a:latin typeface="黑体" panose="02010609060101010101" pitchFamily="49" charset="-122"/>
              <a:ea typeface="黑体" panose="02010609060101010101" pitchFamily="49" charset="-122"/>
              <a:sym typeface="+mn-ea"/>
            </a:endParaRPr>
          </a:p>
        </p:txBody>
      </p:sp>
      <p:grpSp>
        <p:nvGrpSpPr>
          <p:cNvPr id="2" name="组合 11"/>
          <p:cNvGrpSpPr>
            <a:grpSpLocks/>
          </p:cNvGrpSpPr>
          <p:nvPr/>
        </p:nvGrpSpPr>
        <p:grpSpPr bwMode="auto">
          <a:xfrm>
            <a:off x="512763" y="1549400"/>
            <a:ext cx="3852862" cy="2898775"/>
            <a:chOff x="513167" y="1549896"/>
            <a:chExt cx="3852548" cy="2898963"/>
          </a:xfrm>
        </p:grpSpPr>
        <p:grpSp>
          <p:nvGrpSpPr>
            <p:cNvPr id="37891" name="组合 12"/>
            <p:cNvGrpSpPr>
              <a:grpSpLocks/>
            </p:cNvGrpSpPr>
            <p:nvPr/>
          </p:nvGrpSpPr>
          <p:grpSpPr bwMode="auto">
            <a:xfrm>
              <a:off x="513167" y="3976857"/>
              <a:ext cx="3599180" cy="472002"/>
              <a:chOff x="5175171" y="1144243"/>
              <a:chExt cx="3599271" cy="472484"/>
            </a:xfrm>
          </p:grpSpPr>
          <p:pic>
            <p:nvPicPr>
              <p:cNvPr id="37892" name="图片 54"/>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5175171" y="1144243"/>
                <a:ext cx="645000" cy="4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文本框 55"/>
              <p:cNvSpPr txBox="1">
                <a:spLocks noChangeArrowheads="1"/>
              </p:cNvSpPr>
              <p:nvPr/>
            </p:nvSpPr>
            <p:spPr bwMode="auto">
              <a:xfrm>
                <a:off x="5819660" y="1209885"/>
                <a:ext cx="2954171" cy="40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25000"/>
                  </a:lnSpc>
                </a:pPr>
                <a:r>
                  <a:rPr lang="zh-CN" altLang="en-US" b="1" dirty="0">
                    <a:solidFill>
                      <a:srgbClr val="000000"/>
                    </a:solidFill>
                    <a:latin typeface="微软雅黑" panose="020B0503020204020204" pitchFamily="34" charset="-122"/>
                    <a:ea typeface="微软雅黑" panose="020B0503020204020204" pitchFamily="34" charset="-122"/>
                    <a:hlinkClick r:id="rId3" action="ppaction://hlinkfile"/>
                  </a:rPr>
                  <a:t>小龙虾趟出的三产融合之路</a:t>
                </a:r>
                <a:endParaRPr lang="zh-CN" altLang="en-US" b="1" dirty="0">
                  <a:solidFill>
                    <a:srgbClr val="000000"/>
                  </a:solidFill>
                  <a:latin typeface="微软雅黑" panose="020B0503020204020204" pitchFamily="34" charset="-122"/>
                  <a:ea typeface="微软雅黑" panose="020B0503020204020204" pitchFamily="34" charset="-122"/>
                </a:endParaRPr>
              </a:p>
            </p:txBody>
          </p:sp>
        </p:grpSp>
        <p:pic>
          <p:nvPicPr>
            <p:cNvPr id="9" name="图片 8">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558" y="1549896"/>
              <a:ext cx="3600157" cy="2249634"/>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21"/>
          <p:cNvGrpSpPr/>
          <p:nvPr/>
        </p:nvGrpSpPr>
        <p:grpSpPr bwMode="auto">
          <a:xfrm>
            <a:off x="4757590" y="1549400"/>
            <a:ext cx="4211312" cy="2249488"/>
            <a:chOff x="1962150" y="1797050"/>
            <a:chExt cx="3694759" cy="1451105"/>
          </a:xfrm>
          <a:effectLst>
            <a:outerShdw blurRad="50800" dist="38100" dir="2700000" algn="tl" rotWithShape="0">
              <a:prstClr val="black">
                <a:alpha val="40000"/>
              </a:prstClr>
            </a:outerShdw>
          </a:effectLst>
        </p:grpSpPr>
        <p:sp>
          <p:nvSpPr>
            <p:cNvPr id="13" name="TextBox 13"/>
            <p:cNvSpPr/>
            <p:nvPr/>
          </p:nvSpPr>
          <p:spPr>
            <a:xfrm>
              <a:off x="1971676" y="1797050"/>
              <a:ext cx="3685233" cy="1451105"/>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Freeform 30"/>
            <p:cNvSpPr/>
            <p:nvPr/>
          </p:nvSpPr>
          <p:spPr bwMode="auto">
            <a:xfrm>
              <a:off x="1962150" y="1797050"/>
              <a:ext cx="890675" cy="889000"/>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Freeform 34"/>
            <p:cNvSpPr/>
            <p:nvPr/>
          </p:nvSpPr>
          <p:spPr bwMode="auto">
            <a:xfrm>
              <a:off x="2117740" y="1927225"/>
              <a:ext cx="241324" cy="312738"/>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Freeform 35"/>
            <p:cNvSpPr/>
            <p:nvPr/>
          </p:nvSpPr>
          <p:spPr bwMode="auto">
            <a:xfrm>
              <a:off x="2270155" y="2109788"/>
              <a:ext cx="88909" cy="13017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4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36"/>
            <p:cNvSpPr>
              <a:spLocks noEditPoints="1"/>
            </p:cNvSpPr>
            <p:nvPr/>
          </p:nvSpPr>
          <p:spPr bwMode="auto">
            <a:xfrm>
              <a:off x="2203474" y="1992313"/>
              <a:ext cx="154002" cy="220662"/>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37"/>
            <p:cNvSpPr/>
            <p:nvPr/>
          </p:nvSpPr>
          <p:spPr bwMode="auto">
            <a:xfrm>
              <a:off x="2160607" y="2014538"/>
              <a:ext cx="96848" cy="28575"/>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38"/>
            <p:cNvSpPr/>
            <p:nvPr/>
          </p:nvSpPr>
          <p:spPr bwMode="auto">
            <a:xfrm>
              <a:off x="2160607" y="2068513"/>
              <a:ext cx="63506" cy="26987"/>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8"/>
            <p:cNvSpPr txBox="1">
              <a:spLocks noChangeArrowheads="1"/>
            </p:cNvSpPr>
            <p:nvPr/>
          </p:nvSpPr>
          <p:spPr bwMode="auto">
            <a:xfrm>
              <a:off x="2400344" y="2109788"/>
              <a:ext cx="3042232" cy="738341"/>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algn="just" eaLnBrk="0" hangingPunct="0">
                <a:lnSpc>
                  <a:spcPct val="150000"/>
                </a:lnSpc>
                <a:buFontTx/>
                <a:buNone/>
                <a:defRPr/>
              </a:pPr>
              <a:r>
                <a:rPr lang="zh-CN" altLang="en-US" b="1" dirty="0"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发展乡村产业，必须创新产业组织方式，积极推进“农户＋合作社”“农户＋公司”等模式。</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42" presetClass="entr" presetSubtype="0"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2500"/>
                            </p:stCondLst>
                            <p:childTnLst>
                              <p:par>
                                <p:cTn id="15" presetID="9"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bwMode="auto">
          <a:xfrm>
            <a:off x="681340" y="1309287"/>
            <a:ext cx="2901950" cy="2900362"/>
            <a:chOff x="2914132" y="1988840"/>
            <a:chExt cx="3369734" cy="3369734"/>
          </a:xfrm>
          <a:solidFill>
            <a:schemeClr val="accent2">
              <a:lumMod val="75000"/>
            </a:schemeClr>
          </a:solidFill>
        </p:grpSpPr>
        <p:sp>
          <p:nvSpPr>
            <p:cNvPr id="46" name="同心圆 6"/>
            <p:cNvSpPr/>
            <p:nvPr/>
          </p:nvSpPr>
          <p:spPr>
            <a:xfrm>
              <a:off x="2914132" y="1988840"/>
              <a:ext cx="3369734" cy="3369734"/>
            </a:xfrm>
            <a:prstGeom prst="donut">
              <a:avLst>
                <a:gd name="adj" fmla="val 1621"/>
              </a:avLst>
            </a:pr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buFontTx/>
                <a:buNone/>
                <a:defRPr/>
              </a:pPr>
              <a:endParaRPr lang="zh-CN" altLang="en-US" sz="3600" dirty="0">
                <a:solidFill>
                  <a:schemeClr val="bg1"/>
                </a:solidFill>
                <a:latin typeface="+mj-lt"/>
              </a:endParaRPr>
            </a:p>
          </p:txBody>
        </p:sp>
        <p:sp>
          <p:nvSpPr>
            <p:cNvPr id="47" name="同心圆 7"/>
            <p:cNvSpPr/>
            <p:nvPr/>
          </p:nvSpPr>
          <p:spPr>
            <a:xfrm>
              <a:off x="3395260" y="2497897"/>
              <a:ext cx="2352178" cy="2351620"/>
            </a:xfrm>
            <a:prstGeom prst="donut">
              <a:avLst>
                <a:gd name="adj" fmla="val 1343"/>
              </a:avLst>
            </a:pr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buFontTx/>
                <a:buNone/>
                <a:defRPr/>
              </a:pPr>
              <a:endParaRPr lang="zh-CN" altLang="en-US" sz="3600" dirty="0">
                <a:solidFill>
                  <a:schemeClr val="bg1"/>
                </a:solidFill>
                <a:latin typeface="+mj-lt"/>
              </a:endParaRPr>
            </a:p>
          </p:txBody>
        </p:sp>
        <p:sp>
          <p:nvSpPr>
            <p:cNvPr id="55" name="椭圆 54"/>
            <p:cNvSpPr/>
            <p:nvPr/>
          </p:nvSpPr>
          <p:spPr>
            <a:xfrm>
              <a:off x="3627528" y="2899978"/>
              <a:ext cx="1820927" cy="1547458"/>
            </a:xfrm>
            <a:prstGeom prst="ellipse">
              <a:avLst/>
            </a:prstGeom>
            <a:grpFill/>
            <a:ln w="28575">
              <a:solidFill>
                <a:schemeClr val="accent2">
                  <a:lumMod val="75000"/>
                </a:schemeClr>
              </a:solidFill>
            </a:ln>
            <a:effectLst>
              <a:outerShdw blurRad="584200" sx="97000" sy="97000"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sz="2000" b="1" dirty="0">
                  <a:solidFill>
                    <a:schemeClr val="bg1"/>
                  </a:solidFill>
                  <a:latin typeface="微软雅黑" panose="020B0503020204020204" pitchFamily="34" charset="-122"/>
                  <a:ea typeface="微软雅黑" panose="020B0503020204020204" pitchFamily="34" charset="-122"/>
                </a:rPr>
                <a:t>发展</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eaLnBrk="0" hangingPunct="0">
                <a:buFontTx/>
                <a:buNone/>
                <a:defRPr/>
              </a:pPr>
              <a:r>
                <a:rPr lang="zh-CN" altLang="en-US" sz="2000" b="1" dirty="0">
                  <a:solidFill>
                    <a:srgbClr val="FFFF00"/>
                  </a:solidFill>
                  <a:latin typeface="微软雅黑" panose="020B0503020204020204" pitchFamily="34" charset="-122"/>
                  <a:ea typeface="微软雅黑" panose="020B0503020204020204" pitchFamily="34" charset="-122"/>
                </a:rPr>
                <a:t>农业生产性</a:t>
              </a:r>
              <a:r>
                <a:rPr lang="zh-CN" altLang="en-US" sz="2000" b="1" dirty="0">
                  <a:solidFill>
                    <a:schemeClr val="bg1"/>
                  </a:solidFill>
                  <a:latin typeface="微软雅黑" panose="020B0503020204020204" pitchFamily="34" charset="-122"/>
                  <a:ea typeface="微软雅黑" panose="020B0503020204020204" pitchFamily="34" charset="-122"/>
                </a:rPr>
                <a:t>服务业</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8" name="矩形: 圆角 7"/>
          <p:cNvSpPr/>
          <p:nvPr/>
        </p:nvSpPr>
        <p:spPr>
          <a:xfrm>
            <a:off x="155169" y="155374"/>
            <a:ext cx="4133850" cy="653917"/>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二</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大力发展乡村服务业</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sp>
        <p:nvSpPr>
          <p:cNvPr id="51" name="椭圆 50"/>
          <p:cNvSpPr/>
          <p:nvPr/>
        </p:nvSpPr>
        <p:spPr>
          <a:xfrm rot="3600000">
            <a:off x="2642548" y="1403575"/>
            <a:ext cx="1190006" cy="1079500"/>
          </a:xfrm>
          <a:prstGeom prst="ellipse">
            <a:avLst/>
          </a:prstGeom>
          <a:gradFill>
            <a:gsLst>
              <a:gs pos="0">
                <a:schemeClr val="bg1">
                  <a:lumMod val="75000"/>
                </a:schemeClr>
              </a:gs>
              <a:gs pos="100000">
                <a:srgbClr val="FFFFFF"/>
              </a:gs>
            </a:gsLst>
            <a:lin ang="5400000" scaled="1"/>
          </a:gradFill>
          <a:ln w="28575">
            <a:solidFill>
              <a:schemeClr val="bg1">
                <a:lumMod val="75000"/>
              </a:schemeClr>
            </a:solidFill>
          </a:ln>
          <a:effectLst>
            <a:outerShdw blurRad="304800" sx="77000" sy="77000"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defRPr/>
            </a:pPr>
            <a:r>
              <a:rPr lang="zh-CN" altLang="en-US" sz="2400" b="1" dirty="0">
                <a:solidFill>
                  <a:srgbClr val="000000"/>
                </a:solidFill>
                <a:latin typeface="微软雅黑" panose="020B0503020204020204" pitchFamily="34" charset="-122"/>
                <a:ea typeface="微软雅黑" panose="020B0503020204020204" pitchFamily="34" charset="-122"/>
                <a:sym typeface="+mn-ea"/>
              </a:rPr>
              <a:t>省力</a:t>
            </a:r>
            <a:endParaRPr lang="en-US" altLang="zh-CN" sz="2400" b="1" dirty="0">
              <a:solidFill>
                <a:srgbClr val="000000"/>
              </a:solidFill>
              <a:latin typeface="微软雅黑" panose="020B0503020204020204" pitchFamily="34" charset="-122"/>
              <a:ea typeface="微软雅黑" panose="020B0503020204020204" pitchFamily="34" charset="-122"/>
              <a:sym typeface="+mn-ea"/>
            </a:endParaRPr>
          </a:p>
        </p:txBody>
      </p:sp>
      <p:sp>
        <p:nvSpPr>
          <p:cNvPr id="52" name="椭圆 51"/>
          <p:cNvSpPr/>
          <p:nvPr/>
        </p:nvSpPr>
        <p:spPr>
          <a:xfrm rot="3600000">
            <a:off x="431722" y="3076215"/>
            <a:ext cx="1148078" cy="1079500"/>
          </a:xfrm>
          <a:prstGeom prst="ellipse">
            <a:avLst/>
          </a:prstGeom>
          <a:gradFill>
            <a:gsLst>
              <a:gs pos="0">
                <a:schemeClr val="bg1">
                  <a:lumMod val="75000"/>
                </a:schemeClr>
              </a:gs>
              <a:gs pos="100000">
                <a:srgbClr val="FFFFFF"/>
              </a:gs>
            </a:gsLst>
            <a:lin ang="5400000" scaled="1"/>
          </a:gradFill>
          <a:ln w="28575">
            <a:solidFill>
              <a:schemeClr val="bg1">
                <a:lumMod val="75000"/>
              </a:schemeClr>
            </a:solidFill>
          </a:ln>
          <a:effectLst>
            <a:outerShdw blurRad="304800" sx="77000" sy="77000"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buFont typeface="Arial" panose="020B0604020202020204" pitchFamily="34" charset="0"/>
              <a:buNone/>
              <a:defRPr/>
            </a:pPr>
            <a:r>
              <a:rPr lang="zh-CN" altLang="en-US" sz="2400" b="1" dirty="0">
                <a:solidFill>
                  <a:srgbClr val="000000"/>
                </a:solidFill>
                <a:latin typeface="微软雅黑" panose="020B0503020204020204" pitchFamily="34" charset="-122"/>
                <a:ea typeface="微软雅黑" panose="020B0503020204020204" pitchFamily="34" charset="-122"/>
                <a:sym typeface="+mn-ea"/>
              </a:rPr>
              <a:t>省心</a:t>
            </a:r>
            <a:endParaRPr lang="en-US" altLang="zh-CN" sz="2400" b="1" dirty="0">
              <a:solidFill>
                <a:srgbClr val="000000"/>
              </a:solidFill>
              <a:latin typeface="微软雅黑" panose="020B0503020204020204" pitchFamily="34" charset="-122"/>
              <a:ea typeface="微软雅黑" panose="020B0503020204020204" pitchFamily="34" charset="-122"/>
              <a:sym typeface="+mn-ea"/>
            </a:endParaRPr>
          </a:p>
        </p:txBody>
      </p:sp>
      <p:sp>
        <p:nvSpPr>
          <p:cNvPr id="53" name="椭圆 52"/>
          <p:cNvSpPr/>
          <p:nvPr/>
        </p:nvSpPr>
        <p:spPr>
          <a:xfrm rot="18000000">
            <a:off x="402352" y="1279237"/>
            <a:ext cx="1267141" cy="1079500"/>
          </a:xfrm>
          <a:prstGeom prst="ellipse">
            <a:avLst/>
          </a:prstGeom>
          <a:gradFill>
            <a:gsLst>
              <a:gs pos="0">
                <a:schemeClr val="bg1">
                  <a:lumMod val="75000"/>
                </a:schemeClr>
              </a:gs>
              <a:gs pos="100000">
                <a:srgbClr val="FFFFFF"/>
              </a:gs>
            </a:gsLst>
            <a:lin ang="5400000" scaled="1"/>
          </a:gradFill>
          <a:ln w="28575">
            <a:solidFill>
              <a:schemeClr val="bg1">
                <a:lumMod val="75000"/>
              </a:schemeClr>
            </a:solidFill>
          </a:ln>
          <a:effectLst>
            <a:outerShdw blurRad="304800" sx="77000" sy="77000"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buFontTx/>
              <a:buNone/>
              <a:defRPr/>
            </a:pPr>
            <a:r>
              <a:rPr lang="zh-CN" altLang="en-US" sz="2400" b="1" dirty="0">
                <a:solidFill>
                  <a:srgbClr val="000000"/>
                </a:solidFill>
                <a:latin typeface="微软雅黑" panose="020B0503020204020204" pitchFamily="34" charset="-122"/>
                <a:ea typeface="微软雅黑" panose="020B0503020204020204" pitchFamily="34" charset="-122"/>
                <a:sym typeface="+mn-ea"/>
              </a:rPr>
              <a:t>省钱</a:t>
            </a:r>
            <a:endParaRPr lang="en-US" altLang="zh-CN" sz="2400" b="1" dirty="0">
              <a:solidFill>
                <a:srgbClr val="000000"/>
              </a:solidFill>
              <a:latin typeface="微软雅黑" panose="020B0503020204020204" pitchFamily="34" charset="-122"/>
              <a:ea typeface="微软雅黑" panose="020B0503020204020204" pitchFamily="34" charset="-122"/>
              <a:sym typeface="+mn-ea"/>
            </a:endParaRPr>
          </a:p>
        </p:txBody>
      </p:sp>
      <p:sp>
        <p:nvSpPr>
          <p:cNvPr id="54" name="椭圆 53"/>
          <p:cNvSpPr/>
          <p:nvPr/>
        </p:nvSpPr>
        <p:spPr>
          <a:xfrm rot="18000000">
            <a:off x="2553315" y="3065834"/>
            <a:ext cx="1175722" cy="1100260"/>
          </a:xfrm>
          <a:prstGeom prst="ellipse">
            <a:avLst/>
          </a:prstGeom>
          <a:gradFill>
            <a:gsLst>
              <a:gs pos="0">
                <a:schemeClr val="bg1">
                  <a:lumMod val="75000"/>
                </a:schemeClr>
              </a:gs>
              <a:gs pos="100000">
                <a:srgbClr val="FFFFFF"/>
              </a:gs>
            </a:gsLst>
            <a:lin ang="5400000" scaled="1"/>
          </a:gradFill>
          <a:ln w="28575">
            <a:solidFill>
              <a:schemeClr val="bg1">
                <a:lumMod val="75000"/>
              </a:schemeClr>
            </a:solidFill>
          </a:ln>
          <a:effectLst>
            <a:outerShdw blurRad="304800" sx="77000" sy="77000"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defRPr/>
            </a:pPr>
            <a:r>
              <a:rPr lang="zh-CN" altLang="en-US" sz="2400" b="1" dirty="0">
                <a:solidFill>
                  <a:srgbClr val="000000"/>
                </a:solidFill>
                <a:latin typeface="微软雅黑" panose="020B0503020204020204" pitchFamily="34" charset="-122"/>
                <a:ea typeface="微软雅黑" panose="020B0503020204020204" pitchFamily="34" charset="-122"/>
                <a:sym typeface="+mn-ea"/>
              </a:rPr>
              <a:t>赚钱</a:t>
            </a:r>
            <a:endParaRPr lang="en-US" altLang="zh-CN" sz="2400" b="1" dirty="0">
              <a:solidFill>
                <a:srgbClr val="000000"/>
              </a:solidFill>
              <a:latin typeface="微软雅黑" panose="020B0503020204020204" pitchFamily="34" charset="-122"/>
              <a:ea typeface="微软雅黑" panose="020B0503020204020204" pitchFamily="34" charset="-122"/>
              <a:sym typeface="+mn-ea"/>
            </a:endParaRPr>
          </a:p>
        </p:txBody>
      </p:sp>
      <p:grpSp>
        <p:nvGrpSpPr>
          <p:cNvPr id="3" name="组合 17"/>
          <p:cNvGrpSpPr/>
          <p:nvPr/>
        </p:nvGrpSpPr>
        <p:grpSpPr bwMode="auto">
          <a:xfrm>
            <a:off x="5361290" y="1112437"/>
            <a:ext cx="2901950" cy="2900362"/>
            <a:chOff x="2914132" y="1988840"/>
            <a:chExt cx="3369734" cy="3369734"/>
          </a:xfrm>
          <a:solidFill>
            <a:schemeClr val="accent2">
              <a:lumMod val="75000"/>
            </a:schemeClr>
          </a:solidFill>
        </p:grpSpPr>
        <p:sp>
          <p:nvSpPr>
            <p:cNvPr id="19" name="同心圆 6"/>
            <p:cNvSpPr/>
            <p:nvPr/>
          </p:nvSpPr>
          <p:spPr>
            <a:xfrm>
              <a:off x="2914132" y="1988840"/>
              <a:ext cx="3369734" cy="3369734"/>
            </a:xfrm>
            <a:prstGeom prst="donut">
              <a:avLst>
                <a:gd name="adj" fmla="val 1621"/>
              </a:avLst>
            </a:pr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buFontTx/>
                <a:buNone/>
                <a:defRPr/>
              </a:pPr>
              <a:endParaRPr lang="zh-CN" altLang="en-US" sz="3600" dirty="0">
                <a:solidFill>
                  <a:schemeClr val="bg1"/>
                </a:solidFill>
                <a:latin typeface="+mj-lt"/>
              </a:endParaRPr>
            </a:p>
          </p:txBody>
        </p:sp>
        <p:sp>
          <p:nvSpPr>
            <p:cNvPr id="21" name="同心圆 7"/>
            <p:cNvSpPr/>
            <p:nvPr/>
          </p:nvSpPr>
          <p:spPr>
            <a:xfrm>
              <a:off x="3395260" y="2497897"/>
              <a:ext cx="2352178" cy="2351620"/>
            </a:xfrm>
            <a:prstGeom prst="donut">
              <a:avLst>
                <a:gd name="adj" fmla="val 1343"/>
              </a:avLst>
            </a:prstGeom>
            <a:grpFill/>
            <a:ln w="95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buFontTx/>
                <a:buNone/>
                <a:defRPr/>
              </a:pPr>
              <a:endParaRPr lang="zh-CN" altLang="en-US" sz="3600" dirty="0">
                <a:solidFill>
                  <a:schemeClr val="bg1"/>
                </a:solidFill>
                <a:latin typeface="+mj-lt"/>
              </a:endParaRPr>
            </a:p>
          </p:txBody>
        </p:sp>
        <p:sp>
          <p:nvSpPr>
            <p:cNvPr id="22" name="椭圆 21"/>
            <p:cNvSpPr/>
            <p:nvPr/>
          </p:nvSpPr>
          <p:spPr>
            <a:xfrm>
              <a:off x="3679143" y="2899978"/>
              <a:ext cx="1820927" cy="1547458"/>
            </a:xfrm>
            <a:prstGeom prst="ellipse">
              <a:avLst/>
            </a:prstGeom>
            <a:grpFill/>
            <a:ln w="28575">
              <a:solidFill>
                <a:schemeClr val="accent2">
                  <a:lumMod val="75000"/>
                </a:schemeClr>
              </a:solidFill>
            </a:ln>
            <a:effectLst>
              <a:outerShdw blurRad="584200" sx="97000" sy="97000"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sz="2000" b="1" dirty="0">
                  <a:solidFill>
                    <a:schemeClr val="bg1"/>
                  </a:solidFill>
                  <a:latin typeface="微软雅黑" panose="020B0503020204020204" pitchFamily="34" charset="-122"/>
                  <a:ea typeface="微软雅黑" panose="020B0503020204020204" pitchFamily="34" charset="-122"/>
                </a:rPr>
                <a:t>发展</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eaLnBrk="0" hangingPunct="0">
                <a:buFontTx/>
                <a:buNone/>
                <a:defRPr/>
              </a:pPr>
              <a:r>
                <a:rPr lang="zh-CN" altLang="en-US" sz="2000" b="1" dirty="0">
                  <a:solidFill>
                    <a:srgbClr val="FFFF00"/>
                  </a:solidFill>
                  <a:latin typeface="微软雅黑" panose="020B0503020204020204" pitchFamily="34" charset="-122"/>
                  <a:ea typeface="微软雅黑" panose="020B0503020204020204" pitchFamily="34" charset="-122"/>
                </a:rPr>
                <a:t>乡村消费性</a:t>
              </a:r>
              <a:r>
                <a:rPr lang="zh-CN" altLang="en-US" sz="2000" b="1" dirty="0">
                  <a:solidFill>
                    <a:schemeClr val="bg1"/>
                  </a:solidFill>
                  <a:latin typeface="微软雅黑" panose="020B0503020204020204" pitchFamily="34" charset="-122"/>
                  <a:ea typeface="微软雅黑" panose="020B0503020204020204" pitchFamily="34" charset="-122"/>
                </a:rPr>
                <a:t>服务业</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23" name="椭圆 22"/>
          <p:cNvSpPr/>
          <p:nvPr/>
        </p:nvSpPr>
        <p:spPr>
          <a:xfrm>
            <a:off x="4724928" y="1943325"/>
            <a:ext cx="1143303" cy="1198963"/>
          </a:xfrm>
          <a:prstGeom prst="ellipse">
            <a:avLst/>
          </a:prstGeom>
          <a:gradFill>
            <a:gsLst>
              <a:gs pos="0">
                <a:schemeClr val="bg1">
                  <a:lumMod val="75000"/>
                </a:schemeClr>
              </a:gs>
              <a:gs pos="100000">
                <a:srgbClr val="FFFFFF"/>
              </a:gs>
            </a:gsLst>
            <a:lin ang="5400000" scaled="1"/>
          </a:gradFill>
          <a:ln w="28575">
            <a:solidFill>
              <a:schemeClr val="bg1">
                <a:lumMod val="75000"/>
              </a:schemeClr>
            </a:solidFill>
          </a:ln>
          <a:effectLst>
            <a:outerShdw blurRad="304800" sx="77000" sy="77000"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buFont typeface="Arial" panose="020B0604020202020204" pitchFamily="34" charset="0"/>
              <a:buNone/>
              <a:defRPr/>
            </a:pPr>
            <a:r>
              <a:rPr lang="zh-CN" altLang="en-US" sz="2400" b="1" dirty="0">
                <a:solidFill>
                  <a:srgbClr val="000000"/>
                </a:solidFill>
                <a:latin typeface="微软雅黑" panose="020B0503020204020204" pitchFamily="34" charset="-122"/>
                <a:ea typeface="微软雅黑" panose="020B0503020204020204" pitchFamily="34" charset="-122"/>
                <a:sym typeface="+mn-ea"/>
              </a:rPr>
              <a:t>养老</a:t>
            </a:r>
            <a:endParaRPr lang="en-US" altLang="zh-CN" sz="2400" b="1" dirty="0">
              <a:solidFill>
                <a:srgbClr val="000000"/>
              </a:solidFill>
              <a:latin typeface="微软雅黑" panose="020B0503020204020204" pitchFamily="34" charset="-122"/>
              <a:ea typeface="微软雅黑" panose="020B0503020204020204" pitchFamily="34" charset="-122"/>
              <a:sym typeface="+mn-ea"/>
            </a:endParaRPr>
          </a:p>
          <a:p>
            <a:pPr algn="ctr" eaLnBrk="0" hangingPunct="0">
              <a:lnSpc>
                <a:spcPct val="120000"/>
              </a:lnSpc>
              <a:spcBef>
                <a:spcPts val="200"/>
              </a:spcBef>
              <a:spcAft>
                <a:spcPts val="200"/>
              </a:spcAft>
              <a:buFont typeface="Arial" panose="020B0604020202020204" pitchFamily="34" charset="0"/>
              <a:buNone/>
              <a:defRPr/>
            </a:pPr>
            <a:r>
              <a:rPr lang="zh-CN" altLang="en-US" sz="2400" b="1" dirty="0">
                <a:solidFill>
                  <a:srgbClr val="000000"/>
                </a:solidFill>
                <a:latin typeface="微软雅黑" panose="020B0503020204020204" pitchFamily="34" charset="-122"/>
                <a:ea typeface="微软雅黑" panose="020B0503020204020204" pitchFamily="34" charset="-122"/>
                <a:sym typeface="+mn-ea"/>
              </a:rPr>
              <a:t>产业</a:t>
            </a:r>
            <a:endParaRPr lang="en-US" altLang="zh-CN" sz="2400" b="1" dirty="0">
              <a:solidFill>
                <a:srgbClr val="000000"/>
              </a:solidFill>
              <a:latin typeface="微软雅黑" panose="020B0503020204020204" pitchFamily="34" charset="-122"/>
              <a:ea typeface="微软雅黑" panose="020B0503020204020204" pitchFamily="34" charset="-122"/>
              <a:sym typeface="+mn-ea"/>
            </a:endParaRPr>
          </a:p>
        </p:txBody>
      </p:sp>
      <p:sp>
        <p:nvSpPr>
          <p:cNvPr id="25" name="椭圆 24"/>
          <p:cNvSpPr/>
          <p:nvPr/>
        </p:nvSpPr>
        <p:spPr>
          <a:xfrm>
            <a:off x="7699374" y="1943325"/>
            <a:ext cx="1200227" cy="1095150"/>
          </a:xfrm>
          <a:prstGeom prst="ellipse">
            <a:avLst/>
          </a:prstGeom>
          <a:gradFill>
            <a:gsLst>
              <a:gs pos="0">
                <a:schemeClr val="bg1">
                  <a:lumMod val="75000"/>
                </a:schemeClr>
              </a:gs>
              <a:gs pos="100000">
                <a:srgbClr val="FFFFFF"/>
              </a:gs>
            </a:gsLst>
            <a:lin ang="5400000" scaled="1"/>
          </a:gradFill>
          <a:ln w="28575">
            <a:solidFill>
              <a:schemeClr val="bg1">
                <a:lumMod val="75000"/>
              </a:schemeClr>
            </a:solidFill>
          </a:ln>
          <a:effectLst>
            <a:outerShdw blurRad="304800" sx="77000" sy="77000"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120000"/>
              </a:lnSpc>
              <a:spcBef>
                <a:spcPts val="200"/>
              </a:spcBef>
              <a:spcAft>
                <a:spcPts val="200"/>
              </a:spcAft>
              <a:defRPr/>
            </a:pPr>
            <a:r>
              <a:rPr lang="zh-CN" altLang="en-US" sz="2400" b="1" dirty="0">
                <a:solidFill>
                  <a:srgbClr val="000000"/>
                </a:solidFill>
                <a:latin typeface="微软雅黑" panose="020B0503020204020204" pitchFamily="34" charset="-122"/>
                <a:ea typeface="微软雅黑" panose="020B0503020204020204" pitchFamily="34" charset="-122"/>
                <a:sym typeface="+mn-ea"/>
              </a:rPr>
              <a:t>托幼</a:t>
            </a:r>
            <a:endParaRPr lang="en-US" altLang="zh-CN" sz="2400" b="1" dirty="0">
              <a:solidFill>
                <a:srgbClr val="000000"/>
              </a:solidFill>
              <a:latin typeface="微软雅黑" panose="020B0503020204020204" pitchFamily="34" charset="-122"/>
              <a:ea typeface="微软雅黑" panose="020B0503020204020204" pitchFamily="34" charset="-122"/>
              <a:sym typeface="+mn-ea"/>
            </a:endParaRPr>
          </a:p>
          <a:p>
            <a:pPr algn="ctr" eaLnBrk="0" hangingPunct="0">
              <a:lnSpc>
                <a:spcPct val="120000"/>
              </a:lnSpc>
              <a:spcBef>
                <a:spcPts val="200"/>
              </a:spcBef>
              <a:spcAft>
                <a:spcPts val="200"/>
              </a:spcAft>
              <a:defRPr/>
            </a:pPr>
            <a:r>
              <a:rPr lang="zh-CN" altLang="en-US" sz="2400" b="1" dirty="0">
                <a:solidFill>
                  <a:srgbClr val="000000"/>
                </a:solidFill>
                <a:latin typeface="微软雅黑" panose="020B0503020204020204" pitchFamily="34" charset="-122"/>
                <a:ea typeface="微软雅黑" panose="020B0503020204020204" pitchFamily="34" charset="-122"/>
                <a:sym typeface="+mn-ea"/>
              </a:rPr>
              <a:t>产业</a:t>
            </a:r>
            <a:endParaRPr lang="en-US" altLang="zh-CN" sz="2400" b="1" dirty="0">
              <a:solidFill>
                <a:srgbClr val="00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nodeType="afterGroup">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Effect transition="in" filter="fade">
                                      <p:cBhvr>
                                        <p:cTn id="13" dur="1000"/>
                                        <p:tgtEl>
                                          <p:spTgt spid="2"/>
                                        </p:tgtEl>
                                      </p:cBhvr>
                                    </p:animEffect>
                                  </p:childTnLst>
                                </p:cTn>
                              </p:par>
                            </p:childTnLst>
                          </p:cTn>
                        </p:par>
                        <p:par>
                          <p:cTn id="14" fill="hold" nodeType="afterGroup">
                            <p:stCondLst>
                              <p:cond delay="1500"/>
                            </p:stCondLst>
                            <p:childTnLst>
                              <p:par>
                                <p:cTn id="15" presetID="26" presetClass="entr" presetSubtype="0" fill="hold" grpId="0"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down)">
                                      <p:cBhvr>
                                        <p:cTn id="17" dur="290">
                                          <p:stCondLst>
                                            <p:cond delay="0"/>
                                          </p:stCondLst>
                                        </p:cTn>
                                        <p:tgtEl>
                                          <p:spTgt spid="53"/>
                                        </p:tgtEl>
                                      </p:cBhvr>
                                    </p:animEffect>
                                    <p:anim calcmode="lin" valueType="num">
                                      <p:cBhvr>
                                        <p:cTn id="18" dur="911" tmFilter="0,0; 0.14,0.36; 0.43,0.73; 0.71,0.91; 1.0,1.0">
                                          <p:stCondLst>
                                            <p:cond delay="0"/>
                                          </p:stCondLst>
                                        </p:cTn>
                                        <p:tgtEl>
                                          <p:spTgt spid="53"/>
                                        </p:tgtEl>
                                        <p:attrNameLst>
                                          <p:attrName>ppt_x</p:attrName>
                                        </p:attrNameLst>
                                      </p:cBhvr>
                                      <p:tavLst>
                                        <p:tav tm="0">
                                          <p:val>
                                            <p:strVal val="#ppt_x-0.25"/>
                                          </p:val>
                                        </p:tav>
                                        <p:tav tm="100000">
                                          <p:val>
                                            <p:strVal val="#ppt_x"/>
                                          </p:val>
                                        </p:tav>
                                      </p:tavLst>
                                    </p:anim>
                                    <p:anim calcmode="lin" valueType="num">
                                      <p:cBhvr>
                                        <p:cTn id="19" dur="332" tmFilter="0.0,0.0; 0.25,0.07; 0.50,0.2; 0.75,0.467; 1.0,1.0">
                                          <p:stCondLst>
                                            <p:cond delay="0"/>
                                          </p:stCondLst>
                                        </p:cTn>
                                        <p:tgtEl>
                                          <p:spTgt spid="53"/>
                                        </p:tgtEl>
                                        <p:attrNameLst>
                                          <p:attrName>ppt_y</p:attrName>
                                        </p:attrNameLst>
                                      </p:cBhvr>
                                      <p:tavLst>
                                        <p:tav tm="0" fmla="#ppt_y-sin(pi*$)/3">
                                          <p:val>
                                            <p:fltVal val="0.5"/>
                                          </p:val>
                                        </p:tav>
                                        <p:tav tm="100000">
                                          <p:val>
                                            <p:fltVal val="1"/>
                                          </p:val>
                                        </p:tav>
                                      </p:tavLst>
                                    </p:anim>
                                    <p:anim calcmode="lin" valueType="num">
                                      <p:cBhvr>
                                        <p:cTn id="20" dur="332" tmFilter="0, 0; 0.125,0.2665; 0.25,0.4; 0.375,0.465; 0.5,0.5;  0.625,0.535; 0.75,0.6; 0.875,0.7335; 1,1">
                                          <p:stCondLst>
                                            <p:cond delay="332"/>
                                          </p:stCondLst>
                                        </p:cTn>
                                        <p:tgtEl>
                                          <p:spTgt spid="53"/>
                                        </p:tgtEl>
                                        <p:attrNameLst>
                                          <p:attrName>ppt_y</p:attrName>
                                        </p:attrNameLst>
                                      </p:cBhvr>
                                      <p:tavLst>
                                        <p:tav tm="0" fmla="#ppt_y-sin(pi*$)/9">
                                          <p:val>
                                            <p:fltVal val="0"/>
                                          </p:val>
                                        </p:tav>
                                        <p:tav tm="100000">
                                          <p:val>
                                            <p:fltVal val="1"/>
                                          </p:val>
                                        </p:tav>
                                      </p:tavLst>
                                    </p:anim>
                                    <p:anim calcmode="lin" valueType="num">
                                      <p:cBhvr>
                                        <p:cTn id="21" dur="166" tmFilter="0, 0; 0.125,0.2665; 0.25,0.4; 0.375,0.465; 0.5,0.5;  0.625,0.535; 0.75,0.6; 0.875,0.7335; 1,1">
                                          <p:stCondLst>
                                            <p:cond delay="662"/>
                                          </p:stCondLst>
                                        </p:cTn>
                                        <p:tgtEl>
                                          <p:spTgt spid="53"/>
                                        </p:tgtEl>
                                        <p:attrNameLst>
                                          <p:attrName>ppt_y</p:attrName>
                                        </p:attrNameLst>
                                      </p:cBhvr>
                                      <p:tavLst>
                                        <p:tav tm="0" fmla="#ppt_y-sin(pi*$)/27">
                                          <p:val>
                                            <p:fltVal val="0"/>
                                          </p:val>
                                        </p:tav>
                                        <p:tav tm="100000">
                                          <p:val>
                                            <p:fltVal val="1"/>
                                          </p:val>
                                        </p:tav>
                                      </p:tavLst>
                                    </p:anim>
                                    <p:anim calcmode="lin" valueType="num">
                                      <p:cBhvr>
                                        <p:cTn id="22" dur="82" tmFilter="0, 0; 0.125,0.2665; 0.25,0.4; 0.375,0.465; 0.5,0.5;  0.625,0.535; 0.75,0.6; 0.875,0.7335; 1,1">
                                          <p:stCondLst>
                                            <p:cond delay="828"/>
                                          </p:stCondLst>
                                        </p:cTn>
                                        <p:tgtEl>
                                          <p:spTgt spid="53"/>
                                        </p:tgtEl>
                                        <p:attrNameLst>
                                          <p:attrName>ppt_y</p:attrName>
                                        </p:attrNameLst>
                                      </p:cBhvr>
                                      <p:tavLst>
                                        <p:tav tm="0" fmla="#ppt_y-sin(pi*$)/81">
                                          <p:val>
                                            <p:fltVal val="0"/>
                                          </p:val>
                                        </p:tav>
                                        <p:tav tm="100000">
                                          <p:val>
                                            <p:fltVal val="1"/>
                                          </p:val>
                                        </p:tav>
                                      </p:tavLst>
                                    </p:anim>
                                    <p:animScale>
                                      <p:cBhvr>
                                        <p:cTn id="23" dur="13">
                                          <p:stCondLst>
                                            <p:cond delay="325"/>
                                          </p:stCondLst>
                                        </p:cTn>
                                        <p:tgtEl>
                                          <p:spTgt spid="53"/>
                                        </p:tgtEl>
                                      </p:cBhvr>
                                      <p:to x="100000" y="60000"/>
                                    </p:animScale>
                                    <p:animScale>
                                      <p:cBhvr>
                                        <p:cTn id="24" dur="83" decel="50000">
                                          <p:stCondLst>
                                            <p:cond delay="338"/>
                                          </p:stCondLst>
                                        </p:cTn>
                                        <p:tgtEl>
                                          <p:spTgt spid="53"/>
                                        </p:tgtEl>
                                      </p:cBhvr>
                                      <p:to x="100000" y="100000"/>
                                    </p:animScale>
                                    <p:animScale>
                                      <p:cBhvr>
                                        <p:cTn id="25" dur="13">
                                          <p:stCondLst>
                                            <p:cond delay="656"/>
                                          </p:stCondLst>
                                        </p:cTn>
                                        <p:tgtEl>
                                          <p:spTgt spid="53"/>
                                        </p:tgtEl>
                                      </p:cBhvr>
                                      <p:to x="100000" y="80000"/>
                                    </p:animScale>
                                    <p:animScale>
                                      <p:cBhvr>
                                        <p:cTn id="26" dur="83" decel="50000">
                                          <p:stCondLst>
                                            <p:cond delay="669"/>
                                          </p:stCondLst>
                                        </p:cTn>
                                        <p:tgtEl>
                                          <p:spTgt spid="53"/>
                                        </p:tgtEl>
                                      </p:cBhvr>
                                      <p:to x="100000" y="100000"/>
                                    </p:animScale>
                                    <p:animScale>
                                      <p:cBhvr>
                                        <p:cTn id="27" dur="13">
                                          <p:stCondLst>
                                            <p:cond delay="821"/>
                                          </p:stCondLst>
                                        </p:cTn>
                                        <p:tgtEl>
                                          <p:spTgt spid="53"/>
                                        </p:tgtEl>
                                      </p:cBhvr>
                                      <p:to x="100000" y="90000"/>
                                    </p:animScale>
                                    <p:animScale>
                                      <p:cBhvr>
                                        <p:cTn id="28" dur="83" decel="50000">
                                          <p:stCondLst>
                                            <p:cond delay="834"/>
                                          </p:stCondLst>
                                        </p:cTn>
                                        <p:tgtEl>
                                          <p:spTgt spid="53"/>
                                        </p:tgtEl>
                                      </p:cBhvr>
                                      <p:to x="100000" y="100000"/>
                                    </p:animScale>
                                    <p:animScale>
                                      <p:cBhvr>
                                        <p:cTn id="29" dur="13">
                                          <p:stCondLst>
                                            <p:cond delay="904"/>
                                          </p:stCondLst>
                                        </p:cTn>
                                        <p:tgtEl>
                                          <p:spTgt spid="53"/>
                                        </p:tgtEl>
                                      </p:cBhvr>
                                      <p:to x="100000" y="95000"/>
                                    </p:animScale>
                                    <p:animScale>
                                      <p:cBhvr>
                                        <p:cTn id="30" dur="83" decel="50000">
                                          <p:stCondLst>
                                            <p:cond delay="917"/>
                                          </p:stCondLst>
                                        </p:cTn>
                                        <p:tgtEl>
                                          <p:spTgt spid="53"/>
                                        </p:tgtEl>
                                      </p:cBhvr>
                                      <p:to x="100000" y="100000"/>
                                    </p:animScale>
                                  </p:childTnLst>
                                </p:cTn>
                              </p:par>
                            </p:childTnLst>
                          </p:cTn>
                        </p:par>
                        <p:par>
                          <p:cTn id="31" fill="hold" nodeType="afterGroup">
                            <p:stCondLst>
                              <p:cond delay="2500"/>
                            </p:stCondLst>
                            <p:childTnLst>
                              <p:par>
                                <p:cTn id="32" presetID="26" presetClass="entr" presetSubtype="0" fill="hold" grpId="0"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down)">
                                      <p:cBhvr>
                                        <p:cTn id="34" dur="290">
                                          <p:stCondLst>
                                            <p:cond delay="0"/>
                                          </p:stCondLst>
                                        </p:cTn>
                                        <p:tgtEl>
                                          <p:spTgt spid="51"/>
                                        </p:tgtEl>
                                      </p:cBhvr>
                                    </p:animEffect>
                                    <p:anim calcmode="lin" valueType="num">
                                      <p:cBhvr>
                                        <p:cTn id="35" dur="911" tmFilter="0,0; 0.14,0.36; 0.43,0.73; 0.71,0.91; 1.0,1.0">
                                          <p:stCondLst>
                                            <p:cond delay="0"/>
                                          </p:stCondLst>
                                        </p:cTn>
                                        <p:tgtEl>
                                          <p:spTgt spid="51"/>
                                        </p:tgtEl>
                                        <p:attrNameLst>
                                          <p:attrName>ppt_x</p:attrName>
                                        </p:attrNameLst>
                                      </p:cBhvr>
                                      <p:tavLst>
                                        <p:tav tm="0">
                                          <p:val>
                                            <p:strVal val="#ppt_x-0.25"/>
                                          </p:val>
                                        </p:tav>
                                        <p:tav tm="100000">
                                          <p:val>
                                            <p:strVal val="#ppt_x"/>
                                          </p:val>
                                        </p:tav>
                                      </p:tavLst>
                                    </p:anim>
                                    <p:anim calcmode="lin" valueType="num">
                                      <p:cBhvr>
                                        <p:cTn id="36" dur="332" tmFilter="0.0,0.0; 0.25,0.07; 0.50,0.2; 0.75,0.467; 1.0,1.0">
                                          <p:stCondLst>
                                            <p:cond delay="0"/>
                                          </p:stCondLst>
                                        </p:cTn>
                                        <p:tgtEl>
                                          <p:spTgt spid="51"/>
                                        </p:tgtEl>
                                        <p:attrNameLst>
                                          <p:attrName>ppt_y</p:attrName>
                                        </p:attrNameLst>
                                      </p:cBhvr>
                                      <p:tavLst>
                                        <p:tav tm="0" fmla="#ppt_y-sin(pi*$)/3">
                                          <p:val>
                                            <p:fltVal val="0.5"/>
                                          </p:val>
                                        </p:tav>
                                        <p:tav tm="100000">
                                          <p:val>
                                            <p:fltVal val="1"/>
                                          </p:val>
                                        </p:tav>
                                      </p:tavLst>
                                    </p:anim>
                                    <p:anim calcmode="lin" valueType="num">
                                      <p:cBhvr>
                                        <p:cTn id="37" dur="332" tmFilter="0, 0; 0.125,0.2665; 0.25,0.4; 0.375,0.465; 0.5,0.5;  0.625,0.535; 0.75,0.6; 0.875,0.7335; 1,1">
                                          <p:stCondLst>
                                            <p:cond delay="332"/>
                                          </p:stCondLst>
                                        </p:cTn>
                                        <p:tgtEl>
                                          <p:spTgt spid="51"/>
                                        </p:tgtEl>
                                        <p:attrNameLst>
                                          <p:attrName>ppt_y</p:attrName>
                                        </p:attrNameLst>
                                      </p:cBhvr>
                                      <p:tavLst>
                                        <p:tav tm="0" fmla="#ppt_y-sin(pi*$)/9">
                                          <p:val>
                                            <p:fltVal val="0"/>
                                          </p:val>
                                        </p:tav>
                                        <p:tav tm="100000">
                                          <p:val>
                                            <p:fltVal val="1"/>
                                          </p:val>
                                        </p:tav>
                                      </p:tavLst>
                                    </p:anim>
                                    <p:anim calcmode="lin" valueType="num">
                                      <p:cBhvr>
                                        <p:cTn id="38" dur="166" tmFilter="0, 0; 0.125,0.2665; 0.25,0.4; 0.375,0.465; 0.5,0.5;  0.625,0.535; 0.75,0.6; 0.875,0.7335; 1,1">
                                          <p:stCondLst>
                                            <p:cond delay="662"/>
                                          </p:stCondLst>
                                        </p:cTn>
                                        <p:tgtEl>
                                          <p:spTgt spid="51"/>
                                        </p:tgtEl>
                                        <p:attrNameLst>
                                          <p:attrName>ppt_y</p:attrName>
                                        </p:attrNameLst>
                                      </p:cBhvr>
                                      <p:tavLst>
                                        <p:tav tm="0" fmla="#ppt_y-sin(pi*$)/27">
                                          <p:val>
                                            <p:fltVal val="0"/>
                                          </p:val>
                                        </p:tav>
                                        <p:tav tm="100000">
                                          <p:val>
                                            <p:fltVal val="1"/>
                                          </p:val>
                                        </p:tav>
                                      </p:tavLst>
                                    </p:anim>
                                    <p:anim calcmode="lin" valueType="num">
                                      <p:cBhvr>
                                        <p:cTn id="39" dur="82" tmFilter="0, 0; 0.125,0.2665; 0.25,0.4; 0.375,0.465; 0.5,0.5;  0.625,0.535; 0.75,0.6; 0.875,0.7335; 1,1">
                                          <p:stCondLst>
                                            <p:cond delay="828"/>
                                          </p:stCondLst>
                                        </p:cTn>
                                        <p:tgtEl>
                                          <p:spTgt spid="51"/>
                                        </p:tgtEl>
                                        <p:attrNameLst>
                                          <p:attrName>ppt_y</p:attrName>
                                        </p:attrNameLst>
                                      </p:cBhvr>
                                      <p:tavLst>
                                        <p:tav tm="0" fmla="#ppt_y-sin(pi*$)/81">
                                          <p:val>
                                            <p:fltVal val="0"/>
                                          </p:val>
                                        </p:tav>
                                        <p:tav tm="100000">
                                          <p:val>
                                            <p:fltVal val="1"/>
                                          </p:val>
                                        </p:tav>
                                      </p:tavLst>
                                    </p:anim>
                                    <p:animScale>
                                      <p:cBhvr>
                                        <p:cTn id="40" dur="13">
                                          <p:stCondLst>
                                            <p:cond delay="325"/>
                                          </p:stCondLst>
                                        </p:cTn>
                                        <p:tgtEl>
                                          <p:spTgt spid="51"/>
                                        </p:tgtEl>
                                      </p:cBhvr>
                                      <p:to x="100000" y="60000"/>
                                    </p:animScale>
                                    <p:animScale>
                                      <p:cBhvr>
                                        <p:cTn id="41" dur="83" decel="50000">
                                          <p:stCondLst>
                                            <p:cond delay="338"/>
                                          </p:stCondLst>
                                        </p:cTn>
                                        <p:tgtEl>
                                          <p:spTgt spid="51"/>
                                        </p:tgtEl>
                                      </p:cBhvr>
                                      <p:to x="100000" y="100000"/>
                                    </p:animScale>
                                    <p:animScale>
                                      <p:cBhvr>
                                        <p:cTn id="42" dur="13">
                                          <p:stCondLst>
                                            <p:cond delay="656"/>
                                          </p:stCondLst>
                                        </p:cTn>
                                        <p:tgtEl>
                                          <p:spTgt spid="51"/>
                                        </p:tgtEl>
                                      </p:cBhvr>
                                      <p:to x="100000" y="80000"/>
                                    </p:animScale>
                                    <p:animScale>
                                      <p:cBhvr>
                                        <p:cTn id="43" dur="83" decel="50000">
                                          <p:stCondLst>
                                            <p:cond delay="669"/>
                                          </p:stCondLst>
                                        </p:cTn>
                                        <p:tgtEl>
                                          <p:spTgt spid="51"/>
                                        </p:tgtEl>
                                      </p:cBhvr>
                                      <p:to x="100000" y="100000"/>
                                    </p:animScale>
                                    <p:animScale>
                                      <p:cBhvr>
                                        <p:cTn id="44" dur="13">
                                          <p:stCondLst>
                                            <p:cond delay="821"/>
                                          </p:stCondLst>
                                        </p:cTn>
                                        <p:tgtEl>
                                          <p:spTgt spid="51"/>
                                        </p:tgtEl>
                                      </p:cBhvr>
                                      <p:to x="100000" y="90000"/>
                                    </p:animScale>
                                    <p:animScale>
                                      <p:cBhvr>
                                        <p:cTn id="45" dur="83" decel="50000">
                                          <p:stCondLst>
                                            <p:cond delay="834"/>
                                          </p:stCondLst>
                                        </p:cTn>
                                        <p:tgtEl>
                                          <p:spTgt spid="51"/>
                                        </p:tgtEl>
                                      </p:cBhvr>
                                      <p:to x="100000" y="100000"/>
                                    </p:animScale>
                                    <p:animScale>
                                      <p:cBhvr>
                                        <p:cTn id="46" dur="13">
                                          <p:stCondLst>
                                            <p:cond delay="904"/>
                                          </p:stCondLst>
                                        </p:cTn>
                                        <p:tgtEl>
                                          <p:spTgt spid="51"/>
                                        </p:tgtEl>
                                      </p:cBhvr>
                                      <p:to x="100000" y="95000"/>
                                    </p:animScale>
                                    <p:animScale>
                                      <p:cBhvr>
                                        <p:cTn id="47" dur="83" decel="50000">
                                          <p:stCondLst>
                                            <p:cond delay="917"/>
                                          </p:stCondLst>
                                        </p:cTn>
                                        <p:tgtEl>
                                          <p:spTgt spid="51"/>
                                        </p:tgtEl>
                                      </p:cBhvr>
                                      <p:to x="100000" y="100000"/>
                                    </p:animScale>
                                  </p:childTnLst>
                                </p:cTn>
                              </p:par>
                            </p:childTnLst>
                          </p:cTn>
                        </p:par>
                        <p:par>
                          <p:cTn id="48" fill="hold" nodeType="afterGroup">
                            <p:stCondLst>
                              <p:cond delay="3500"/>
                            </p:stCondLst>
                            <p:childTnLst>
                              <p:par>
                                <p:cTn id="49" presetID="26"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down)">
                                      <p:cBhvr>
                                        <p:cTn id="51" dur="290">
                                          <p:stCondLst>
                                            <p:cond delay="0"/>
                                          </p:stCondLst>
                                        </p:cTn>
                                        <p:tgtEl>
                                          <p:spTgt spid="52"/>
                                        </p:tgtEl>
                                      </p:cBhvr>
                                    </p:animEffect>
                                    <p:anim calcmode="lin" valueType="num">
                                      <p:cBhvr>
                                        <p:cTn id="52" dur="911"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53" dur="332"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54" dur="332" tmFilter="0, 0; 0.125,0.2665; 0.25,0.4; 0.375,0.465; 0.5,0.5;  0.625,0.535; 0.75,0.6; 0.875,0.7335; 1,1">
                                          <p:stCondLst>
                                            <p:cond delay="332"/>
                                          </p:stCondLst>
                                        </p:cTn>
                                        <p:tgtEl>
                                          <p:spTgt spid="52"/>
                                        </p:tgtEl>
                                        <p:attrNameLst>
                                          <p:attrName>ppt_y</p:attrName>
                                        </p:attrNameLst>
                                      </p:cBhvr>
                                      <p:tavLst>
                                        <p:tav tm="0" fmla="#ppt_y-sin(pi*$)/9">
                                          <p:val>
                                            <p:fltVal val="0"/>
                                          </p:val>
                                        </p:tav>
                                        <p:tav tm="100000">
                                          <p:val>
                                            <p:fltVal val="1"/>
                                          </p:val>
                                        </p:tav>
                                      </p:tavLst>
                                    </p:anim>
                                    <p:anim calcmode="lin" valueType="num">
                                      <p:cBhvr>
                                        <p:cTn id="55" dur="166" tmFilter="0, 0; 0.125,0.2665; 0.25,0.4; 0.375,0.465; 0.5,0.5;  0.625,0.535; 0.75,0.6; 0.875,0.7335; 1,1">
                                          <p:stCondLst>
                                            <p:cond delay="662"/>
                                          </p:stCondLst>
                                        </p:cTn>
                                        <p:tgtEl>
                                          <p:spTgt spid="52"/>
                                        </p:tgtEl>
                                        <p:attrNameLst>
                                          <p:attrName>ppt_y</p:attrName>
                                        </p:attrNameLst>
                                      </p:cBhvr>
                                      <p:tavLst>
                                        <p:tav tm="0" fmla="#ppt_y-sin(pi*$)/27">
                                          <p:val>
                                            <p:fltVal val="0"/>
                                          </p:val>
                                        </p:tav>
                                        <p:tav tm="100000">
                                          <p:val>
                                            <p:fltVal val="1"/>
                                          </p:val>
                                        </p:tav>
                                      </p:tavLst>
                                    </p:anim>
                                    <p:anim calcmode="lin" valueType="num">
                                      <p:cBhvr>
                                        <p:cTn id="56" dur="82" tmFilter="0, 0; 0.125,0.2665; 0.25,0.4; 0.375,0.465; 0.5,0.5;  0.625,0.535; 0.75,0.6; 0.875,0.7335; 1,1">
                                          <p:stCondLst>
                                            <p:cond delay="828"/>
                                          </p:stCondLst>
                                        </p:cTn>
                                        <p:tgtEl>
                                          <p:spTgt spid="52"/>
                                        </p:tgtEl>
                                        <p:attrNameLst>
                                          <p:attrName>ppt_y</p:attrName>
                                        </p:attrNameLst>
                                      </p:cBhvr>
                                      <p:tavLst>
                                        <p:tav tm="0" fmla="#ppt_y-sin(pi*$)/81">
                                          <p:val>
                                            <p:fltVal val="0"/>
                                          </p:val>
                                        </p:tav>
                                        <p:tav tm="100000">
                                          <p:val>
                                            <p:fltVal val="1"/>
                                          </p:val>
                                        </p:tav>
                                      </p:tavLst>
                                    </p:anim>
                                    <p:animScale>
                                      <p:cBhvr>
                                        <p:cTn id="57" dur="13">
                                          <p:stCondLst>
                                            <p:cond delay="325"/>
                                          </p:stCondLst>
                                        </p:cTn>
                                        <p:tgtEl>
                                          <p:spTgt spid="52"/>
                                        </p:tgtEl>
                                      </p:cBhvr>
                                      <p:to x="100000" y="60000"/>
                                    </p:animScale>
                                    <p:animScale>
                                      <p:cBhvr>
                                        <p:cTn id="58" dur="83" decel="50000">
                                          <p:stCondLst>
                                            <p:cond delay="338"/>
                                          </p:stCondLst>
                                        </p:cTn>
                                        <p:tgtEl>
                                          <p:spTgt spid="52"/>
                                        </p:tgtEl>
                                      </p:cBhvr>
                                      <p:to x="100000" y="100000"/>
                                    </p:animScale>
                                    <p:animScale>
                                      <p:cBhvr>
                                        <p:cTn id="59" dur="13">
                                          <p:stCondLst>
                                            <p:cond delay="656"/>
                                          </p:stCondLst>
                                        </p:cTn>
                                        <p:tgtEl>
                                          <p:spTgt spid="52"/>
                                        </p:tgtEl>
                                      </p:cBhvr>
                                      <p:to x="100000" y="80000"/>
                                    </p:animScale>
                                    <p:animScale>
                                      <p:cBhvr>
                                        <p:cTn id="60" dur="83" decel="50000">
                                          <p:stCondLst>
                                            <p:cond delay="669"/>
                                          </p:stCondLst>
                                        </p:cTn>
                                        <p:tgtEl>
                                          <p:spTgt spid="52"/>
                                        </p:tgtEl>
                                      </p:cBhvr>
                                      <p:to x="100000" y="100000"/>
                                    </p:animScale>
                                    <p:animScale>
                                      <p:cBhvr>
                                        <p:cTn id="61" dur="13">
                                          <p:stCondLst>
                                            <p:cond delay="821"/>
                                          </p:stCondLst>
                                        </p:cTn>
                                        <p:tgtEl>
                                          <p:spTgt spid="52"/>
                                        </p:tgtEl>
                                      </p:cBhvr>
                                      <p:to x="100000" y="90000"/>
                                    </p:animScale>
                                    <p:animScale>
                                      <p:cBhvr>
                                        <p:cTn id="62" dur="83" decel="50000">
                                          <p:stCondLst>
                                            <p:cond delay="834"/>
                                          </p:stCondLst>
                                        </p:cTn>
                                        <p:tgtEl>
                                          <p:spTgt spid="52"/>
                                        </p:tgtEl>
                                      </p:cBhvr>
                                      <p:to x="100000" y="100000"/>
                                    </p:animScale>
                                    <p:animScale>
                                      <p:cBhvr>
                                        <p:cTn id="63" dur="13">
                                          <p:stCondLst>
                                            <p:cond delay="904"/>
                                          </p:stCondLst>
                                        </p:cTn>
                                        <p:tgtEl>
                                          <p:spTgt spid="52"/>
                                        </p:tgtEl>
                                      </p:cBhvr>
                                      <p:to x="100000" y="95000"/>
                                    </p:animScale>
                                    <p:animScale>
                                      <p:cBhvr>
                                        <p:cTn id="64" dur="83" decel="50000">
                                          <p:stCondLst>
                                            <p:cond delay="917"/>
                                          </p:stCondLst>
                                        </p:cTn>
                                        <p:tgtEl>
                                          <p:spTgt spid="52"/>
                                        </p:tgtEl>
                                      </p:cBhvr>
                                      <p:to x="100000" y="100000"/>
                                    </p:animScale>
                                  </p:childTnLst>
                                </p:cTn>
                              </p:par>
                            </p:childTnLst>
                          </p:cTn>
                        </p:par>
                        <p:par>
                          <p:cTn id="65" fill="hold" nodeType="afterGroup">
                            <p:stCondLst>
                              <p:cond delay="4500"/>
                            </p:stCondLst>
                            <p:childTnLst>
                              <p:par>
                                <p:cTn id="66" presetID="26" presetClass="entr" presetSubtype="0"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down)">
                                      <p:cBhvr>
                                        <p:cTn id="68" dur="290">
                                          <p:stCondLst>
                                            <p:cond delay="0"/>
                                          </p:stCondLst>
                                        </p:cTn>
                                        <p:tgtEl>
                                          <p:spTgt spid="54"/>
                                        </p:tgtEl>
                                      </p:cBhvr>
                                    </p:animEffect>
                                    <p:anim calcmode="lin" valueType="num">
                                      <p:cBhvr>
                                        <p:cTn id="69" dur="911"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70" dur="332"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71" dur="332" tmFilter="0, 0; 0.125,0.2665; 0.25,0.4; 0.375,0.465; 0.5,0.5;  0.625,0.535; 0.75,0.6; 0.875,0.7335; 1,1">
                                          <p:stCondLst>
                                            <p:cond delay="332"/>
                                          </p:stCondLst>
                                        </p:cTn>
                                        <p:tgtEl>
                                          <p:spTgt spid="54"/>
                                        </p:tgtEl>
                                        <p:attrNameLst>
                                          <p:attrName>ppt_y</p:attrName>
                                        </p:attrNameLst>
                                      </p:cBhvr>
                                      <p:tavLst>
                                        <p:tav tm="0" fmla="#ppt_y-sin(pi*$)/9">
                                          <p:val>
                                            <p:fltVal val="0"/>
                                          </p:val>
                                        </p:tav>
                                        <p:tav tm="100000">
                                          <p:val>
                                            <p:fltVal val="1"/>
                                          </p:val>
                                        </p:tav>
                                      </p:tavLst>
                                    </p:anim>
                                    <p:anim calcmode="lin" valueType="num">
                                      <p:cBhvr>
                                        <p:cTn id="72" dur="166" tmFilter="0, 0; 0.125,0.2665; 0.25,0.4; 0.375,0.465; 0.5,0.5;  0.625,0.535; 0.75,0.6; 0.875,0.7335; 1,1">
                                          <p:stCondLst>
                                            <p:cond delay="662"/>
                                          </p:stCondLst>
                                        </p:cTn>
                                        <p:tgtEl>
                                          <p:spTgt spid="54"/>
                                        </p:tgtEl>
                                        <p:attrNameLst>
                                          <p:attrName>ppt_y</p:attrName>
                                        </p:attrNameLst>
                                      </p:cBhvr>
                                      <p:tavLst>
                                        <p:tav tm="0" fmla="#ppt_y-sin(pi*$)/27">
                                          <p:val>
                                            <p:fltVal val="0"/>
                                          </p:val>
                                        </p:tav>
                                        <p:tav tm="100000">
                                          <p:val>
                                            <p:fltVal val="1"/>
                                          </p:val>
                                        </p:tav>
                                      </p:tavLst>
                                    </p:anim>
                                    <p:anim calcmode="lin" valueType="num">
                                      <p:cBhvr>
                                        <p:cTn id="73" dur="82" tmFilter="0, 0; 0.125,0.2665; 0.25,0.4; 0.375,0.465; 0.5,0.5;  0.625,0.535; 0.75,0.6; 0.875,0.7335; 1,1">
                                          <p:stCondLst>
                                            <p:cond delay="828"/>
                                          </p:stCondLst>
                                        </p:cTn>
                                        <p:tgtEl>
                                          <p:spTgt spid="54"/>
                                        </p:tgtEl>
                                        <p:attrNameLst>
                                          <p:attrName>ppt_y</p:attrName>
                                        </p:attrNameLst>
                                      </p:cBhvr>
                                      <p:tavLst>
                                        <p:tav tm="0" fmla="#ppt_y-sin(pi*$)/81">
                                          <p:val>
                                            <p:fltVal val="0"/>
                                          </p:val>
                                        </p:tav>
                                        <p:tav tm="100000">
                                          <p:val>
                                            <p:fltVal val="1"/>
                                          </p:val>
                                        </p:tav>
                                      </p:tavLst>
                                    </p:anim>
                                    <p:animScale>
                                      <p:cBhvr>
                                        <p:cTn id="74" dur="13">
                                          <p:stCondLst>
                                            <p:cond delay="325"/>
                                          </p:stCondLst>
                                        </p:cTn>
                                        <p:tgtEl>
                                          <p:spTgt spid="54"/>
                                        </p:tgtEl>
                                      </p:cBhvr>
                                      <p:to x="100000" y="60000"/>
                                    </p:animScale>
                                    <p:animScale>
                                      <p:cBhvr>
                                        <p:cTn id="75" dur="83" decel="50000">
                                          <p:stCondLst>
                                            <p:cond delay="338"/>
                                          </p:stCondLst>
                                        </p:cTn>
                                        <p:tgtEl>
                                          <p:spTgt spid="54"/>
                                        </p:tgtEl>
                                      </p:cBhvr>
                                      <p:to x="100000" y="100000"/>
                                    </p:animScale>
                                    <p:animScale>
                                      <p:cBhvr>
                                        <p:cTn id="76" dur="13">
                                          <p:stCondLst>
                                            <p:cond delay="656"/>
                                          </p:stCondLst>
                                        </p:cTn>
                                        <p:tgtEl>
                                          <p:spTgt spid="54"/>
                                        </p:tgtEl>
                                      </p:cBhvr>
                                      <p:to x="100000" y="80000"/>
                                    </p:animScale>
                                    <p:animScale>
                                      <p:cBhvr>
                                        <p:cTn id="77" dur="83" decel="50000">
                                          <p:stCondLst>
                                            <p:cond delay="669"/>
                                          </p:stCondLst>
                                        </p:cTn>
                                        <p:tgtEl>
                                          <p:spTgt spid="54"/>
                                        </p:tgtEl>
                                      </p:cBhvr>
                                      <p:to x="100000" y="100000"/>
                                    </p:animScale>
                                    <p:animScale>
                                      <p:cBhvr>
                                        <p:cTn id="78" dur="13">
                                          <p:stCondLst>
                                            <p:cond delay="821"/>
                                          </p:stCondLst>
                                        </p:cTn>
                                        <p:tgtEl>
                                          <p:spTgt spid="54"/>
                                        </p:tgtEl>
                                      </p:cBhvr>
                                      <p:to x="100000" y="90000"/>
                                    </p:animScale>
                                    <p:animScale>
                                      <p:cBhvr>
                                        <p:cTn id="79" dur="83" decel="50000">
                                          <p:stCondLst>
                                            <p:cond delay="834"/>
                                          </p:stCondLst>
                                        </p:cTn>
                                        <p:tgtEl>
                                          <p:spTgt spid="54"/>
                                        </p:tgtEl>
                                      </p:cBhvr>
                                      <p:to x="100000" y="100000"/>
                                    </p:animScale>
                                    <p:animScale>
                                      <p:cBhvr>
                                        <p:cTn id="80" dur="13">
                                          <p:stCondLst>
                                            <p:cond delay="904"/>
                                          </p:stCondLst>
                                        </p:cTn>
                                        <p:tgtEl>
                                          <p:spTgt spid="54"/>
                                        </p:tgtEl>
                                      </p:cBhvr>
                                      <p:to x="100000" y="95000"/>
                                    </p:animScale>
                                    <p:animScale>
                                      <p:cBhvr>
                                        <p:cTn id="81" dur="83" decel="50000">
                                          <p:stCondLst>
                                            <p:cond delay="917"/>
                                          </p:stCondLst>
                                        </p:cTn>
                                        <p:tgtEl>
                                          <p:spTgt spid="54"/>
                                        </p:tgtEl>
                                      </p:cBhvr>
                                      <p:to x="100000" y="100000"/>
                                    </p:animScale>
                                  </p:childTnLst>
                                </p:cTn>
                              </p:par>
                            </p:childTnLst>
                          </p:cTn>
                        </p:par>
                        <p:par>
                          <p:cTn id="82" fill="hold" nodeType="afterGroup">
                            <p:stCondLst>
                              <p:cond delay="5500"/>
                            </p:stCondLst>
                            <p:childTnLst>
                              <p:par>
                                <p:cTn id="83" presetID="53" presetClass="entr" presetSubtype="16"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 calcmode="lin" valueType="num">
                                      <p:cBhvr>
                                        <p:cTn id="85" dur="1000" fill="hold"/>
                                        <p:tgtEl>
                                          <p:spTgt spid="3"/>
                                        </p:tgtEl>
                                        <p:attrNameLst>
                                          <p:attrName>ppt_w</p:attrName>
                                        </p:attrNameLst>
                                      </p:cBhvr>
                                      <p:tavLst>
                                        <p:tav tm="0">
                                          <p:val>
                                            <p:fltVal val="0"/>
                                          </p:val>
                                        </p:tav>
                                        <p:tav tm="100000">
                                          <p:val>
                                            <p:strVal val="#ppt_w"/>
                                          </p:val>
                                        </p:tav>
                                      </p:tavLst>
                                    </p:anim>
                                    <p:anim calcmode="lin" valueType="num">
                                      <p:cBhvr>
                                        <p:cTn id="86" dur="1000" fill="hold"/>
                                        <p:tgtEl>
                                          <p:spTgt spid="3"/>
                                        </p:tgtEl>
                                        <p:attrNameLst>
                                          <p:attrName>ppt_h</p:attrName>
                                        </p:attrNameLst>
                                      </p:cBhvr>
                                      <p:tavLst>
                                        <p:tav tm="0">
                                          <p:val>
                                            <p:fltVal val="0"/>
                                          </p:val>
                                        </p:tav>
                                        <p:tav tm="100000">
                                          <p:val>
                                            <p:strVal val="#ppt_h"/>
                                          </p:val>
                                        </p:tav>
                                      </p:tavLst>
                                    </p:anim>
                                    <p:animEffect transition="in" filter="fade">
                                      <p:cBhvr>
                                        <p:cTn id="87" dur="1000"/>
                                        <p:tgtEl>
                                          <p:spTgt spid="3"/>
                                        </p:tgtEl>
                                      </p:cBhvr>
                                    </p:animEffect>
                                  </p:childTnLst>
                                </p:cTn>
                              </p:par>
                            </p:childTnLst>
                          </p:cTn>
                        </p:par>
                        <p:par>
                          <p:cTn id="88" fill="hold" nodeType="afterGroup">
                            <p:stCondLst>
                              <p:cond delay="6500"/>
                            </p:stCondLst>
                            <p:childTnLst>
                              <p:par>
                                <p:cTn id="89" presetID="26" presetClass="entr" presetSubtype="0"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down)">
                                      <p:cBhvr>
                                        <p:cTn id="91" dur="290">
                                          <p:stCondLst>
                                            <p:cond delay="0"/>
                                          </p:stCondLst>
                                        </p:cTn>
                                        <p:tgtEl>
                                          <p:spTgt spid="23"/>
                                        </p:tgtEl>
                                      </p:cBhvr>
                                    </p:animEffect>
                                    <p:anim calcmode="lin" valueType="num">
                                      <p:cBhvr>
                                        <p:cTn id="92" dur="911"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3" dur="332"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94" dur="332" tmFilter="0, 0; 0.125,0.2665; 0.25,0.4; 0.375,0.465; 0.5,0.5;  0.625,0.535; 0.75,0.6; 0.875,0.7335; 1,1">
                                          <p:stCondLst>
                                            <p:cond delay="332"/>
                                          </p:stCondLst>
                                        </p:cTn>
                                        <p:tgtEl>
                                          <p:spTgt spid="23"/>
                                        </p:tgtEl>
                                        <p:attrNameLst>
                                          <p:attrName>ppt_y</p:attrName>
                                        </p:attrNameLst>
                                      </p:cBhvr>
                                      <p:tavLst>
                                        <p:tav tm="0" fmla="#ppt_y-sin(pi*$)/9">
                                          <p:val>
                                            <p:fltVal val="0"/>
                                          </p:val>
                                        </p:tav>
                                        <p:tav tm="100000">
                                          <p:val>
                                            <p:fltVal val="1"/>
                                          </p:val>
                                        </p:tav>
                                      </p:tavLst>
                                    </p:anim>
                                    <p:anim calcmode="lin" valueType="num">
                                      <p:cBhvr>
                                        <p:cTn id="95" dur="166" tmFilter="0, 0; 0.125,0.2665; 0.25,0.4; 0.375,0.465; 0.5,0.5;  0.625,0.535; 0.75,0.6; 0.875,0.7335; 1,1">
                                          <p:stCondLst>
                                            <p:cond delay="662"/>
                                          </p:stCondLst>
                                        </p:cTn>
                                        <p:tgtEl>
                                          <p:spTgt spid="23"/>
                                        </p:tgtEl>
                                        <p:attrNameLst>
                                          <p:attrName>ppt_y</p:attrName>
                                        </p:attrNameLst>
                                      </p:cBhvr>
                                      <p:tavLst>
                                        <p:tav tm="0" fmla="#ppt_y-sin(pi*$)/27">
                                          <p:val>
                                            <p:fltVal val="0"/>
                                          </p:val>
                                        </p:tav>
                                        <p:tav tm="100000">
                                          <p:val>
                                            <p:fltVal val="1"/>
                                          </p:val>
                                        </p:tav>
                                      </p:tavLst>
                                    </p:anim>
                                    <p:anim calcmode="lin" valueType="num">
                                      <p:cBhvr>
                                        <p:cTn id="96" dur="82" tmFilter="0, 0; 0.125,0.2665; 0.25,0.4; 0.375,0.465; 0.5,0.5;  0.625,0.535; 0.75,0.6; 0.875,0.7335; 1,1">
                                          <p:stCondLst>
                                            <p:cond delay="828"/>
                                          </p:stCondLst>
                                        </p:cTn>
                                        <p:tgtEl>
                                          <p:spTgt spid="23"/>
                                        </p:tgtEl>
                                        <p:attrNameLst>
                                          <p:attrName>ppt_y</p:attrName>
                                        </p:attrNameLst>
                                      </p:cBhvr>
                                      <p:tavLst>
                                        <p:tav tm="0" fmla="#ppt_y-sin(pi*$)/81">
                                          <p:val>
                                            <p:fltVal val="0"/>
                                          </p:val>
                                        </p:tav>
                                        <p:tav tm="100000">
                                          <p:val>
                                            <p:fltVal val="1"/>
                                          </p:val>
                                        </p:tav>
                                      </p:tavLst>
                                    </p:anim>
                                    <p:animScale>
                                      <p:cBhvr>
                                        <p:cTn id="97" dur="13">
                                          <p:stCondLst>
                                            <p:cond delay="325"/>
                                          </p:stCondLst>
                                        </p:cTn>
                                        <p:tgtEl>
                                          <p:spTgt spid="23"/>
                                        </p:tgtEl>
                                      </p:cBhvr>
                                      <p:to x="100000" y="60000"/>
                                    </p:animScale>
                                    <p:animScale>
                                      <p:cBhvr>
                                        <p:cTn id="98" dur="83" decel="50000">
                                          <p:stCondLst>
                                            <p:cond delay="338"/>
                                          </p:stCondLst>
                                        </p:cTn>
                                        <p:tgtEl>
                                          <p:spTgt spid="23"/>
                                        </p:tgtEl>
                                      </p:cBhvr>
                                      <p:to x="100000" y="100000"/>
                                    </p:animScale>
                                    <p:animScale>
                                      <p:cBhvr>
                                        <p:cTn id="99" dur="13">
                                          <p:stCondLst>
                                            <p:cond delay="656"/>
                                          </p:stCondLst>
                                        </p:cTn>
                                        <p:tgtEl>
                                          <p:spTgt spid="23"/>
                                        </p:tgtEl>
                                      </p:cBhvr>
                                      <p:to x="100000" y="80000"/>
                                    </p:animScale>
                                    <p:animScale>
                                      <p:cBhvr>
                                        <p:cTn id="100" dur="83" decel="50000">
                                          <p:stCondLst>
                                            <p:cond delay="669"/>
                                          </p:stCondLst>
                                        </p:cTn>
                                        <p:tgtEl>
                                          <p:spTgt spid="23"/>
                                        </p:tgtEl>
                                      </p:cBhvr>
                                      <p:to x="100000" y="100000"/>
                                    </p:animScale>
                                    <p:animScale>
                                      <p:cBhvr>
                                        <p:cTn id="101" dur="13">
                                          <p:stCondLst>
                                            <p:cond delay="821"/>
                                          </p:stCondLst>
                                        </p:cTn>
                                        <p:tgtEl>
                                          <p:spTgt spid="23"/>
                                        </p:tgtEl>
                                      </p:cBhvr>
                                      <p:to x="100000" y="90000"/>
                                    </p:animScale>
                                    <p:animScale>
                                      <p:cBhvr>
                                        <p:cTn id="102" dur="83" decel="50000">
                                          <p:stCondLst>
                                            <p:cond delay="834"/>
                                          </p:stCondLst>
                                        </p:cTn>
                                        <p:tgtEl>
                                          <p:spTgt spid="23"/>
                                        </p:tgtEl>
                                      </p:cBhvr>
                                      <p:to x="100000" y="100000"/>
                                    </p:animScale>
                                    <p:animScale>
                                      <p:cBhvr>
                                        <p:cTn id="103" dur="13">
                                          <p:stCondLst>
                                            <p:cond delay="904"/>
                                          </p:stCondLst>
                                        </p:cTn>
                                        <p:tgtEl>
                                          <p:spTgt spid="23"/>
                                        </p:tgtEl>
                                      </p:cBhvr>
                                      <p:to x="100000" y="95000"/>
                                    </p:animScale>
                                    <p:animScale>
                                      <p:cBhvr>
                                        <p:cTn id="104" dur="83" decel="50000">
                                          <p:stCondLst>
                                            <p:cond delay="917"/>
                                          </p:stCondLst>
                                        </p:cTn>
                                        <p:tgtEl>
                                          <p:spTgt spid="23"/>
                                        </p:tgtEl>
                                      </p:cBhvr>
                                      <p:to x="100000" y="100000"/>
                                    </p:animScale>
                                  </p:childTnLst>
                                </p:cTn>
                              </p:par>
                            </p:childTnLst>
                          </p:cTn>
                        </p:par>
                        <p:par>
                          <p:cTn id="105" fill="hold" nodeType="afterGroup">
                            <p:stCondLst>
                              <p:cond delay="7500"/>
                            </p:stCondLst>
                            <p:childTnLst>
                              <p:par>
                                <p:cTn id="106" presetID="26" presetClass="entr" presetSubtype="0"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down)">
                                      <p:cBhvr>
                                        <p:cTn id="108" dur="290">
                                          <p:stCondLst>
                                            <p:cond delay="0"/>
                                          </p:stCondLst>
                                        </p:cTn>
                                        <p:tgtEl>
                                          <p:spTgt spid="25"/>
                                        </p:tgtEl>
                                      </p:cBhvr>
                                    </p:animEffect>
                                    <p:anim calcmode="lin" valueType="num">
                                      <p:cBhvr>
                                        <p:cTn id="109"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10"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11"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112"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113"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114" dur="13">
                                          <p:stCondLst>
                                            <p:cond delay="325"/>
                                          </p:stCondLst>
                                        </p:cTn>
                                        <p:tgtEl>
                                          <p:spTgt spid="25"/>
                                        </p:tgtEl>
                                      </p:cBhvr>
                                      <p:to x="100000" y="60000"/>
                                    </p:animScale>
                                    <p:animScale>
                                      <p:cBhvr>
                                        <p:cTn id="115" dur="83" decel="50000">
                                          <p:stCondLst>
                                            <p:cond delay="338"/>
                                          </p:stCondLst>
                                        </p:cTn>
                                        <p:tgtEl>
                                          <p:spTgt spid="25"/>
                                        </p:tgtEl>
                                      </p:cBhvr>
                                      <p:to x="100000" y="100000"/>
                                    </p:animScale>
                                    <p:animScale>
                                      <p:cBhvr>
                                        <p:cTn id="116" dur="13">
                                          <p:stCondLst>
                                            <p:cond delay="656"/>
                                          </p:stCondLst>
                                        </p:cTn>
                                        <p:tgtEl>
                                          <p:spTgt spid="25"/>
                                        </p:tgtEl>
                                      </p:cBhvr>
                                      <p:to x="100000" y="80000"/>
                                    </p:animScale>
                                    <p:animScale>
                                      <p:cBhvr>
                                        <p:cTn id="117" dur="83" decel="50000">
                                          <p:stCondLst>
                                            <p:cond delay="669"/>
                                          </p:stCondLst>
                                        </p:cTn>
                                        <p:tgtEl>
                                          <p:spTgt spid="25"/>
                                        </p:tgtEl>
                                      </p:cBhvr>
                                      <p:to x="100000" y="100000"/>
                                    </p:animScale>
                                    <p:animScale>
                                      <p:cBhvr>
                                        <p:cTn id="118" dur="13">
                                          <p:stCondLst>
                                            <p:cond delay="821"/>
                                          </p:stCondLst>
                                        </p:cTn>
                                        <p:tgtEl>
                                          <p:spTgt spid="25"/>
                                        </p:tgtEl>
                                      </p:cBhvr>
                                      <p:to x="100000" y="90000"/>
                                    </p:animScale>
                                    <p:animScale>
                                      <p:cBhvr>
                                        <p:cTn id="119" dur="83" decel="50000">
                                          <p:stCondLst>
                                            <p:cond delay="834"/>
                                          </p:stCondLst>
                                        </p:cTn>
                                        <p:tgtEl>
                                          <p:spTgt spid="25"/>
                                        </p:tgtEl>
                                      </p:cBhvr>
                                      <p:to x="100000" y="100000"/>
                                    </p:animScale>
                                    <p:animScale>
                                      <p:cBhvr>
                                        <p:cTn id="120" dur="13">
                                          <p:stCondLst>
                                            <p:cond delay="904"/>
                                          </p:stCondLst>
                                        </p:cTn>
                                        <p:tgtEl>
                                          <p:spTgt spid="25"/>
                                        </p:tgtEl>
                                      </p:cBhvr>
                                      <p:to x="100000" y="95000"/>
                                    </p:animScale>
                                    <p:animScale>
                                      <p:cBhvr>
                                        <p:cTn id="121" dur="83" decel="50000">
                                          <p:stCondLst>
                                            <p:cond delay="917"/>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矩形: 圆角 23"/>
          <p:cNvSpPr/>
          <p:nvPr/>
        </p:nvSpPr>
        <p:spPr>
          <a:xfrm>
            <a:off x="0" y="144074"/>
            <a:ext cx="4915744" cy="576742"/>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三</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大力发展乡村新产业新业态</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grpSp>
        <p:nvGrpSpPr>
          <p:cNvPr id="2" name="组合 26"/>
          <p:cNvGrpSpPr/>
          <p:nvPr/>
        </p:nvGrpSpPr>
        <p:grpSpPr>
          <a:xfrm>
            <a:off x="0" y="1760538"/>
            <a:ext cx="3489325" cy="2714625"/>
            <a:chOff x="78772" y="2016847"/>
            <a:chExt cx="3489436" cy="2715277"/>
          </a:xfrm>
        </p:grpSpPr>
        <p:pic>
          <p:nvPicPr>
            <p:cNvPr id="28" name="图片 27"/>
            <p:cNvPicPr>
              <a:picLocks noChangeAspect="1"/>
            </p:cNvPicPr>
            <p:nvPr/>
          </p:nvPicPr>
          <p:blipFill rotWithShape="1">
            <a:blip r:embed="rId2" cstate="print"/>
            <a:srcRect b="7055"/>
            <a:stretch>
              <a:fillRect/>
            </a:stretch>
          </p:blipFill>
          <p:spPr>
            <a:xfrm>
              <a:off x="78772" y="2572124"/>
              <a:ext cx="3489436" cy="2160000"/>
            </a:xfrm>
            <a:prstGeom prst="ellipse">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9" name="TextBox 28"/>
            <p:cNvSpPr txBox="1">
              <a:spLocks noChangeArrowheads="1"/>
            </p:cNvSpPr>
            <p:nvPr/>
          </p:nvSpPr>
          <p:spPr bwMode="auto">
            <a:xfrm>
              <a:off x="1174182" y="2016847"/>
              <a:ext cx="1531987" cy="524001"/>
            </a:xfrm>
            <a:prstGeom prst="rect">
              <a:avLst/>
            </a:prstGeom>
            <a:noFill/>
            <a:ln>
              <a:noFill/>
            </a:ln>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hangingPunct="0">
                <a:buFontTx/>
                <a:buNone/>
                <a:defRPr/>
              </a:pPr>
              <a:r>
                <a:rPr lang="zh-CN" altLang="en-US" sz="2800" b="1" dirty="0">
                  <a:ln w="11430"/>
                  <a:solidFill>
                    <a:srgbClr val="000000"/>
                  </a:solidFill>
                  <a:latin typeface="宋体" panose="02010600030101010101" pitchFamily="2" charset="-122"/>
                  <a:ea typeface="宋体" panose="02010600030101010101" pitchFamily="2" charset="-122"/>
                </a:rPr>
                <a:t>卖</a:t>
              </a:r>
              <a:r>
                <a:rPr lang="zh-CN" altLang="en-US" sz="2800" b="1" dirty="0" smtClean="0">
                  <a:ln w="11430"/>
                  <a:solidFill>
                    <a:srgbClr val="000000"/>
                  </a:solidFill>
                  <a:latin typeface="宋体" panose="02010600030101010101" pitchFamily="2" charset="-122"/>
                  <a:ea typeface="宋体" panose="02010600030101010101" pitchFamily="2" charset="-122"/>
                </a:rPr>
                <a:t>产品</a:t>
              </a:r>
              <a:endParaRPr lang="zh-CN" altLang="en-US" sz="2800" b="1" dirty="0">
                <a:ln w="11430"/>
                <a:solidFill>
                  <a:srgbClr val="000000"/>
                </a:solidFill>
                <a:latin typeface="宋体" panose="02010600030101010101" pitchFamily="2" charset="-122"/>
                <a:ea typeface="宋体" panose="02010600030101010101" pitchFamily="2" charset="-122"/>
              </a:endParaRPr>
            </a:p>
          </p:txBody>
        </p:sp>
      </p:grpSp>
      <p:grpSp>
        <p:nvGrpSpPr>
          <p:cNvPr id="3" name="组合 29"/>
          <p:cNvGrpSpPr/>
          <p:nvPr/>
        </p:nvGrpSpPr>
        <p:grpSpPr>
          <a:xfrm>
            <a:off x="3867150" y="396875"/>
            <a:ext cx="3908425" cy="2176463"/>
            <a:chOff x="3866836" y="397207"/>
            <a:chExt cx="3909417" cy="2176493"/>
          </a:xfrm>
        </p:grpSpPr>
        <p:pic>
          <p:nvPicPr>
            <p:cNvPr id="31" name="图片 30"/>
            <p:cNvPicPr>
              <a:picLocks noChangeAspect="1"/>
            </p:cNvPicPr>
            <p:nvPr/>
          </p:nvPicPr>
          <p:blipFill>
            <a:blip r:embed="rId3" cstate="print"/>
            <a:stretch>
              <a:fillRect/>
            </a:stretch>
          </p:blipFill>
          <p:spPr>
            <a:xfrm>
              <a:off x="3866836" y="709507"/>
              <a:ext cx="2912800" cy="1864193"/>
            </a:xfrm>
            <a:prstGeom prst="ellipse">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TextBox 30"/>
            <p:cNvSpPr txBox="1">
              <a:spLocks noChangeArrowheads="1"/>
            </p:cNvSpPr>
            <p:nvPr/>
          </p:nvSpPr>
          <p:spPr bwMode="auto">
            <a:xfrm>
              <a:off x="6243922" y="397207"/>
              <a:ext cx="1532331" cy="522466"/>
            </a:xfrm>
            <a:prstGeom prst="rect">
              <a:avLst/>
            </a:prstGeom>
            <a:noFill/>
            <a:ln>
              <a:noFill/>
            </a:ln>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hangingPunct="0">
                <a:buFont typeface="Arial" panose="020B0604020202020204" pitchFamily="34" charset="0"/>
                <a:buNone/>
                <a:defRPr/>
              </a:pPr>
              <a:r>
                <a:rPr lang="zh-CN" altLang="en-US" sz="2800" b="1" dirty="0">
                  <a:ln w="11430"/>
                  <a:solidFill>
                    <a:srgbClr val="000000"/>
                  </a:solidFill>
                  <a:latin typeface="宋体" panose="02010600030101010101" pitchFamily="2" charset="-122"/>
                  <a:ea typeface="宋体" panose="02010600030101010101" pitchFamily="2" charset="-122"/>
                </a:rPr>
                <a:t>卖风景</a:t>
              </a:r>
            </a:p>
          </p:txBody>
        </p:sp>
      </p:grpSp>
      <p:grpSp>
        <p:nvGrpSpPr>
          <p:cNvPr id="4" name="组合 32"/>
          <p:cNvGrpSpPr/>
          <p:nvPr/>
        </p:nvGrpSpPr>
        <p:grpSpPr>
          <a:xfrm>
            <a:off x="6175375" y="1323975"/>
            <a:ext cx="2738438" cy="2328863"/>
            <a:chOff x="6209649" y="1388754"/>
            <a:chExt cx="2739454" cy="2328766"/>
          </a:xfrm>
        </p:grpSpPr>
        <p:pic>
          <p:nvPicPr>
            <p:cNvPr id="34" name="图片 33"/>
            <p:cNvPicPr>
              <a:picLocks noChangeAspect="1"/>
            </p:cNvPicPr>
            <p:nvPr/>
          </p:nvPicPr>
          <p:blipFill>
            <a:blip r:embed="rId4" cstate="print"/>
            <a:stretch>
              <a:fillRect/>
            </a:stretch>
          </p:blipFill>
          <p:spPr>
            <a:xfrm>
              <a:off x="6209649" y="1894071"/>
              <a:ext cx="2739454" cy="1823449"/>
            </a:xfrm>
            <a:prstGeom prst="ellipse">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5" name="TextBox 31"/>
            <p:cNvSpPr txBox="1">
              <a:spLocks noChangeArrowheads="1"/>
            </p:cNvSpPr>
            <p:nvPr/>
          </p:nvSpPr>
          <p:spPr bwMode="auto">
            <a:xfrm>
              <a:off x="7308335" y="1388754"/>
              <a:ext cx="1459064" cy="523706"/>
            </a:xfrm>
            <a:prstGeom prst="rect">
              <a:avLst/>
            </a:prstGeom>
            <a:noFill/>
            <a:ln>
              <a:noFill/>
            </a:ln>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hangingPunct="0">
                <a:defRPr/>
              </a:pPr>
              <a:r>
                <a:rPr lang="zh-CN" altLang="en-US" sz="2800" b="1" dirty="0">
                  <a:ln w="11430"/>
                  <a:solidFill>
                    <a:srgbClr val="000000"/>
                  </a:solidFill>
                  <a:latin typeface="宋体" panose="02010600030101010101" pitchFamily="2" charset="-122"/>
                  <a:ea typeface="宋体" panose="02010600030101010101" pitchFamily="2" charset="-122"/>
                </a:rPr>
                <a:t>卖文化</a:t>
              </a:r>
            </a:p>
          </p:txBody>
        </p:sp>
      </p:grpSp>
      <p:grpSp>
        <p:nvGrpSpPr>
          <p:cNvPr id="5" name="组合 35"/>
          <p:cNvGrpSpPr/>
          <p:nvPr/>
        </p:nvGrpSpPr>
        <p:grpSpPr>
          <a:xfrm>
            <a:off x="4579938" y="3373438"/>
            <a:ext cx="4283075" cy="1770062"/>
            <a:chOff x="4579833" y="3374295"/>
            <a:chExt cx="4282787" cy="1768824"/>
          </a:xfrm>
        </p:grpSpPr>
        <p:pic>
          <p:nvPicPr>
            <p:cNvPr id="37" name="图片 36"/>
            <p:cNvPicPr>
              <a:picLocks noChangeAspect="1"/>
            </p:cNvPicPr>
            <p:nvPr/>
          </p:nvPicPr>
          <p:blipFill>
            <a:blip r:embed="rId5" cstate="print"/>
            <a:stretch>
              <a:fillRect/>
            </a:stretch>
          </p:blipFill>
          <p:spPr>
            <a:xfrm>
              <a:off x="4579833" y="3374295"/>
              <a:ext cx="2754373" cy="1768824"/>
            </a:xfrm>
            <a:prstGeom prst="ellipse">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8" name="TextBox 32"/>
            <p:cNvSpPr txBox="1">
              <a:spLocks noChangeArrowheads="1"/>
            </p:cNvSpPr>
            <p:nvPr/>
          </p:nvSpPr>
          <p:spPr bwMode="auto">
            <a:xfrm>
              <a:off x="7395625" y="4027926"/>
              <a:ext cx="1466995" cy="522854"/>
            </a:xfrm>
            <a:prstGeom prst="rect">
              <a:avLst/>
            </a:prstGeom>
            <a:noFill/>
            <a:ln>
              <a:noFill/>
            </a:ln>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0" hangingPunct="0">
                <a:buFont typeface="Arial" panose="020B0604020202020204" pitchFamily="34" charset="0"/>
                <a:buNone/>
                <a:defRPr/>
              </a:pPr>
              <a:r>
                <a:rPr lang="zh-CN" altLang="en-US" sz="2800" b="1" dirty="0">
                  <a:ln w="11430"/>
                  <a:solidFill>
                    <a:srgbClr val="000000"/>
                  </a:solidFill>
                  <a:latin typeface="宋体" panose="02010600030101010101" pitchFamily="2" charset="-122"/>
                  <a:ea typeface="宋体" panose="02010600030101010101" pitchFamily="2" charset="-122"/>
                </a:rPr>
                <a:t>卖体验</a:t>
              </a:r>
            </a:p>
          </p:txBody>
        </p:sp>
      </p:grpSp>
      <p:grpSp>
        <p:nvGrpSpPr>
          <p:cNvPr id="6" name="组合 38"/>
          <p:cNvGrpSpPr>
            <a:grpSpLocks/>
          </p:cNvGrpSpPr>
          <p:nvPr/>
        </p:nvGrpSpPr>
        <p:grpSpPr bwMode="auto">
          <a:xfrm>
            <a:off x="3016250" y="1946275"/>
            <a:ext cx="2949575" cy="2674938"/>
            <a:chOff x="3115524" y="2126946"/>
            <a:chExt cx="2949766" cy="2675538"/>
          </a:xfrm>
        </p:grpSpPr>
        <p:grpSp>
          <p:nvGrpSpPr>
            <p:cNvPr id="39943" name="组合 11"/>
            <p:cNvGrpSpPr>
              <a:grpSpLocks/>
            </p:cNvGrpSpPr>
            <p:nvPr/>
          </p:nvGrpSpPr>
          <p:grpSpPr bwMode="auto">
            <a:xfrm>
              <a:off x="3115524" y="2126946"/>
              <a:ext cx="2949766" cy="2675538"/>
              <a:chOff x="2873413" y="1876580"/>
              <a:chExt cx="4246713" cy="2897970"/>
            </a:xfrm>
          </p:grpSpPr>
          <p:grpSp>
            <p:nvGrpSpPr>
              <p:cNvPr id="39944" name="组合 17"/>
              <p:cNvGrpSpPr>
                <a:grpSpLocks/>
              </p:cNvGrpSpPr>
              <p:nvPr/>
            </p:nvGrpSpPr>
            <p:grpSpPr bwMode="auto">
              <a:xfrm rot="-2224692">
                <a:off x="2873413" y="1876580"/>
                <a:ext cx="2553840" cy="2897970"/>
                <a:chOff x="2742507" y="1455460"/>
                <a:chExt cx="2789663" cy="3374893"/>
              </a:xfrm>
            </p:grpSpPr>
            <p:sp>
              <p:nvSpPr>
                <p:cNvPr id="46" name="Freeform 288"/>
                <p:cNvSpPr/>
                <p:nvPr/>
              </p:nvSpPr>
              <p:spPr bwMode="gray">
                <a:xfrm rot="20448764">
                  <a:off x="2760364" y="1373527"/>
                  <a:ext cx="2748859" cy="2968303"/>
                </a:xfrm>
                <a:custGeom>
                  <a:avLst/>
                  <a:gdLst/>
                  <a:ahLst/>
                  <a:cxnLst>
                    <a:cxn ang="0">
                      <a:pos x="744" y="1107"/>
                    </a:cxn>
                    <a:cxn ang="0">
                      <a:pos x="0" y="2479"/>
                    </a:cxn>
                    <a:cxn ang="0">
                      <a:pos x="977" y="2854"/>
                    </a:cxn>
                    <a:cxn ang="0">
                      <a:pos x="2200" y="2440"/>
                    </a:cxn>
                    <a:cxn ang="0">
                      <a:pos x="2666" y="1469"/>
                    </a:cxn>
                    <a:cxn ang="0">
                      <a:pos x="2466" y="583"/>
                    </a:cxn>
                    <a:cxn ang="0">
                      <a:pos x="2077" y="0"/>
                    </a:cxn>
                    <a:cxn ang="0">
                      <a:pos x="744" y="1107"/>
                    </a:cxn>
                  </a:cxnLst>
                  <a:rect l="0" t="0" r="r" b="b"/>
                  <a:pathLst>
                    <a:path w="2698" h="2870">
                      <a:moveTo>
                        <a:pt x="744" y="1107"/>
                      </a:moveTo>
                      <a:lnTo>
                        <a:pt x="0" y="2479"/>
                      </a:lnTo>
                      <a:cubicBezTo>
                        <a:pt x="323" y="2693"/>
                        <a:pt x="608" y="2838"/>
                        <a:pt x="977" y="2854"/>
                      </a:cubicBezTo>
                      <a:cubicBezTo>
                        <a:pt x="1346" y="2870"/>
                        <a:pt x="1870" y="2745"/>
                        <a:pt x="2200" y="2440"/>
                      </a:cubicBezTo>
                      <a:cubicBezTo>
                        <a:pt x="2530" y="2135"/>
                        <a:pt x="2634" y="1715"/>
                        <a:pt x="2666" y="1469"/>
                      </a:cubicBezTo>
                      <a:cubicBezTo>
                        <a:pt x="2698" y="1223"/>
                        <a:pt x="2575" y="827"/>
                        <a:pt x="2466" y="583"/>
                      </a:cubicBezTo>
                      <a:cubicBezTo>
                        <a:pt x="2357" y="339"/>
                        <a:pt x="2258" y="175"/>
                        <a:pt x="2077" y="0"/>
                      </a:cubicBezTo>
                      <a:cubicBezTo>
                        <a:pt x="1410" y="553"/>
                        <a:pt x="744" y="1107"/>
                        <a:pt x="744" y="1107"/>
                      </a:cubicBezTo>
                      <a:close/>
                    </a:path>
                  </a:pathLst>
                </a:custGeom>
                <a:gradFill rotWithShape="1">
                  <a:gsLst>
                    <a:gs pos="0">
                      <a:srgbClr val="DDDDDD"/>
                    </a:gs>
                    <a:gs pos="100000">
                      <a:srgbClr val="DDDDDD">
                        <a:gamma/>
                        <a:tint val="0"/>
                        <a:invGamma/>
                        <a:alpha val="0"/>
                      </a:srgbClr>
                    </a:gs>
                  </a:gsLst>
                  <a:lin ang="2700000" scaled="1"/>
                </a:gradFill>
                <a:ln w="9525" cap="flat" cmpd="sng">
                  <a:noFill/>
                  <a:prstDash val="solid"/>
                  <a:round/>
                </a:ln>
                <a:effectLst/>
              </p:spPr>
              <p:txBody>
                <a:bodyPr wrap="none" anchor="ctr"/>
                <a:lstStyle/>
                <a:p>
                  <a:pPr defTabSz="914400" fontAlgn="auto">
                    <a:spcBef>
                      <a:spcPts val="0"/>
                    </a:spcBef>
                    <a:spcAft>
                      <a:spcPts val="0"/>
                    </a:spcAft>
                    <a:buFontTx/>
                    <a:buNone/>
                    <a:defRPr/>
                  </a:pPr>
                  <a:endParaRPr lang="zh-CN" altLang="en-US" kern="0">
                    <a:solidFill>
                      <a:sysClr val="windowText" lastClr="000000"/>
                    </a:solidFill>
                  </a:endParaRPr>
                </a:p>
              </p:txBody>
            </p:sp>
            <p:sp>
              <p:nvSpPr>
                <p:cNvPr id="47" name="AutoShape 284"/>
                <p:cNvSpPr>
                  <a:spLocks noChangeArrowheads="1"/>
                </p:cNvSpPr>
                <p:nvPr/>
              </p:nvSpPr>
              <p:spPr bwMode="gray">
                <a:xfrm rot="1458622" flipH="1">
                  <a:off x="3431356" y="1416985"/>
                  <a:ext cx="1815097" cy="3374893"/>
                </a:xfrm>
                <a:prstGeom prst="moon">
                  <a:avLst>
                    <a:gd name="adj" fmla="val 13625"/>
                  </a:avLst>
                </a:prstGeom>
                <a:solidFill>
                  <a:srgbClr val="C9C9C9">
                    <a:alpha val="20000"/>
                  </a:srgbClr>
                </a:solidFill>
                <a:ln w="9525" algn="ctr">
                  <a:noFill/>
                  <a:miter lim="800000"/>
                </a:ln>
                <a:effectLst/>
              </p:spPr>
              <p:txBody>
                <a:bodyPr wrap="none" anchor="ctr"/>
                <a:lstStyle/>
                <a:p>
                  <a:pPr defTabSz="914400" fontAlgn="auto">
                    <a:spcBef>
                      <a:spcPts val="0"/>
                    </a:spcBef>
                    <a:spcAft>
                      <a:spcPts val="0"/>
                    </a:spcAft>
                    <a:buFontTx/>
                    <a:buNone/>
                    <a:defRPr/>
                  </a:pPr>
                  <a:endParaRPr lang="zh-CN" altLang="en-US" kern="0">
                    <a:solidFill>
                      <a:sysClr val="windowText" lastClr="000000"/>
                    </a:solidFill>
                  </a:endParaRPr>
                </a:p>
              </p:txBody>
            </p:sp>
            <p:sp>
              <p:nvSpPr>
                <p:cNvPr id="48" name="AutoShape 283"/>
                <p:cNvSpPr>
                  <a:spLocks noChangeArrowheads="1"/>
                </p:cNvSpPr>
                <p:nvPr/>
              </p:nvSpPr>
              <p:spPr bwMode="gray">
                <a:xfrm rot="2428271" flipH="1">
                  <a:off x="3581344" y="1941363"/>
                  <a:ext cx="978704" cy="1802613"/>
                </a:xfrm>
                <a:prstGeom prst="moon">
                  <a:avLst>
                    <a:gd name="adj" fmla="val 13625"/>
                  </a:avLst>
                </a:prstGeom>
                <a:solidFill>
                  <a:srgbClr val="C9C9C9">
                    <a:alpha val="30000"/>
                  </a:srgbClr>
                </a:solidFill>
                <a:ln w="9525" algn="ctr">
                  <a:noFill/>
                  <a:miter lim="800000"/>
                </a:ln>
                <a:effectLst/>
              </p:spPr>
              <p:txBody>
                <a:bodyPr wrap="none" anchor="ctr"/>
                <a:lstStyle/>
                <a:p>
                  <a:pPr defTabSz="914400" fontAlgn="auto">
                    <a:spcBef>
                      <a:spcPts val="0"/>
                    </a:spcBef>
                    <a:spcAft>
                      <a:spcPts val="0"/>
                    </a:spcAft>
                    <a:buFontTx/>
                    <a:buNone/>
                    <a:defRPr/>
                  </a:pPr>
                  <a:endParaRPr lang="zh-CN" altLang="en-US" kern="0">
                    <a:solidFill>
                      <a:sysClr val="windowText" lastClr="000000"/>
                    </a:solidFill>
                  </a:endParaRPr>
                </a:p>
              </p:txBody>
            </p:sp>
          </p:grpSp>
          <p:sp>
            <p:nvSpPr>
              <p:cNvPr id="43" name="Line 71"/>
              <p:cNvSpPr>
                <a:spLocks noChangeShapeType="1"/>
              </p:cNvSpPr>
              <p:nvPr/>
            </p:nvSpPr>
            <p:spPr bwMode="gray">
              <a:xfrm rot="20560554" flipV="1">
                <a:off x="3506535" y="2380500"/>
                <a:ext cx="1682229" cy="452323"/>
              </a:xfrm>
              <a:prstGeom prst="line">
                <a:avLst/>
              </a:prstGeom>
              <a:noFill/>
              <a:ln w="9525">
                <a:solidFill>
                  <a:srgbClr val="C0C0C0"/>
                </a:solidFill>
                <a:prstDash val="dash"/>
                <a:round/>
              </a:ln>
              <a:effectLst/>
            </p:spPr>
            <p:txBody>
              <a:bodyPr wrap="none" anchor="ctr"/>
              <a:lstStyle/>
              <a:p>
                <a:pPr defTabSz="914400" fontAlgn="auto">
                  <a:spcBef>
                    <a:spcPts val="0"/>
                  </a:spcBef>
                  <a:spcAft>
                    <a:spcPts val="0"/>
                  </a:spcAft>
                  <a:buFontTx/>
                  <a:buNone/>
                  <a:defRPr/>
                </a:pPr>
                <a:endParaRPr lang="zh-CN" altLang="en-US" kern="0" dirty="0">
                  <a:solidFill>
                    <a:sysClr val="windowText" lastClr="000000"/>
                  </a:solidFill>
                </a:endParaRPr>
              </a:p>
            </p:txBody>
          </p:sp>
          <p:sp>
            <p:nvSpPr>
              <p:cNvPr id="44" name="Line 71"/>
              <p:cNvSpPr>
                <a:spLocks noChangeShapeType="1"/>
              </p:cNvSpPr>
              <p:nvPr/>
            </p:nvSpPr>
            <p:spPr bwMode="gray">
              <a:xfrm rot="20560554">
                <a:off x="3623102" y="2817346"/>
                <a:ext cx="3497024" cy="297536"/>
              </a:xfrm>
              <a:prstGeom prst="line">
                <a:avLst/>
              </a:prstGeom>
              <a:noFill/>
              <a:ln w="9525">
                <a:solidFill>
                  <a:srgbClr val="C0C0C0"/>
                </a:solidFill>
                <a:prstDash val="dash"/>
                <a:round/>
              </a:ln>
              <a:effectLst/>
            </p:spPr>
            <p:txBody>
              <a:bodyPr wrap="none" anchor="ctr"/>
              <a:lstStyle/>
              <a:p>
                <a:pPr defTabSz="914400" fontAlgn="auto">
                  <a:spcBef>
                    <a:spcPts val="0"/>
                  </a:spcBef>
                  <a:spcAft>
                    <a:spcPts val="0"/>
                  </a:spcAft>
                  <a:buFontTx/>
                  <a:buNone/>
                  <a:defRPr/>
                </a:pPr>
                <a:endParaRPr lang="zh-CN" altLang="en-US" kern="0" dirty="0">
                  <a:solidFill>
                    <a:sysClr val="windowText" lastClr="000000"/>
                  </a:solidFill>
                </a:endParaRPr>
              </a:p>
            </p:txBody>
          </p:sp>
          <p:sp>
            <p:nvSpPr>
              <p:cNvPr id="45" name="Line 71"/>
              <p:cNvSpPr>
                <a:spLocks noChangeShapeType="1"/>
              </p:cNvSpPr>
              <p:nvPr/>
            </p:nvSpPr>
            <p:spPr bwMode="gray">
              <a:xfrm rot="20560554">
                <a:off x="3748813" y="3290308"/>
                <a:ext cx="1371382" cy="763619"/>
              </a:xfrm>
              <a:prstGeom prst="line">
                <a:avLst/>
              </a:prstGeom>
              <a:noFill/>
              <a:ln w="9525">
                <a:solidFill>
                  <a:srgbClr val="C0C0C0"/>
                </a:solidFill>
                <a:prstDash val="dash"/>
                <a:round/>
              </a:ln>
              <a:effectLst/>
            </p:spPr>
            <p:txBody>
              <a:bodyPr wrap="none" anchor="ctr"/>
              <a:lstStyle/>
              <a:p>
                <a:pPr defTabSz="914400" fontAlgn="auto">
                  <a:spcBef>
                    <a:spcPts val="0"/>
                  </a:spcBef>
                  <a:spcAft>
                    <a:spcPts val="0"/>
                  </a:spcAft>
                  <a:buFontTx/>
                  <a:buNone/>
                  <a:defRPr/>
                </a:pPr>
                <a:endParaRPr lang="zh-CN" altLang="en-US" kern="0">
                  <a:solidFill>
                    <a:sysClr val="windowText" lastClr="000000"/>
                  </a:solidFill>
                </a:endParaRPr>
              </a:p>
            </p:txBody>
          </p:sp>
        </p:grpSp>
        <p:sp>
          <p:nvSpPr>
            <p:cNvPr id="38928" name="TextBox 28"/>
            <p:cNvSpPr txBox="1">
              <a:spLocks noChangeArrowheads="1"/>
            </p:cNvSpPr>
            <p:nvPr/>
          </p:nvSpPr>
          <p:spPr bwMode="auto">
            <a:xfrm rot="-1297340">
              <a:off x="3754239" y="2748990"/>
              <a:ext cx="604012" cy="954107"/>
            </a:xfrm>
            <a:prstGeom prst="rect">
              <a:avLst/>
            </a:prstGeom>
            <a:noFill/>
            <a:ln w="9525">
              <a:noFill/>
              <a:miter lim="800000"/>
            </a:ln>
          </p:spPr>
          <p:txBody>
            <a:bodyPr>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eaLnBrk="0" hangingPunct="0">
                <a:defRPr/>
              </a:pPr>
              <a:r>
                <a:rPr lang="zh-CN" altLang="en-US" sz="2800" b="1" dirty="0">
                  <a:ln w="11430"/>
                  <a:solidFill>
                    <a:srgbClr val="000000"/>
                  </a:solidFill>
                  <a:latin typeface="宋体" panose="02010600030101010101" pitchFamily="2" charset="-122"/>
                  <a:ea typeface="宋体" panose="02010600030101010101" pitchFamily="2" charset="-122"/>
                  <a:sym typeface="+mn-ea"/>
                </a:rPr>
                <a:t>转</a:t>
              </a:r>
              <a:endParaRPr lang="en-US" altLang="zh-CN" sz="2800" b="1" dirty="0">
                <a:ln w="11430"/>
                <a:solidFill>
                  <a:srgbClr val="000000"/>
                </a:solidFill>
                <a:latin typeface="宋体" panose="02010600030101010101" pitchFamily="2" charset="-122"/>
                <a:ea typeface="宋体" panose="02010600030101010101" pitchFamily="2" charset="-122"/>
                <a:sym typeface="+mn-ea"/>
              </a:endParaRPr>
            </a:p>
            <a:p>
              <a:pPr eaLnBrk="0" hangingPunct="0">
                <a:defRPr/>
              </a:pPr>
              <a:r>
                <a:rPr lang="zh-CN" altLang="en-US" sz="2800" b="1" dirty="0">
                  <a:ln w="11430"/>
                  <a:solidFill>
                    <a:srgbClr val="000000"/>
                  </a:solidFill>
                  <a:latin typeface="宋体" panose="02010600030101010101" pitchFamily="2" charset="-122"/>
                  <a:ea typeface="宋体" panose="02010600030101010101" pitchFamily="2" charset="-122"/>
                  <a:sym typeface="+mn-ea"/>
                </a:rPr>
                <a:t>变</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Effect transition="in" filter="fade">
                                      <p:cBhvr>
                                        <p:cTn id="13" dur="1000"/>
                                        <p:tgtEl>
                                          <p:spTgt spid="2"/>
                                        </p:tgtEl>
                                      </p:cBhvr>
                                    </p:animEffect>
                                  </p:childTnLst>
                                </p:cTn>
                              </p:par>
                            </p:childTnLst>
                          </p:cTn>
                        </p:par>
                        <p:par>
                          <p:cTn id="14" fill="hold" nodeType="afterGroup">
                            <p:stCondLst>
                              <p:cond delay="1500"/>
                            </p:stCondLst>
                            <p:childTnLst>
                              <p:par>
                                <p:cTn id="15" presetID="2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1250"/>
                                        <p:tgtEl>
                                          <p:spTgt spid="6"/>
                                        </p:tgtEl>
                                      </p:cBhvr>
                                    </p:animEffect>
                                  </p:childTnLst>
                                </p:cTn>
                              </p:par>
                            </p:childTnLst>
                          </p:cTn>
                        </p:par>
                        <p:par>
                          <p:cTn id="18" fill="hold" nodeType="afterGroup">
                            <p:stCondLst>
                              <p:cond delay="275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Effect transition="in" filter="fade">
                                      <p:cBhvr>
                                        <p:cTn id="23" dur="1000"/>
                                        <p:tgtEl>
                                          <p:spTgt spid="3"/>
                                        </p:tgtEl>
                                      </p:cBhvr>
                                    </p:animEffect>
                                  </p:childTnLst>
                                </p:cTn>
                              </p:par>
                            </p:childTnLst>
                          </p:cTn>
                        </p:par>
                        <p:par>
                          <p:cTn id="24" fill="hold" nodeType="afterGroup">
                            <p:stCondLst>
                              <p:cond delay="375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Effect transition="in" filter="fade">
                                      <p:cBhvr>
                                        <p:cTn id="29" dur="1000"/>
                                        <p:tgtEl>
                                          <p:spTgt spid="4"/>
                                        </p:tgtEl>
                                      </p:cBhvr>
                                    </p:animEffect>
                                  </p:childTnLst>
                                </p:cTn>
                              </p:par>
                            </p:childTnLst>
                          </p:cTn>
                        </p:par>
                        <p:par>
                          <p:cTn id="30" fill="hold" nodeType="afterGroup">
                            <p:stCondLst>
                              <p:cond delay="4750"/>
                            </p:stCondLst>
                            <p:childTnLst>
                              <p:par>
                                <p:cTn id="31" presetID="53" presetClass="entr" presetSubtype="16"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1000" fill="hold"/>
                                        <p:tgtEl>
                                          <p:spTgt spid="5"/>
                                        </p:tgtEl>
                                        <p:attrNameLst>
                                          <p:attrName>ppt_w</p:attrName>
                                        </p:attrNameLst>
                                      </p:cBhvr>
                                      <p:tavLst>
                                        <p:tav tm="0">
                                          <p:val>
                                            <p:fltVal val="0"/>
                                          </p:val>
                                        </p:tav>
                                        <p:tav tm="100000">
                                          <p:val>
                                            <p:strVal val="#ppt_w"/>
                                          </p:val>
                                        </p:tav>
                                      </p:tavLst>
                                    </p:anim>
                                    <p:anim calcmode="lin" valueType="num">
                                      <p:cBhvr>
                                        <p:cTn id="34" dur="1000" fill="hold"/>
                                        <p:tgtEl>
                                          <p:spTgt spid="5"/>
                                        </p:tgtEl>
                                        <p:attrNameLst>
                                          <p:attrName>ppt_h</p:attrName>
                                        </p:attrNameLst>
                                      </p:cBhvr>
                                      <p:tavLst>
                                        <p:tav tm="0">
                                          <p:val>
                                            <p:fltVal val="0"/>
                                          </p:val>
                                        </p:tav>
                                        <p:tav tm="100000">
                                          <p:val>
                                            <p:strVal val="#ppt_h"/>
                                          </p:val>
                                        </p:tav>
                                      </p:tavLst>
                                    </p:anim>
                                    <p:animEffect transition="in" filter="fade">
                                      <p:cBhvr>
                                        <p:cTn id="3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9940" name="图片 4">
            <a:hlinkClick r:id="rId2" action="ppaction://hlinkfile"/>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0323" y="1959366"/>
            <a:ext cx="3534653" cy="229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37"/>
          <p:cNvGrpSpPr>
            <a:grpSpLocks/>
          </p:cNvGrpSpPr>
          <p:nvPr/>
        </p:nvGrpSpPr>
        <p:grpSpPr bwMode="auto">
          <a:xfrm>
            <a:off x="5217690" y="1139059"/>
            <a:ext cx="3751262" cy="708025"/>
            <a:chOff x="5477660" y="1056022"/>
            <a:chExt cx="3759890" cy="708393"/>
          </a:xfrm>
        </p:grpSpPr>
        <p:pic>
          <p:nvPicPr>
            <p:cNvPr id="40963" name="图片 5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5477660" y="1175056"/>
              <a:ext cx="645000" cy="4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文本框 55"/>
            <p:cNvSpPr txBox="1">
              <a:spLocks noChangeArrowheads="1"/>
            </p:cNvSpPr>
            <p:nvPr/>
          </p:nvSpPr>
          <p:spPr bwMode="auto">
            <a:xfrm>
              <a:off x="6005480" y="1056022"/>
              <a:ext cx="3232070" cy="70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en-US" altLang="zh-CN" sz="2000" b="1" dirty="0">
                  <a:solidFill>
                    <a:schemeClr val="accent2"/>
                  </a:solidFill>
                  <a:latin typeface="黑体" panose="02010609060101010101" pitchFamily="49" charset="-122"/>
                  <a:ea typeface="黑体" panose="02010609060101010101" pitchFamily="49" charset="-122"/>
                  <a:hlinkClick r:id="rId2" action="ppaction://hlinkfile"/>
                </a:rPr>
                <a:t>[</a:t>
              </a:r>
              <a:r>
                <a:rPr lang="zh-CN" altLang="en-US" sz="2000" b="1" dirty="0">
                  <a:solidFill>
                    <a:schemeClr val="accent2"/>
                  </a:solidFill>
                  <a:latin typeface="黑体" panose="02010609060101010101" pitchFamily="49" charset="-122"/>
                  <a:ea typeface="黑体" panose="02010609060101010101" pitchFamily="49" charset="-122"/>
                  <a:hlinkClick r:id="rId2" action="ppaction://hlinkfile"/>
                </a:rPr>
                <a:t>视频</a:t>
              </a:r>
              <a:r>
                <a:rPr lang="en-US" altLang="zh-CN" sz="2000" b="1" dirty="0">
                  <a:solidFill>
                    <a:schemeClr val="accent2"/>
                  </a:solidFill>
                  <a:latin typeface="黑体" panose="02010609060101010101" pitchFamily="49" charset="-122"/>
                  <a:ea typeface="黑体" panose="02010609060101010101" pitchFamily="49" charset="-122"/>
                  <a:hlinkClick r:id="rId2" action="ppaction://hlinkfile"/>
                </a:rPr>
                <a:t>]</a:t>
              </a:r>
              <a:r>
                <a:rPr lang="zh-CN" altLang="en-US" sz="2000" b="1" dirty="0">
                  <a:solidFill>
                    <a:schemeClr val="accent2"/>
                  </a:solidFill>
                  <a:latin typeface="黑体" panose="02010609060101010101" pitchFamily="49" charset="-122"/>
                  <a:ea typeface="黑体" panose="02010609060101010101" pitchFamily="49" charset="-122"/>
                  <a:hlinkClick r:id="rId2" action="ppaction://hlinkfile"/>
                </a:rPr>
                <a:t>返乡创业创新人员数量再创新高</a:t>
              </a:r>
              <a:endParaRPr lang="zh-CN" altLang="en-US" sz="2000" b="1" dirty="0">
                <a:solidFill>
                  <a:schemeClr val="accent2"/>
                </a:solidFill>
                <a:latin typeface="黑体" panose="02010609060101010101" pitchFamily="49" charset="-122"/>
                <a:ea typeface="黑体" panose="02010609060101010101" pitchFamily="49" charset="-122"/>
              </a:endParaRPr>
            </a:p>
          </p:txBody>
        </p:sp>
      </p:grpSp>
      <p:grpSp>
        <p:nvGrpSpPr>
          <p:cNvPr id="3" name="组合 34"/>
          <p:cNvGrpSpPr>
            <a:grpSpLocks/>
          </p:cNvGrpSpPr>
          <p:nvPr/>
        </p:nvGrpSpPr>
        <p:grpSpPr bwMode="auto">
          <a:xfrm>
            <a:off x="2962660" y="639464"/>
            <a:ext cx="2255805" cy="774624"/>
            <a:chOff x="555395" y="1631016"/>
            <a:chExt cx="1668522" cy="597702"/>
          </a:xfrm>
        </p:grpSpPr>
        <p:grpSp>
          <p:nvGrpSpPr>
            <p:cNvPr id="4" name="组合 35"/>
            <p:cNvGrpSpPr/>
            <p:nvPr/>
          </p:nvGrpSpPr>
          <p:grpSpPr>
            <a:xfrm>
              <a:off x="555395" y="1631016"/>
              <a:ext cx="590550" cy="597702"/>
              <a:chOff x="2981325" y="1724025"/>
              <a:chExt cx="590550" cy="597702"/>
            </a:xfrm>
            <a:effectLst>
              <a:outerShdw blurRad="50800" dist="38100" dir="13500000" algn="br" rotWithShape="0">
                <a:prstClr val="black">
                  <a:alpha val="40000"/>
                </a:prstClr>
              </a:outerShdw>
            </a:effectLst>
          </p:grpSpPr>
          <p:grpSp>
            <p:nvGrpSpPr>
              <p:cNvPr id="5" name="组合 37"/>
              <p:cNvGrpSpPr/>
              <p:nvPr/>
            </p:nvGrpSpPr>
            <p:grpSpPr>
              <a:xfrm>
                <a:off x="2981325" y="1724025"/>
                <a:ext cx="590550" cy="590550"/>
                <a:chOff x="2981325" y="1724025"/>
                <a:chExt cx="590550" cy="590550"/>
              </a:xfrm>
            </p:grpSpPr>
            <p:sp>
              <p:nvSpPr>
                <p:cNvPr id="25" name="椭圆 24"/>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26" name="椭圆 25"/>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24" name="文本框 38"/>
              <p:cNvSpPr txBox="1"/>
              <p:nvPr/>
            </p:nvSpPr>
            <p:spPr>
              <a:xfrm>
                <a:off x="3161312" y="1860062"/>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2</a:t>
                </a:r>
                <a:endParaRPr lang="zh-CN" altLang="en-US" sz="2400" b="1" i="1" dirty="0">
                  <a:solidFill>
                    <a:schemeClr val="accent6">
                      <a:lumMod val="75000"/>
                    </a:schemeClr>
                  </a:solidFill>
                </a:endParaRPr>
              </a:p>
            </p:txBody>
          </p:sp>
        </p:grpSp>
        <p:sp>
          <p:nvSpPr>
            <p:cNvPr id="40968" name="矩形 36"/>
            <p:cNvSpPr>
              <a:spLocks noChangeArrowheads="1"/>
            </p:cNvSpPr>
            <p:nvPr/>
          </p:nvSpPr>
          <p:spPr bwMode="auto">
            <a:xfrm>
              <a:off x="1176731" y="1649132"/>
              <a:ext cx="1047186" cy="448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人才振兴</a:t>
              </a:r>
            </a:p>
          </p:txBody>
        </p:sp>
      </p:grpSp>
      <p:grpSp>
        <p:nvGrpSpPr>
          <p:cNvPr id="6" name="组合 21"/>
          <p:cNvGrpSpPr/>
          <p:nvPr/>
        </p:nvGrpSpPr>
        <p:grpSpPr bwMode="auto">
          <a:xfrm>
            <a:off x="127457" y="1559361"/>
            <a:ext cx="4881106" cy="2283066"/>
            <a:chOff x="1962150" y="1797050"/>
            <a:chExt cx="4257071" cy="1549400"/>
          </a:xfrm>
          <a:effectLst>
            <a:outerShdw blurRad="50800" dist="38100" dir="2700000" algn="tl" rotWithShape="0">
              <a:prstClr val="black">
                <a:alpha val="40000"/>
              </a:prstClr>
            </a:outerShdw>
          </a:effectLst>
        </p:grpSpPr>
        <p:sp>
          <p:nvSpPr>
            <p:cNvPr id="18" name="TextBox 13"/>
            <p:cNvSpPr/>
            <p:nvPr/>
          </p:nvSpPr>
          <p:spPr>
            <a:xfrm>
              <a:off x="1971676" y="1797050"/>
              <a:ext cx="4247545" cy="1549400"/>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Freeform 30"/>
            <p:cNvSpPr/>
            <p:nvPr/>
          </p:nvSpPr>
          <p:spPr bwMode="auto">
            <a:xfrm>
              <a:off x="1962150" y="1797050"/>
              <a:ext cx="890675" cy="889000"/>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Freeform 34"/>
            <p:cNvSpPr/>
            <p:nvPr/>
          </p:nvSpPr>
          <p:spPr bwMode="auto">
            <a:xfrm>
              <a:off x="2117740" y="1927225"/>
              <a:ext cx="241324" cy="312738"/>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Freeform 35"/>
            <p:cNvSpPr/>
            <p:nvPr/>
          </p:nvSpPr>
          <p:spPr bwMode="auto">
            <a:xfrm>
              <a:off x="2270155" y="2109788"/>
              <a:ext cx="88909" cy="13017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Freeform 36"/>
            <p:cNvSpPr>
              <a:spLocks noEditPoints="1"/>
            </p:cNvSpPr>
            <p:nvPr/>
          </p:nvSpPr>
          <p:spPr bwMode="auto">
            <a:xfrm>
              <a:off x="2203474" y="1992313"/>
              <a:ext cx="154002" cy="220662"/>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Freeform 37"/>
            <p:cNvSpPr/>
            <p:nvPr/>
          </p:nvSpPr>
          <p:spPr bwMode="auto">
            <a:xfrm>
              <a:off x="2160607" y="2014538"/>
              <a:ext cx="96848" cy="28575"/>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Freeform 38"/>
            <p:cNvSpPr/>
            <p:nvPr/>
          </p:nvSpPr>
          <p:spPr bwMode="auto">
            <a:xfrm>
              <a:off x="2160607" y="2068513"/>
              <a:ext cx="63506" cy="26987"/>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文本框 8"/>
            <p:cNvSpPr txBox="1">
              <a:spLocks noChangeArrowheads="1"/>
            </p:cNvSpPr>
            <p:nvPr/>
          </p:nvSpPr>
          <p:spPr bwMode="auto">
            <a:xfrm>
              <a:off x="2675650" y="1937173"/>
              <a:ext cx="3369616" cy="1159651"/>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eaLnBrk="0" hangingPunct="0">
                <a:buFontTx/>
                <a:buNone/>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实行更加积极、更加开放、更加有效的人才政策，激励各类人才在农村广阔天地大施所能、大展才华、大显身手，打造一支强大的乡村振兴人才队伍。</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9"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childTnLst>
                          </p:cTn>
                        </p:par>
                        <p:par>
                          <p:cTn id="14" fill="hold" nodeType="afterGroup">
                            <p:stCondLst>
                              <p:cond delay="1500"/>
                            </p:stCondLst>
                            <p:childTnLst>
                              <p:par>
                                <p:cTn id="15" presetID="22" presetClass="entr" presetSubtype="4"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1000"/>
                                        <p:tgtEl>
                                          <p:spTgt spid="2"/>
                                        </p:tgtEl>
                                      </p:cBhvr>
                                    </p:animEffect>
                                  </p:childTnLst>
                                </p:cTn>
                              </p:par>
                            </p:childTnLst>
                          </p:cTn>
                        </p:par>
                        <p:par>
                          <p:cTn id="18" fill="hold" nodeType="afterGroup">
                            <p:stCondLst>
                              <p:cond delay="2500"/>
                            </p:stCondLst>
                            <p:childTnLst>
                              <p:par>
                                <p:cTn id="19" presetID="42" presetClass="entr" presetSubtype="0" fill="hold" nodeType="afterEffect">
                                  <p:stCondLst>
                                    <p:cond delay="0"/>
                                  </p:stCondLst>
                                  <p:childTnLst>
                                    <p:set>
                                      <p:cBhvr>
                                        <p:cTn id="20" dur="1" fill="hold">
                                          <p:stCondLst>
                                            <p:cond delay="0"/>
                                          </p:stCondLst>
                                        </p:cTn>
                                        <p:tgtEl>
                                          <p:spTgt spid="39940"/>
                                        </p:tgtEl>
                                        <p:attrNameLst>
                                          <p:attrName>style.visibility</p:attrName>
                                        </p:attrNameLst>
                                      </p:cBhvr>
                                      <p:to>
                                        <p:strVal val="visible"/>
                                      </p:to>
                                    </p:set>
                                    <p:animEffect transition="in" filter="fade">
                                      <p:cBhvr>
                                        <p:cTn id="21" dur="1000"/>
                                        <p:tgtEl>
                                          <p:spTgt spid="39940"/>
                                        </p:tgtEl>
                                      </p:cBhvr>
                                    </p:animEffect>
                                    <p:anim calcmode="lin" valueType="num">
                                      <p:cBhvr>
                                        <p:cTn id="22" dur="1000" fill="hold"/>
                                        <p:tgtEl>
                                          <p:spTgt spid="39940"/>
                                        </p:tgtEl>
                                        <p:attrNameLst>
                                          <p:attrName>ppt_x</p:attrName>
                                        </p:attrNameLst>
                                      </p:cBhvr>
                                      <p:tavLst>
                                        <p:tav tm="0">
                                          <p:val>
                                            <p:strVal val="#ppt_x"/>
                                          </p:val>
                                        </p:tav>
                                        <p:tav tm="100000">
                                          <p:val>
                                            <p:strVal val="#ppt_x"/>
                                          </p:val>
                                        </p:tav>
                                      </p:tavLst>
                                    </p:anim>
                                    <p:anim calcmode="lin" valueType="num">
                                      <p:cBhvr>
                                        <p:cTn id="23" dur="1000" fill="hold"/>
                                        <p:tgtEl>
                                          <p:spTgt spid="399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231404" y="195669"/>
            <a:ext cx="3778925" cy="583613"/>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一</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培育新型职业农民</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grpSp>
        <p:nvGrpSpPr>
          <p:cNvPr id="2" name="组合 35"/>
          <p:cNvGrpSpPr>
            <a:grpSpLocks/>
          </p:cNvGrpSpPr>
          <p:nvPr/>
        </p:nvGrpSpPr>
        <p:grpSpPr bwMode="auto">
          <a:xfrm>
            <a:off x="5429881" y="952207"/>
            <a:ext cx="3495044" cy="2555290"/>
            <a:chOff x="4983816" y="1247363"/>
            <a:chExt cx="3454031" cy="2755442"/>
          </a:xfrm>
        </p:grpSpPr>
        <p:pic>
          <p:nvPicPr>
            <p:cNvPr id="7" name="图片 6"/>
            <p:cNvPicPr>
              <a:picLocks noChangeAspect="1"/>
            </p:cNvPicPr>
            <p:nvPr/>
          </p:nvPicPr>
          <p:blipFill>
            <a:blip r:embed="rId2"/>
            <a:stretch>
              <a:fillRect/>
            </a:stretch>
          </p:blipFill>
          <p:spPr>
            <a:xfrm>
              <a:off x="4983816" y="1247363"/>
              <a:ext cx="3454031" cy="2300378"/>
            </a:xfrm>
            <a:prstGeom prst="rect">
              <a:avLst/>
            </a:prstGeom>
            <a:ln>
              <a:noFill/>
            </a:ln>
            <a:effectLst>
              <a:outerShdw blurRad="190500" algn="tl" rotWithShape="0">
                <a:srgbClr val="000000">
                  <a:alpha val="70000"/>
                </a:srgbClr>
              </a:outerShdw>
            </a:effectLst>
          </p:spPr>
        </p:pic>
        <p:sp>
          <p:nvSpPr>
            <p:cNvPr id="41988" name="TextBox 12"/>
            <p:cNvSpPr txBox="1">
              <a:spLocks noChangeArrowheads="1"/>
            </p:cNvSpPr>
            <p:nvPr/>
          </p:nvSpPr>
          <p:spPr bwMode="auto">
            <a:xfrm>
              <a:off x="5169407" y="3604544"/>
              <a:ext cx="3097332" cy="398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b="1" dirty="0">
                  <a:solidFill>
                    <a:srgbClr val="000000"/>
                  </a:solidFill>
                  <a:latin typeface="楷体" panose="02010609060101010101" pitchFamily="49" charset="-122"/>
                  <a:ea typeface="楷体" panose="02010609060101010101" pitchFamily="49" charset="-122"/>
                </a:rPr>
                <a:t>▲ 浙江新型职业农民费明锋</a:t>
              </a:r>
              <a:endParaRPr lang="en-US" altLang="zh-CN" b="1" dirty="0">
                <a:solidFill>
                  <a:srgbClr val="000000"/>
                </a:solidFill>
                <a:latin typeface="楷体" panose="02010609060101010101" pitchFamily="49" charset="-122"/>
                <a:ea typeface="楷体" panose="02010609060101010101" pitchFamily="49" charset="-122"/>
              </a:endParaRPr>
            </a:p>
          </p:txBody>
        </p:sp>
      </p:grpSp>
      <p:sp>
        <p:nvSpPr>
          <p:cNvPr id="5" name="矩形: 圆角 4"/>
          <p:cNvSpPr/>
          <p:nvPr/>
        </p:nvSpPr>
        <p:spPr bwMode="auto">
          <a:xfrm>
            <a:off x="313528" y="3524505"/>
            <a:ext cx="8512175" cy="811212"/>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0" hangingPunct="0">
              <a:buFontTx/>
              <a:buNone/>
              <a:defRPr/>
            </a:pPr>
            <a:r>
              <a:rPr lang="zh-CN" altLang="en-US" b="1" dirty="0">
                <a:solidFill>
                  <a:srgbClr val="000000"/>
                </a:solidFill>
                <a:latin typeface="微软雅黑" panose="020B0503020204020204" pitchFamily="34" charset="-122"/>
                <a:ea typeface="微软雅黑" panose="020B0503020204020204" pitchFamily="34" charset="-122"/>
                <a:sym typeface="+mn-ea"/>
              </a:rPr>
              <a:t>国家每年培养</a:t>
            </a:r>
            <a:r>
              <a:rPr lang="en-US" altLang="zh-CN" b="1" dirty="0">
                <a:solidFill>
                  <a:srgbClr val="C00000"/>
                </a:solidFill>
                <a:latin typeface="微软雅黑" panose="020B0503020204020204" pitchFamily="34" charset="-122"/>
                <a:ea typeface="微软雅黑" panose="020B0503020204020204" pitchFamily="34" charset="-122"/>
                <a:sym typeface="+mn-ea"/>
              </a:rPr>
              <a:t>100</a:t>
            </a:r>
            <a:r>
              <a:rPr lang="zh-CN" altLang="en-US" b="1" dirty="0">
                <a:solidFill>
                  <a:srgbClr val="C00000"/>
                </a:solidFill>
                <a:latin typeface="微软雅黑" panose="020B0503020204020204" pitchFamily="34" charset="-122"/>
                <a:ea typeface="微软雅黑" panose="020B0503020204020204" pitchFamily="34" charset="-122"/>
                <a:sym typeface="+mn-ea"/>
              </a:rPr>
              <a:t>万</a:t>
            </a:r>
            <a:r>
              <a:rPr lang="zh-CN" altLang="en-US" b="1" dirty="0">
                <a:solidFill>
                  <a:srgbClr val="000000"/>
                </a:solidFill>
                <a:latin typeface="微软雅黑" panose="020B0503020204020204" pitchFamily="34" charset="-122"/>
                <a:ea typeface="微软雅黑" panose="020B0503020204020204" pitchFamily="34" charset="-122"/>
                <a:sym typeface="+mn-ea"/>
              </a:rPr>
              <a:t>新型职业农民，目前我国新型职业农民总量为</a:t>
            </a:r>
            <a:r>
              <a:rPr lang="en-US" altLang="zh-CN" b="1" dirty="0">
                <a:solidFill>
                  <a:srgbClr val="C00000"/>
                </a:solidFill>
                <a:latin typeface="微软雅黑" panose="020B0503020204020204" pitchFamily="34" charset="-122"/>
                <a:ea typeface="微软雅黑" panose="020B0503020204020204" pitchFamily="34" charset="-122"/>
                <a:sym typeface="+mn-ea"/>
              </a:rPr>
              <a:t>1500</a:t>
            </a:r>
            <a:r>
              <a:rPr lang="zh-CN" altLang="en-US" b="1" dirty="0">
                <a:solidFill>
                  <a:srgbClr val="C00000"/>
                </a:solidFill>
                <a:latin typeface="微软雅黑" panose="020B0503020204020204" pitchFamily="34" charset="-122"/>
                <a:ea typeface="微软雅黑" panose="020B0503020204020204" pitchFamily="34" charset="-122"/>
                <a:sym typeface="+mn-ea"/>
              </a:rPr>
              <a:t>万人</a:t>
            </a:r>
            <a:r>
              <a:rPr lang="zh-CN" altLang="en-US" b="1" dirty="0">
                <a:solidFill>
                  <a:schemeClr val="tx1"/>
                </a:solidFill>
                <a:latin typeface="微软雅黑" panose="020B0503020204020204" pitchFamily="34" charset="-122"/>
                <a:ea typeface="微软雅黑" panose="020B0503020204020204" pitchFamily="34" charset="-122"/>
                <a:sym typeface="+mn-ea"/>
              </a:rPr>
              <a:t>。</a:t>
            </a:r>
          </a:p>
        </p:txBody>
      </p:sp>
      <p:grpSp>
        <p:nvGrpSpPr>
          <p:cNvPr id="3" name="组合 21"/>
          <p:cNvGrpSpPr/>
          <p:nvPr/>
        </p:nvGrpSpPr>
        <p:grpSpPr bwMode="auto">
          <a:xfrm>
            <a:off x="302821" y="1213033"/>
            <a:ext cx="4784744" cy="2188163"/>
            <a:chOff x="1962150" y="1797050"/>
            <a:chExt cx="4257071" cy="1549400"/>
          </a:xfrm>
          <a:effectLst>
            <a:outerShdw blurRad="50800" dist="38100" dir="2700000" algn="tl" rotWithShape="0">
              <a:prstClr val="black">
                <a:alpha val="40000"/>
              </a:prstClr>
            </a:outerShdw>
          </a:effectLst>
        </p:grpSpPr>
        <p:sp>
          <p:nvSpPr>
            <p:cNvPr id="14" name="TextBox 13"/>
            <p:cNvSpPr/>
            <p:nvPr/>
          </p:nvSpPr>
          <p:spPr>
            <a:xfrm>
              <a:off x="1971676" y="1797050"/>
              <a:ext cx="4247545" cy="1549400"/>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Freeform 30"/>
            <p:cNvSpPr/>
            <p:nvPr/>
          </p:nvSpPr>
          <p:spPr bwMode="auto">
            <a:xfrm>
              <a:off x="1962150" y="1797050"/>
              <a:ext cx="890675" cy="889000"/>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34"/>
            <p:cNvSpPr/>
            <p:nvPr/>
          </p:nvSpPr>
          <p:spPr bwMode="auto">
            <a:xfrm>
              <a:off x="2117740" y="1927225"/>
              <a:ext cx="241324" cy="312738"/>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35"/>
            <p:cNvSpPr/>
            <p:nvPr/>
          </p:nvSpPr>
          <p:spPr bwMode="auto">
            <a:xfrm>
              <a:off x="2270155" y="2109788"/>
              <a:ext cx="88909" cy="13017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40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Freeform 36"/>
            <p:cNvSpPr>
              <a:spLocks noEditPoints="1"/>
            </p:cNvSpPr>
            <p:nvPr/>
          </p:nvSpPr>
          <p:spPr bwMode="auto">
            <a:xfrm>
              <a:off x="2203474" y="1992313"/>
              <a:ext cx="154002" cy="220662"/>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Freeform 37"/>
            <p:cNvSpPr/>
            <p:nvPr/>
          </p:nvSpPr>
          <p:spPr bwMode="auto">
            <a:xfrm>
              <a:off x="2160607" y="2014538"/>
              <a:ext cx="96848" cy="28575"/>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Freeform 38"/>
            <p:cNvSpPr/>
            <p:nvPr/>
          </p:nvSpPr>
          <p:spPr bwMode="auto">
            <a:xfrm>
              <a:off x="2160607" y="2068513"/>
              <a:ext cx="63506" cy="26987"/>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框 8"/>
            <p:cNvSpPr txBox="1">
              <a:spLocks noChangeArrowheads="1"/>
            </p:cNvSpPr>
            <p:nvPr/>
          </p:nvSpPr>
          <p:spPr bwMode="auto">
            <a:xfrm>
              <a:off x="2609848" y="1969635"/>
              <a:ext cx="3369616" cy="885825"/>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eaLnBrk="0" hangingPunct="0">
                <a:lnSpc>
                  <a:spcPct val="150000"/>
                </a:lnSpc>
                <a:buFontTx/>
                <a:buNone/>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培养新一代</a:t>
              </a:r>
              <a:r>
                <a:rPr lang="zh-CN" altLang="en-US" b="1" dirty="0" smtClean="0">
                  <a:solidFill>
                    <a:srgbClr val="C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爱农业、懂技术、善经营的新型职业农民，</a:t>
              </a: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优化农业从业者结构，使新型职业农民成为乡村振兴的主力军。</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par>
                                <p:cTn id="12" presetID="22" presetClass="entr" presetSubtype="1"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1000"/>
                                        <p:tgtEl>
                                          <p:spTgt spid="2"/>
                                        </p:tgtEl>
                                      </p:cBhvr>
                                    </p:animEffect>
                                  </p:childTnLst>
                                </p:cTn>
                              </p:par>
                            </p:childTnLst>
                          </p:cTn>
                        </p:par>
                        <p:par>
                          <p:cTn id="15" fill="hold" nodeType="afterGroup">
                            <p:stCondLst>
                              <p:cond delay="1500"/>
                            </p:stCondLst>
                            <p:childTnLst>
                              <p:par>
                                <p:cTn id="16" presetID="54" presetClass="entr" presetSubtype="0" accel="10000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05"/>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 calcmode="lin" valueType="num">
                                      <p:cBhvr>
                                        <p:cTn id="20" dur="1000" fill="hold"/>
                                        <p:tgtEl>
                                          <p:spTgt spid="5"/>
                                        </p:tgtEl>
                                        <p:attrNameLst>
                                          <p:attrName>ppt_x</p:attrName>
                                        </p:attrNameLst>
                                      </p:cBhvr>
                                      <p:tavLst>
                                        <p:tav tm="0">
                                          <p:val>
                                            <p:strVal val="#ppt_x-.2"/>
                                          </p:val>
                                        </p:tav>
                                        <p:tav tm="100000">
                                          <p:val>
                                            <p:strVal val="#ppt_x"/>
                                          </p:val>
                                        </p:tav>
                                      </p:tavLst>
                                    </p:anim>
                                    <p:anim calcmode="lin" valueType="num">
                                      <p:cBhvr>
                                        <p:cTn id="21" dur="1000" fill="hold"/>
                                        <p:tgtEl>
                                          <p:spTgt spid="5"/>
                                        </p:tgtEl>
                                        <p:attrNameLst>
                                          <p:attrName>ppt_y</p:attrName>
                                        </p:attrNameLst>
                                      </p:cBhvr>
                                      <p:tavLst>
                                        <p:tav tm="0">
                                          <p:val>
                                            <p:strVal val="#ppt_y"/>
                                          </p:val>
                                        </p:tav>
                                        <p:tav tm="100000">
                                          <p:val>
                                            <p:strVal val="#ppt_y"/>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124875" y="190268"/>
            <a:ext cx="4368800" cy="630744"/>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二</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培育新型农业经营主体</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sp>
        <p:nvSpPr>
          <p:cNvPr id="22" name="椭圆 21"/>
          <p:cNvSpPr/>
          <p:nvPr/>
        </p:nvSpPr>
        <p:spPr bwMode="auto">
          <a:xfrm>
            <a:off x="124875" y="1763539"/>
            <a:ext cx="1797051" cy="1797050"/>
          </a:xfrm>
          <a:prstGeom prst="ellipse">
            <a:avLst/>
          </a:prstGeom>
          <a:solidFill>
            <a:schemeClr val="accent1"/>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1">
            <a:schemeClr val="accent1"/>
          </a:lnRef>
          <a:fillRef idx="2">
            <a:schemeClr val="accent1"/>
          </a:fillRef>
          <a:effectRef idx="1">
            <a:schemeClr val="accent1"/>
          </a:effectRef>
          <a:fontRef idx="minor">
            <a:schemeClr val="dk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ts val="200"/>
              </a:spcBef>
              <a:spcAft>
                <a:spcPts val="200"/>
              </a:spcAft>
              <a:buFontTx/>
              <a:buNone/>
              <a:defRPr/>
            </a:pPr>
            <a:r>
              <a:rPr lang="zh-CN" altLang="en-US" sz="2800" b="1" dirty="0" smtClean="0">
                <a:latin typeface="微软雅黑" panose="020B0503020204020204" pitchFamily="34" charset="-122"/>
                <a:ea typeface="微软雅黑" panose="020B0503020204020204" pitchFamily="34" charset="-122"/>
                <a:sym typeface="+mn-ea"/>
              </a:rPr>
              <a:t>新型农业经营主体</a:t>
            </a:r>
            <a:endParaRPr lang="zh-CN" altLang="en-US" sz="2800" b="1" dirty="0">
              <a:latin typeface="微软雅黑" panose="020B0503020204020204" pitchFamily="34" charset="-122"/>
              <a:ea typeface="微软雅黑" panose="020B0503020204020204" pitchFamily="34" charset="-122"/>
              <a:sym typeface="+mn-ea"/>
            </a:endParaRPr>
          </a:p>
        </p:txBody>
      </p:sp>
      <p:grpSp>
        <p:nvGrpSpPr>
          <p:cNvPr id="2" name="组合 14"/>
          <p:cNvGrpSpPr>
            <a:grpSpLocks/>
          </p:cNvGrpSpPr>
          <p:nvPr/>
        </p:nvGrpSpPr>
        <p:grpSpPr bwMode="auto">
          <a:xfrm>
            <a:off x="1993900" y="1709738"/>
            <a:ext cx="1638300" cy="506412"/>
            <a:chOff x="1873251" y="1378952"/>
            <a:chExt cx="1638299" cy="506999"/>
          </a:xfrm>
          <a:solidFill>
            <a:srgbClr val="FFFFFF"/>
          </a:solidFill>
        </p:grpSpPr>
        <p:sp>
          <p:nvSpPr>
            <p:cNvPr id="11" name="矩形 7"/>
            <p:cNvSpPr/>
            <p:nvPr/>
          </p:nvSpPr>
          <p:spPr>
            <a:xfrm rot="5400000" flipV="1">
              <a:off x="2407151" y="845052"/>
              <a:ext cx="506999" cy="1574799"/>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p>
          </p:txBody>
        </p:sp>
        <p:sp>
          <p:nvSpPr>
            <p:cNvPr id="43014" name="TextBox 13"/>
            <p:cNvSpPr txBox="1">
              <a:spLocks noChangeArrowheads="1"/>
            </p:cNvSpPr>
            <p:nvPr/>
          </p:nvSpPr>
          <p:spPr bwMode="auto">
            <a:xfrm>
              <a:off x="1936750" y="1428750"/>
              <a:ext cx="1574800" cy="400110"/>
            </a:xfrm>
            <a:prstGeom prst="rect">
              <a:avLst/>
            </a:prstGeom>
            <a:grpFill/>
            <a:ln w="9525">
              <a:noFill/>
              <a:miter lim="800000"/>
              <a:headEnd/>
              <a:tailEnd/>
            </a:ln>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家庭农场</a:t>
              </a:r>
              <a:endParaRPr lang="en-US" altLang="zh-CN" sz="2000" b="1" dirty="0">
                <a:solidFill>
                  <a:srgbClr val="C00000"/>
                </a:solidFill>
                <a:latin typeface="微软雅黑" panose="020B0503020204020204" pitchFamily="34" charset="-122"/>
                <a:ea typeface="微软雅黑" panose="020B0503020204020204" pitchFamily="34" charset="-122"/>
              </a:endParaRPr>
            </a:p>
          </p:txBody>
        </p:sp>
      </p:grpSp>
      <p:grpSp>
        <p:nvGrpSpPr>
          <p:cNvPr id="3" name="组合 15"/>
          <p:cNvGrpSpPr>
            <a:grpSpLocks/>
          </p:cNvGrpSpPr>
          <p:nvPr/>
        </p:nvGrpSpPr>
        <p:grpSpPr bwMode="auto">
          <a:xfrm>
            <a:off x="1921926" y="2901410"/>
            <a:ext cx="1612900" cy="506412"/>
            <a:chOff x="1873251" y="1378952"/>
            <a:chExt cx="1612899" cy="506999"/>
          </a:xfrm>
          <a:solidFill>
            <a:srgbClr val="FFFFFF"/>
          </a:solidFill>
        </p:grpSpPr>
        <p:sp>
          <p:nvSpPr>
            <p:cNvPr id="17" name="矩形 7"/>
            <p:cNvSpPr/>
            <p:nvPr/>
          </p:nvSpPr>
          <p:spPr>
            <a:xfrm rot="5400000" flipV="1">
              <a:off x="2413501" y="838702"/>
              <a:ext cx="506999" cy="1587499"/>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p>
          </p:txBody>
        </p:sp>
        <p:sp>
          <p:nvSpPr>
            <p:cNvPr id="43017" name="TextBox 17"/>
            <p:cNvSpPr txBox="1">
              <a:spLocks noChangeArrowheads="1"/>
            </p:cNvSpPr>
            <p:nvPr/>
          </p:nvSpPr>
          <p:spPr bwMode="auto">
            <a:xfrm>
              <a:off x="1911350" y="1428750"/>
              <a:ext cx="1574800" cy="400110"/>
            </a:xfrm>
            <a:prstGeom prst="rect">
              <a:avLst/>
            </a:prstGeom>
            <a:grpFill/>
            <a:ln w="9525">
              <a:noFill/>
              <a:miter lim="800000"/>
              <a:headEnd/>
              <a:tailEnd/>
            </a:ln>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农民合作社</a:t>
              </a:r>
            </a:p>
          </p:txBody>
        </p:sp>
      </p:grpSp>
      <p:grpSp>
        <p:nvGrpSpPr>
          <p:cNvPr id="4" name="组合 18"/>
          <p:cNvGrpSpPr>
            <a:grpSpLocks/>
          </p:cNvGrpSpPr>
          <p:nvPr/>
        </p:nvGrpSpPr>
        <p:grpSpPr bwMode="auto">
          <a:xfrm>
            <a:off x="1987550" y="3462338"/>
            <a:ext cx="2241550" cy="506412"/>
            <a:chOff x="1873251" y="1378953"/>
            <a:chExt cx="2241552" cy="506999"/>
          </a:xfrm>
          <a:solidFill>
            <a:srgbClr val="FFFFFF"/>
          </a:solidFill>
        </p:grpSpPr>
        <p:sp>
          <p:nvSpPr>
            <p:cNvPr id="20" name="矩形 7"/>
            <p:cNvSpPr/>
            <p:nvPr/>
          </p:nvSpPr>
          <p:spPr>
            <a:xfrm rot="5400000" flipV="1">
              <a:off x="2740528" y="511677"/>
              <a:ext cx="506999" cy="2241552"/>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p>
          </p:txBody>
        </p:sp>
        <p:sp>
          <p:nvSpPr>
            <p:cNvPr id="43020" name="TextBox 20"/>
            <p:cNvSpPr txBox="1">
              <a:spLocks noChangeArrowheads="1"/>
            </p:cNvSpPr>
            <p:nvPr/>
          </p:nvSpPr>
          <p:spPr bwMode="auto">
            <a:xfrm>
              <a:off x="1911350" y="1428750"/>
              <a:ext cx="2044700"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社会化服务组织</a:t>
              </a:r>
            </a:p>
          </p:txBody>
        </p:sp>
      </p:grpSp>
      <p:grpSp>
        <p:nvGrpSpPr>
          <p:cNvPr id="5" name="组合 27"/>
          <p:cNvGrpSpPr>
            <a:grpSpLocks/>
          </p:cNvGrpSpPr>
          <p:nvPr/>
        </p:nvGrpSpPr>
        <p:grpSpPr bwMode="auto">
          <a:xfrm>
            <a:off x="2000250" y="2293938"/>
            <a:ext cx="1612900" cy="506412"/>
            <a:chOff x="1873251" y="1378952"/>
            <a:chExt cx="1612899" cy="506999"/>
          </a:xfrm>
          <a:solidFill>
            <a:srgbClr val="FFFFFF"/>
          </a:solidFill>
        </p:grpSpPr>
        <p:sp>
          <p:nvSpPr>
            <p:cNvPr id="29" name="矩形 7"/>
            <p:cNvSpPr/>
            <p:nvPr/>
          </p:nvSpPr>
          <p:spPr>
            <a:xfrm rot="5400000" flipV="1">
              <a:off x="2413501" y="838702"/>
              <a:ext cx="506999" cy="1587499"/>
            </a:xfrm>
            <a:custGeom>
              <a:avLst/>
              <a:gdLst/>
              <a:ahLst/>
              <a:cxnLst/>
              <a:rect l="l" t="t" r="r" b="b"/>
              <a:pathLst>
                <a:path w="576064" h="2304193">
                  <a:moveTo>
                    <a:pt x="0" y="0"/>
                  </a:moveTo>
                  <a:lnTo>
                    <a:pt x="576064" y="0"/>
                  </a:lnTo>
                  <a:lnTo>
                    <a:pt x="576064" y="2016193"/>
                  </a:lnTo>
                  <a:lnTo>
                    <a:pt x="576064" y="2016224"/>
                  </a:lnTo>
                  <a:lnTo>
                    <a:pt x="576033" y="2016224"/>
                  </a:lnTo>
                  <a:lnTo>
                    <a:pt x="288064" y="2304193"/>
                  </a:lnTo>
                  <a:lnTo>
                    <a:pt x="95" y="2016224"/>
                  </a:lnTo>
                  <a:lnTo>
                    <a:pt x="0" y="2016224"/>
                  </a:ln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p>
          </p:txBody>
        </p:sp>
        <p:sp>
          <p:nvSpPr>
            <p:cNvPr id="43023" name="TextBox 30"/>
            <p:cNvSpPr txBox="1">
              <a:spLocks noChangeArrowheads="1"/>
            </p:cNvSpPr>
            <p:nvPr/>
          </p:nvSpPr>
          <p:spPr bwMode="auto">
            <a:xfrm>
              <a:off x="1911350" y="1428750"/>
              <a:ext cx="1574800" cy="4001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龙头企业</a:t>
              </a:r>
            </a:p>
          </p:txBody>
        </p:sp>
      </p:grpSp>
      <p:pic>
        <p:nvPicPr>
          <p:cNvPr id="32" name="图片 31">
            <a:hlinkClick r:id="rId2" action="ppaction://hlinkfile"/>
          </p:cNvPr>
          <p:cNvPicPr preferRelativeResize="0"/>
          <p:nvPr/>
        </p:nvPicPr>
        <p:blipFill>
          <a:blip r:embed="rId3" cstate="print"/>
          <a:stretch>
            <a:fillRect/>
          </a:stretch>
        </p:blipFill>
        <p:spPr>
          <a:xfrm>
            <a:off x="4770026" y="969688"/>
            <a:ext cx="4132673" cy="2783162"/>
          </a:xfrm>
          <a:prstGeom prst="rect">
            <a:avLst/>
          </a:prstGeom>
          <a:solidFill>
            <a:srgbClr val="FFFFFF">
              <a:shade val="85000"/>
            </a:srgbClr>
          </a:solidFill>
          <a:ln w="1905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6" name="组合 33"/>
          <p:cNvGrpSpPr>
            <a:grpSpLocks/>
          </p:cNvGrpSpPr>
          <p:nvPr/>
        </p:nvGrpSpPr>
        <p:grpSpPr bwMode="auto">
          <a:xfrm>
            <a:off x="5030788" y="3967163"/>
            <a:ext cx="3525837" cy="646112"/>
            <a:chOff x="5227768" y="1197648"/>
            <a:chExt cx="3527153" cy="646794"/>
          </a:xfrm>
        </p:grpSpPr>
        <p:pic>
          <p:nvPicPr>
            <p:cNvPr id="43026" name="图片 54">
              <a:hlinkClick r:id="rId2" action="ppaction://hlinkfile"/>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5227768" y="1210007"/>
              <a:ext cx="645000" cy="4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7" name="文本框 55"/>
            <p:cNvSpPr txBox="1">
              <a:spLocks noChangeArrowheads="1"/>
            </p:cNvSpPr>
            <p:nvPr/>
          </p:nvSpPr>
          <p:spPr bwMode="auto">
            <a:xfrm>
              <a:off x="5661317" y="1197648"/>
              <a:ext cx="3093604" cy="64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en-US" altLang="zh-CN" b="1">
                  <a:solidFill>
                    <a:schemeClr val="accent2"/>
                  </a:solidFill>
                  <a:latin typeface="黑体" panose="02010609060101010101" pitchFamily="49" charset="-122"/>
                  <a:ea typeface="黑体" panose="02010609060101010101" pitchFamily="49" charset="-122"/>
                  <a:hlinkClick r:id="rId2" action="ppaction://hlinkfile"/>
                </a:rPr>
                <a:t>[</a:t>
              </a:r>
              <a:r>
                <a:rPr lang="zh-CN" altLang="en-US" b="1">
                  <a:solidFill>
                    <a:schemeClr val="accent2"/>
                  </a:solidFill>
                  <a:latin typeface="黑体" panose="02010609060101010101" pitchFamily="49" charset="-122"/>
                  <a:ea typeface="黑体" panose="02010609060101010101" pitchFamily="49" charset="-122"/>
                  <a:hlinkClick r:id="rId2" action="ppaction://hlinkfile"/>
                </a:rPr>
                <a:t>视频</a:t>
              </a:r>
              <a:r>
                <a:rPr lang="en-US" altLang="zh-CN" b="1">
                  <a:solidFill>
                    <a:schemeClr val="accent2"/>
                  </a:solidFill>
                  <a:latin typeface="黑体" panose="02010609060101010101" pitchFamily="49" charset="-122"/>
                  <a:ea typeface="黑体" panose="02010609060101010101" pitchFamily="49" charset="-122"/>
                  <a:hlinkClick r:id="rId2" action="ppaction://hlinkfile"/>
                </a:rPr>
                <a:t>]</a:t>
              </a:r>
              <a:r>
                <a:rPr lang="zh-CN" altLang="en-US" b="1">
                  <a:solidFill>
                    <a:schemeClr val="accent2"/>
                  </a:solidFill>
                  <a:latin typeface="黑体" panose="02010609060101010101" pitchFamily="49" charset="-122"/>
                  <a:ea typeface="黑体" panose="02010609060101010101" pitchFamily="49" charset="-122"/>
                  <a:hlinkClick r:id="rId2" action="ppaction://hlinkfile"/>
                </a:rPr>
                <a:t>陕西富平专业合作社</a:t>
              </a:r>
              <a:endParaRPr lang="en-US" altLang="zh-CN" b="1">
                <a:solidFill>
                  <a:schemeClr val="accent2"/>
                </a:solidFill>
                <a:latin typeface="黑体" panose="02010609060101010101" pitchFamily="49" charset="-122"/>
                <a:ea typeface="黑体" panose="02010609060101010101" pitchFamily="49" charset="-122"/>
                <a:hlinkClick r:id="rId2" action="ppaction://hlinkfile"/>
              </a:endParaRPr>
            </a:p>
            <a:p>
              <a:pPr algn="ctr"/>
              <a:r>
                <a:rPr lang="zh-CN" altLang="en-US" b="1">
                  <a:solidFill>
                    <a:schemeClr val="accent2"/>
                  </a:solidFill>
                  <a:latin typeface="黑体" panose="02010609060101010101" pitchFamily="49" charset="-122"/>
                  <a:ea typeface="黑体" panose="02010609060101010101" pitchFamily="49" charset="-122"/>
                  <a:hlinkClick r:id="rId2" action="ppaction://hlinkfile"/>
                </a:rPr>
                <a:t>助果农增收</a:t>
              </a:r>
              <a:endParaRPr lang="zh-CN" altLang="en-US" b="1">
                <a:solidFill>
                  <a:schemeClr val="accent2"/>
                </a:solidFill>
                <a:latin typeface="黑体" panose="02010609060101010101" pitchFamily="49" charset="-122"/>
                <a:ea typeface="黑体" panose="02010609060101010101" pitchFamily="49"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1000"/>
                                        <p:tgtEl>
                                          <p:spTgt spid="22"/>
                                        </p:tgtEl>
                                      </p:cBhvr>
                                    </p:animEffect>
                                  </p:childTnLst>
                                </p:cTn>
                              </p:par>
                            </p:childTnLst>
                          </p:cTn>
                        </p:par>
                        <p:par>
                          <p:cTn id="12" fill="hold" nodeType="afterGroup">
                            <p:stCondLst>
                              <p:cond delay="1500"/>
                            </p:stCondLst>
                            <p:childTnLst>
                              <p:par>
                                <p:cTn id="13" presetID="53" presetClass="entr" presetSubtype="16"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par>
                          <p:cTn id="18" fill="hold" nodeType="afterGroup">
                            <p:stCondLst>
                              <p:cond delay="2000"/>
                            </p:stCondLst>
                            <p:childTnLst>
                              <p:par>
                                <p:cTn id="19" presetID="53"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nodeType="afterGroup">
                            <p:stCondLst>
                              <p:cond delay="2500"/>
                            </p:stCondLst>
                            <p:childTnLst>
                              <p:par>
                                <p:cTn id="25" presetID="53"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nodeType="afterGroup">
                            <p:stCondLst>
                              <p:cond delay="3000"/>
                            </p:stCondLst>
                            <p:childTnLst>
                              <p:par>
                                <p:cTn id="31" presetID="53" presetClass="entr" presetSubtype="16"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childTnLst>
                          </p:cTn>
                        </p:par>
                        <p:par>
                          <p:cTn id="36" fill="hold" nodeType="afterGroup">
                            <p:stCondLst>
                              <p:cond delay="3500"/>
                            </p:stCondLst>
                            <p:childTnLst>
                              <p:par>
                                <p:cTn id="37" presetID="22" presetClass="entr" presetSubtype="8"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1000"/>
                                        <p:tgtEl>
                                          <p:spTgt spid="32"/>
                                        </p:tgtEl>
                                      </p:cBhvr>
                                    </p:animEffect>
                                  </p:childTnLst>
                                </p:cTn>
                              </p:par>
                              <p:par>
                                <p:cTn id="40" presetID="22" presetClass="entr" presetSubtype="4"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112713" y="149567"/>
            <a:ext cx="4909934" cy="631825"/>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三</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加强农村专业人才队伍建设</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sp>
        <p:nvSpPr>
          <p:cNvPr id="92" name="AutoShape 23"/>
          <p:cNvSpPr>
            <a:spLocks noChangeArrowheads="1"/>
          </p:cNvSpPr>
          <p:nvPr/>
        </p:nvSpPr>
        <p:spPr bwMode="auto">
          <a:xfrm>
            <a:off x="1931988" y="1690688"/>
            <a:ext cx="1663700" cy="376237"/>
          </a:xfrm>
          <a:prstGeom prst="roundRect">
            <a:avLst>
              <a:gd name="adj" fmla="val 50000"/>
            </a:avLst>
          </a:prstGeom>
          <a:solidFill>
            <a:schemeClr val="accent3">
              <a:lumMod val="95000"/>
            </a:schemeClr>
          </a:solidFill>
          <a:ln>
            <a:solidFill>
              <a:schemeClr val="accent1">
                <a:lumMod val="75000"/>
              </a:schemeClr>
            </a:solidFill>
          </a:ln>
          <a:effectLst>
            <a:outerShdw blurRad="57150" dist="19050" dir="5400000" algn="ctr" rotWithShape="0">
              <a:srgbClr val="000000">
                <a:alpha val="63000"/>
              </a:srgbClr>
            </a:outerShdw>
          </a:effectLst>
        </p:spPr>
        <p:txBody>
          <a:bodyPr wrap="none" anchor="ctr"/>
          <a:lstStyle/>
          <a:p>
            <a:pPr defTabSz="685800" fontAlgn="auto">
              <a:spcBef>
                <a:spcPts val="0"/>
              </a:spcBef>
              <a:spcAft>
                <a:spcPts val="0"/>
              </a:spcAft>
              <a:buFontTx/>
              <a:buNone/>
              <a:defRPr/>
            </a:pPr>
            <a:r>
              <a:rPr lang="zh-CN" altLang="zh-CN" b="1" dirty="0">
                <a:solidFill>
                  <a:srgbClr val="C00000"/>
                </a:solidFill>
                <a:latin typeface="微软雅黑" panose="020B0503020204020204" pitchFamily="34" charset="-122"/>
                <a:ea typeface="微软雅黑" panose="020B0503020204020204" pitchFamily="34" charset="-122"/>
                <a:sym typeface="+mn-ea"/>
              </a:rPr>
              <a:t>专业技能人才</a:t>
            </a:r>
            <a:endParaRPr lang="zh-CN" altLang="en-US" sz="1050" b="1" kern="0" dirty="0">
              <a:solidFill>
                <a:srgbClr val="C00000"/>
              </a:solidFill>
              <a:latin typeface="微软雅黑" panose="020B0503020204020204" pitchFamily="34" charset="-122"/>
              <a:ea typeface="微软雅黑" panose="020B0503020204020204" pitchFamily="34" charset="-122"/>
              <a:sym typeface="+mn-ea"/>
            </a:endParaRPr>
          </a:p>
        </p:txBody>
      </p:sp>
      <p:sp>
        <p:nvSpPr>
          <p:cNvPr id="95" name="AutoShape 26"/>
          <p:cNvSpPr>
            <a:spLocks noChangeArrowheads="1"/>
          </p:cNvSpPr>
          <p:nvPr/>
        </p:nvSpPr>
        <p:spPr bwMode="auto">
          <a:xfrm>
            <a:off x="2427288" y="2622550"/>
            <a:ext cx="1663700" cy="377825"/>
          </a:xfrm>
          <a:prstGeom prst="roundRect">
            <a:avLst>
              <a:gd name="adj" fmla="val 50000"/>
            </a:avLst>
          </a:prstGeom>
          <a:solidFill>
            <a:schemeClr val="accent3">
              <a:lumMod val="95000"/>
            </a:schemeClr>
          </a:solidFill>
          <a:ln>
            <a:solidFill>
              <a:schemeClr val="accent5">
                <a:lumMod val="60000"/>
                <a:lumOff val="40000"/>
              </a:schemeClr>
            </a:solidFill>
          </a:ln>
          <a:effectLst>
            <a:outerShdw blurRad="57150" dist="19050" dir="5400000" algn="ctr" rotWithShape="0">
              <a:srgbClr val="000000">
                <a:alpha val="63000"/>
              </a:srgbClr>
            </a:outerShdw>
          </a:effectLst>
        </p:spPr>
        <p:txBody>
          <a:bodyPr wrap="none" anchor="ctr"/>
          <a:lstStyle/>
          <a:p>
            <a:pPr defTabSz="685800" fontAlgn="auto">
              <a:spcBef>
                <a:spcPts val="0"/>
              </a:spcBef>
              <a:spcAft>
                <a:spcPts val="0"/>
              </a:spcAft>
              <a:defRPr/>
            </a:pPr>
            <a:r>
              <a:rPr lang="zh-CN" altLang="zh-CN" b="1" dirty="0">
                <a:solidFill>
                  <a:srgbClr val="C00000"/>
                </a:solidFill>
                <a:latin typeface="微软雅黑" panose="020B0503020204020204" pitchFamily="34" charset="-122"/>
                <a:ea typeface="微软雅黑" panose="020B0503020204020204" pitchFamily="34" charset="-122"/>
                <a:sym typeface="+mn-ea"/>
              </a:rPr>
              <a:t>文化传承人才</a:t>
            </a:r>
            <a:endParaRPr lang="zh-CN" altLang="en-US" b="1" dirty="0">
              <a:solidFill>
                <a:srgbClr val="C00000"/>
              </a:solidFill>
              <a:latin typeface="微软雅黑" panose="020B0503020204020204" pitchFamily="34" charset="-122"/>
              <a:ea typeface="微软雅黑" panose="020B0503020204020204" pitchFamily="34" charset="-122"/>
              <a:sym typeface="+mn-ea"/>
            </a:endParaRPr>
          </a:p>
        </p:txBody>
      </p:sp>
      <p:sp>
        <p:nvSpPr>
          <p:cNvPr id="98" name="AutoShape 27"/>
          <p:cNvSpPr>
            <a:spLocks noChangeArrowheads="1"/>
          </p:cNvSpPr>
          <p:nvPr/>
        </p:nvSpPr>
        <p:spPr bwMode="auto">
          <a:xfrm>
            <a:off x="1908175" y="3771900"/>
            <a:ext cx="1663700" cy="377825"/>
          </a:xfrm>
          <a:prstGeom prst="roundRect">
            <a:avLst>
              <a:gd name="adj" fmla="val 50000"/>
            </a:avLst>
          </a:prstGeom>
          <a:solidFill>
            <a:schemeClr val="accent3">
              <a:lumMod val="95000"/>
            </a:schemeClr>
          </a:solidFill>
          <a:ln>
            <a:solidFill>
              <a:schemeClr val="accent1">
                <a:lumMod val="60000"/>
                <a:lumOff val="40000"/>
              </a:schemeClr>
            </a:solidFill>
          </a:ln>
          <a:effectLst>
            <a:outerShdw blurRad="57150" dist="19050" dir="5400000" algn="ctr" rotWithShape="0">
              <a:srgbClr val="000000">
                <a:alpha val="63000"/>
              </a:srgbClr>
            </a:outerShdw>
          </a:effectLst>
        </p:spPr>
        <p:txBody>
          <a:bodyPr wrap="none" anchor="ctr"/>
          <a:lstStyle/>
          <a:p>
            <a:pPr defTabSz="685800" fontAlgn="auto">
              <a:spcBef>
                <a:spcPts val="0"/>
              </a:spcBef>
              <a:spcAft>
                <a:spcPts val="0"/>
              </a:spcAft>
              <a:buFont typeface="Arial" panose="020B0604020202020204" pitchFamily="34" charset="0"/>
              <a:buNone/>
              <a:defRPr/>
            </a:pPr>
            <a:r>
              <a:rPr lang="zh-CN" altLang="zh-CN" b="1" dirty="0">
                <a:solidFill>
                  <a:srgbClr val="C00000"/>
                </a:solidFill>
                <a:latin typeface="微软雅黑" panose="020B0503020204020204" pitchFamily="34" charset="-122"/>
                <a:ea typeface="微软雅黑" panose="020B0503020204020204" pitchFamily="34" charset="-122"/>
                <a:sym typeface="+mn-ea"/>
              </a:rPr>
              <a:t>管理服务人才</a:t>
            </a:r>
            <a:endParaRPr lang="zh-CN" altLang="en-US" b="1" dirty="0">
              <a:solidFill>
                <a:srgbClr val="C00000"/>
              </a:solidFill>
              <a:latin typeface="微软雅黑" panose="020B0503020204020204" pitchFamily="34" charset="-122"/>
              <a:ea typeface="微软雅黑" panose="020B0503020204020204" pitchFamily="34" charset="-122"/>
              <a:sym typeface="+mn-ea"/>
            </a:endParaRPr>
          </a:p>
        </p:txBody>
      </p:sp>
      <p:sp>
        <p:nvSpPr>
          <p:cNvPr id="100" name="Text Box 32"/>
          <p:cNvSpPr txBox="1">
            <a:spLocks noChangeArrowheads="1"/>
          </p:cNvSpPr>
          <p:nvPr/>
        </p:nvSpPr>
        <p:spPr bwMode="auto">
          <a:xfrm>
            <a:off x="4364038" y="1149350"/>
            <a:ext cx="1255712"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defTabSz="685800" eaLnBrk="0" hangingPunct="0">
              <a:defRPr>
                <a:solidFill>
                  <a:schemeClr val="tx1"/>
                </a:solidFill>
                <a:latin typeface="Calibri" panose="020F0502020204030204" pitchFamily="34" charset="0"/>
              </a:defRPr>
            </a:lvl1pPr>
            <a:lvl2pPr defTabSz="685800" eaLnBrk="0" hangingPunct="0">
              <a:defRPr>
                <a:solidFill>
                  <a:schemeClr val="tx1"/>
                </a:solidFill>
                <a:latin typeface="Calibri" panose="020F0502020204030204" pitchFamily="34" charset="0"/>
              </a:defRPr>
            </a:lvl2pPr>
            <a:lvl3pPr defTabSz="685800" eaLnBrk="0" hangingPunct="0">
              <a:defRPr>
                <a:solidFill>
                  <a:schemeClr val="tx1"/>
                </a:solidFill>
                <a:latin typeface="Calibri" panose="020F0502020204030204" pitchFamily="34" charset="0"/>
              </a:defRPr>
            </a:lvl3pPr>
            <a:lvl4pPr defTabSz="685800" eaLnBrk="0" hangingPunct="0">
              <a:defRPr>
                <a:solidFill>
                  <a:schemeClr val="tx1"/>
                </a:solidFill>
                <a:latin typeface="Calibri" panose="020F0502020204030204" pitchFamily="34" charset="0"/>
              </a:defRPr>
            </a:lvl4pPr>
            <a:lvl5pPr defTabSz="685800" eaLnBrk="0" hangingPunct="0">
              <a:defRPr>
                <a:solidFill>
                  <a:schemeClr val="tx1"/>
                </a:solidFill>
                <a:latin typeface="Calibri" panose="020F0502020204030204" pitchFamily="34" charset="0"/>
              </a:defRPr>
            </a:lvl5pPr>
            <a:lvl6pPr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6858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sz="1600">
                <a:solidFill>
                  <a:srgbClr val="FFFFFF"/>
                </a:solidFill>
                <a:latin typeface="HY견고딕"/>
                <a:ea typeface="HY견고딕"/>
                <a:cs typeface="HY견고딕"/>
              </a:rPr>
              <a:t>文本</a:t>
            </a:r>
            <a:endParaRPr lang="ko-KR" altLang="ko-KR" sz="1600">
              <a:solidFill>
                <a:srgbClr val="FFFFFF"/>
              </a:solidFill>
              <a:latin typeface="HY견고딕"/>
              <a:ea typeface="HY견고딕"/>
              <a:cs typeface="HY견고딕"/>
            </a:endParaRPr>
          </a:p>
        </p:txBody>
      </p:sp>
      <p:grpSp>
        <p:nvGrpSpPr>
          <p:cNvPr id="2" name="组合 4"/>
          <p:cNvGrpSpPr/>
          <p:nvPr/>
        </p:nvGrpSpPr>
        <p:grpSpPr bwMode="auto">
          <a:xfrm>
            <a:off x="112713" y="1776413"/>
            <a:ext cx="2160587" cy="2160587"/>
            <a:chOff x="790971" y="1605748"/>
            <a:chExt cx="2383200" cy="2383200"/>
          </a:xfrm>
          <a:effectLst>
            <a:outerShdw blurRad="50800" dist="38100" dir="2700000" algn="tl" rotWithShape="0">
              <a:prstClr val="black">
                <a:alpha val="40000"/>
              </a:prstClr>
            </a:outerShdw>
          </a:effectLst>
        </p:grpSpPr>
        <p:sp>
          <p:nvSpPr>
            <p:cNvPr id="86" name="Oval 4"/>
            <p:cNvSpPr>
              <a:spLocks noChangeArrowheads="1"/>
            </p:cNvSpPr>
            <p:nvPr/>
          </p:nvSpPr>
          <p:spPr bwMode="auto">
            <a:xfrm>
              <a:off x="790971" y="1605748"/>
              <a:ext cx="2383200" cy="2374445"/>
            </a:xfrm>
            <a:prstGeom prst="ellipse">
              <a:avLst/>
            </a:prstGeom>
            <a:solidFill>
              <a:schemeClr val="bg1">
                <a:lumMod val="85000"/>
              </a:schemeClr>
            </a:solidFill>
            <a:ln w="9525">
              <a:solidFill>
                <a:schemeClr val="bg1">
                  <a:lumMod val="85000"/>
                </a:schemeClr>
              </a:solidFill>
              <a:round/>
            </a:ln>
          </p:spPr>
          <p:txBody>
            <a:bodyPr wrap="none" anchor="ctr"/>
            <a:lstStyle/>
            <a:p>
              <a:pPr defTabSz="685800" fontAlgn="auto">
                <a:spcBef>
                  <a:spcPts val="0"/>
                </a:spcBef>
                <a:spcAft>
                  <a:spcPts val="0"/>
                </a:spcAft>
                <a:buFontTx/>
                <a:buNone/>
                <a:defRPr/>
              </a:pPr>
              <a:endParaRPr lang="zh-CN" altLang="en-US" sz="1050" kern="0" dirty="0">
                <a:solidFill>
                  <a:prstClr val="black"/>
                </a:solidFill>
                <a:latin typeface="等线" panose="02010600030101010101" pitchFamily="2" charset="-122"/>
              </a:endParaRPr>
            </a:p>
          </p:txBody>
        </p:sp>
        <p:sp>
          <p:nvSpPr>
            <p:cNvPr id="87" name="Arc 5"/>
            <p:cNvSpPr/>
            <p:nvPr/>
          </p:nvSpPr>
          <p:spPr bwMode="auto">
            <a:xfrm>
              <a:off x="1971189" y="1605748"/>
              <a:ext cx="1041884" cy="1185471"/>
            </a:xfrm>
            <a:custGeom>
              <a:avLst/>
              <a:gdLst>
                <a:gd name="T0" fmla="*/ 0 w 18728"/>
                <a:gd name="T1" fmla="*/ 0 h 21600"/>
                <a:gd name="T2" fmla="*/ 2147483647 w 18728"/>
                <a:gd name="T3" fmla="*/ 2147483647 h 21600"/>
                <a:gd name="T4" fmla="*/ 0 w 18728"/>
                <a:gd name="T5" fmla="*/ 2147483647 h 21600"/>
                <a:gd name="T6" fmla="*/ 0 60000 65536"/>
                <a:gd name="T7" fmla="*/ 0 60000 65536"/>
                <a:gd name="T8" fmla="*/ 0 60000 65536"/>
                <a:gd name="T9" fmla="*/ 0 w 18728"/>
                <a:gd name="T10" fmla="*/ 0 h 21600"/>
                <a:gd name="T11" fmla="*/ 18728 w 18728"/>
                <a:gd name="T12" fmla="*/ 21600 h 21600"/>
              </a:gdLst>
              <a:ahLst/>
              <a:cxnLst>
                <a:cxn ang="T6">
                  <a:pos x="T0" y="T1"/>
                </a:cxn>
                <a:cxn ang="T7">
                  <a:pos x="T2" y="T3"/>
                </a:cxn>
                <a:cxn ang="T8">
                  <a:pos x="T4" y="T5"/>
                </a:cxn>
              </a:cxnLst>
              <a:rect l="T9" t="T10" r="T11" b="T12"/>
              <a:pathLst>
                <a:path w="18728" h="21600" fill="none" extrusionOk="0">
                  <a:moveTo>
                    <a:pt x="-1" y="0"/>
                  </a:moveTo>
                  <a:cubicBezTo>
                    <a:pt x="7732" y="0"/>
                    <a:pt x="14874" y="4133"/>
                    <a:pt x="18727" y="10837"/>
                  </a:cubicBezTo>
                </a:path>
                <a:path w="18728" h="21600" stroke="0" extrusionOk="0">
                  <a:moveTo>
                    <a:pt x="-1" y="0"/>
                  </a:moveTo>
                  <a:cubicBezTo>
                    <a:pt x="7732" y="0"/>
                    <a:pt x="14874" y="4133"/>
                    <a:pt x="18727" y="10837"/>
                  </a:cubicBezTo>
                  <a:lnTo>
                    <a:pt x="0" y="21600"/>
                  </a:lnTo>
                  <a:close/>
                </a:path>
              </a:pathLst>
            </a:custGeom>
            <a:solidFill>
              <a:schemeClr val="accent1">
                <a:lumMod val="75000"/>
              </a:schemeClr>
            </a:solidFill>
            <a:ln w="6350" cap="flat" cmpd="sng" algn="ctr">
              <a:solidFill>
                <a:schemeClr val="accent1">
                  <a:lumMod val="75000"/>
                </a:schemeClr>
              </a:solidFill>
              <a:prstDash val="solid"/>
              <a:miter lim="800000"/>
            </a:ln>
            <a:effectLst/>
          </p:spPr>
          <p:txBody>
            <a:bodyPr wrap="none" anchor="ctr"/>
            <a:lstStyle/>
            <a:p>
              <a:pPr defTabSz="685800" fontAlgn="auto">
                <a:spcBef>
                  <a:spcPts val="0"/>
                </a:spcBef>
                <a:spcAft>
                  <a:spcPts val="0"/>
                </a:spcAft>
                <a:buFontTx/>
                <a:buNone/>
                <a:defRPr/>
              </a:pPr>
              <a:endParaRPr lang="zh-CN" altLang="en-US" sz="1050" kern="0" dirty="0">
                <a:solidFill>
                  <a:prstClr val="white"/>
                </a:solidFill>
                <a:latin typeface="等线" panose="02010600030101010101" pitchFamily="2" charset="-122"/>
              </a:endParaRPr>
            </a:p>
          </p:txBody>
        </p:sp>
        <p:sp>
          <p:nvSpPr>
            <p:cNvPr id="88" name="Arc 14"/>
            <p:cNvSpPr/>
            <p:nvPr/>
          </p:nvSpPr>
          <p:spPr bwMode="auto">
            <a:xfrm>
              <a:off x="1971189" y="2218621"/>
              <a:ext cx="1202982" cy="1136441"/>
            </a:xfrm>
            <a:custGeom>
              <a:avLst/>
              <a:gdLst>
                <a:gd name="T0" fmla="*/ 2147483647 w 21600"/>
                <a:gd name="T1" fmla="*/ 0 h 20705"/>
                <a:gd name="T2" fmla="*/ 2147483647 w 21600"/>
                <a:gd name="T3" fmla="*/ 2147483647 h 20705"/>
                <a:gd name="T4" fmla="*/ 0 w 21600"/>
                <a:gd name="T5" fmla="*/ 2147483647 h 20705"/>
                <a:gd name="T6" fmla="*/ 0 60000 65536"/>
                <a:gd name="T7" fmla="*/ 0 60000 65536"/>
                <a:gd name="T8" fmla="*/ 0 60000 65536"/>
                <a:gd name="T9" fmla="*/ 0 w 21600"/>
                <a:gd name="T10" fmla="*/ 0 h 20705"/>
                <a:gd name="T11" fmla="*/ 21600 w 21600"/>
                <a:gd name="T12" fmla="*/ 20705 h 20705"/>
              </a:gdLst>
              <a:ahLst/>
              <a:cxnLst>
                <a:cxn ang="T6">
                  <a:pos x="T0" y="T1"/>
                </a:cxn>
                <a:cxn ang="T7">
                  <a:pos x="T2" y="T3"/>
                </a:cxn>
                <a:cxn ang="T8">
                  <a:pos x="T4" y="T5"/>
                </a:cxn>
              </a:cxnLst>
              <a:rect l="T9" t="T10" r="T11" b="T12"/>
              <a:pathLst>
                <a:path w="21600" h="20705" fill="none" extrusionOk="0">
                  <a:moveTo>
                    <a:pt x="18839" y="0"/>
                  </a:moveTo>
                  <a:cubicBezTo>
                    <a:pt x="20649" y="3227"/>
                    <a:pt x="21600" y="6865"/>
                    <a:pt x="21600" y="10565"/>
                  </a:cubicBezTo>
                  <a:cubicBezTo>
                    <a:pt x="21600" y="14100"/>
                    <a:pt x="20731" y="17582"/>
                    <a:pt x="19071" y="20704"/>
                  </a:cubicBezTo>
                </a:path>
                <a:path w="21600" h="20705" stroke="0" extrusionOk="0">
                  <a:moveTo>
                    <a:pt x="18839" y="0"/>
                  </a:moveTo>
                  <a:cubicBezTo>
                    <a:pt x="20649" y="3227"/>
                    <a:pt x="21600" y="6865"/>
                    <a:pt x="21600" y="10565"/>
                  </a:cubicBezTo>
                  <a:cubicBezTo>
                    <a:pt x="21600" y="14100"/>
                    <a:pt x="20731" y="17582"/>
                    <a:pt x="19071" y="20704"/>
                  </a:cubicBezTo>
                  <a:lnTo>
                    <a:pt x="0" y="10565"/>
                  </a:lnTo>
                  <a:close/>
                </a:path>
              </a:pathLst>
            </a:custGeom>
            <a:solidFill>
              <a:schemeClr val="accent5">
                <a:lumMod val="60000"/>
                <a:lumOff val="40000"/>
              </a:schemeClr>
            </a:solidFill>
            <a:ln w="6350" cap="flat" cmpd="sng" algn="ctr">
              <a:solidFill>
                <a:schemeClr val="accent5">
                  <a:lumMod val="60000"/>
                  <a:lumOff val="40000"/>
                </a:schemeClr>
              </a:solidFill>
              <a:prstDash val="solid"/>
              <a:miter lim="800000"/>
            </a:ln>
            <a:effectLst/>
          </p:spPr>
          <p:txBody>
            <a:bodyPr wrap="none" anchor="ctr"/>
            <a:lstStyle/>
            <a:p>
              <a:pPr defTabSz="685800" fontAlgn="auto">
                <a:spcBef>
                  <a:spcPts val="0"/>
                </a:spcBef>
                <a:spcAft>
                  <a:spcPts val="0"/>
                </a:spcAft>
                <a:buFontTx/>
                <a:buNone/>
                <a:defRPr/>
              </a:pPr>
              <a:endParaRPr lang="zh-CN" altLang="en-US" sz="1050" kern="0" dirty="0">
                <a:solidFill>
                  <a:prstClr val="white"/>
                </a:solidFill>
                <a:latin typeface="等线" panose="02010600030101010101" pitchFamily="2" charset="-122"/>
              </a:endParaRPr>
            </a:p>
          </p:txBody>
        </p:sp>
        <p:sp>
          <p:nvSpPr>
            <p:cNvPr id="89" name="Arc 18"/>
            <p:cNvSpPr/>
            <p:nvPr/>
          </p:nvSpPr>
          <p:spPr bwMode="auto">
            <a:xfrm>
              <a:off x="1960683" y="2805228"/>
              <a:ext cx="1068150" cy="1183720"/>
            </a:xfrm>
            <a:custGeom>
              <a:avLst/>
              <a:gdLst>
                <a:gd name="T0" fmla="*/ 2147483647 w 19151"/>
                <a:gd name="T1" fmla="*/ 2147483647 h 21600"/>
                <a:gd name="T2" fmla="*/ 0 w 19151"/>
                <a:gd name="T3" fmla="*/ 2147483647 h 21600"/>
                <a:gd name="T4" fmla="*/ 214280495 w 19151"/>
                <a:gd name="T5" fmla="*/ 0 h 21600"/>
                <a:gd name="T6" fmla="*/ 0 60000 65536"/>
                <a:gd name="T7" fmla="*/ 0 60000 65536"/>
                <a:gd name="T8" fmla="*/ 0 60000 65536"/>
                <a:gd name="T9" fmla="*/ 0 w 19151"/>
                <a:gd name="T10" fmla="*/ 0 h 21600"/>
                <a:gd name="T11" fmla="*/ 19151 w 19151"/>
                <a:gd name="T12" fmla="*/ 21600 h 21600"/>
              </a:gdLst>
              <a:ahLst/>
              <a:cxnLst>
                <a:cxn ang="T6">
                  <a:pos x="T0" y="T1"/>
                </a:cxn>
                <a:cxn ang="T7">
                  <a:pos x="T2" y="T3"/>
                </a:cxn>
                <a:cxn ang="T8">
                  <a:pos x="T4" y="T5"/>
                </a:cxn>
              </a:cxnLst>
              <a:rect l="T9" t="T10" r="T11" b="T12"/>
              <a:pathLst>
                <a:path w="19151" h="21600" fill="none" extrusionOk="0">
                  <a:moveTo>
                    <a:pt x="19150" y="10451"/>
                  </a:moveTo>
                  <a:cubicBezTo>
                    <a:pt x="15347" y="17330"/>
                    <a:pt x="8107" y="21599"/>
                    <a:pt x="248" y="21600"/>
                  </a:cubicBezTo>
                  <a:cubicBezTo>
                    <a:pt x="165" y="21600"/>
                    <a:pt x="82" y="21599"/>
                    <a:pt x="0" y="21598"/>
                  </a:cubicBezTo>
                </a:path>
                <a:path w="19151" h="21600" stroke="0" extrusionOk="0">
                  <a:moveTo>
                    <a:pt x="19150" y="10451"/>
                  </a:moveTo>
                  <a:cubicBezTo>
                    <a:pt x="15347" y="17330"/>
                    <a:pt x="8107" y="21599"/>
                    <a:pt x="248" y="21600"/>
                  </a:cubicBezTo>
                  <a:cubicBezTo>
                    <a:pt x="165" y="21600"/>
                    <a:pt x="82" y="21599"/>
                    <a:pt x="0" y="21598"/>
                  </a:cubicBezTo>
                  <a:lnTo>
                    <a:pt x="248" y="0"/>
                  </a:lnTo>
                  <a:close/>
                </a:path>
              </a:pathLst>
            </a:custGeom>
            <a:solidFill>
              <a:schemeClr val="accent1">
                <a:lumMod val="60000"/>
                <a:lumOff val="40000"/>
              </a:schemeClr>
            </a:solidFill>
            <a:ln w="6350" cap="flat" cmpd="sng" algn="ctr">
              <a:solidFill>
                <a:schemeClr val="accent1">
                  <a:lumMod val="60000"/>
                  <a:lumOff val="40000"/>
                </a:schemeClr>
              </a:solidFill>
              <a:prstDash val="solid"/>
              <a:miter lim="800000"/>
            </a:ln>
            <a:effectLst/>
          </p:spPr>
          <p:txBody>
            <a:bodyPr wrap="none" anchor="ctr"/>
            <a:lstStyle/>
            <a:p>
              <a:pPr defTabSz="685800" fontAlgn="auto">
                <a:spcBef>
                  <a:spcPts val="0"/>
                </a:spcBef>
                <a:spcAft>
                  <a:spcPts val="0"/>
                </a:spcAft>
                <a:buFontTx/>
                <a:buNone/>
                <a:defRPr/>
              </a:pPr>
              <a:endParaRPr lang="zh-CN" altLang="en-US" sz="1050" kern="0" dirty="0">
                <a:solidFill>
                  <a:prstClr val="white"/>
                </a:solidFill>
                <a:latin typeface="等线" panose="02010600030101010101" pitchFamily="2" charset="-122"/>
              </a:endParaRPr>
            </a:p>
          </p:txBody>
        </p:sp>
        <p:sp>
          <p:nvSpPr>
            <p:cNvPr id="90" name="Oval 21"/>
            <p:cNvSpPr>
              <a:spLocks noChangeArrowheads="1"/>
            </p:cNvSpPr>
            <p:nvPr/>
          </p:nvSpPr>
          <p:spPr bwMode="auto">
            <a:xfrm>
              <a:off x="1293526" y="2045265"/>
              <a:ext cx="1243257" cy="1523427"/>
            </a:xfrm>
            <a:prstGeom prst="ellipse">
              <a:avLst/>
            </a:prstGeom>
            <a:solidFill>
              <a:schemeClr val="accent6">
                <a:lumMod val="75000"/>
              </a:schemeClr>
            </a:solidFill>
            <a:ln>
              <a:solidFill>
                <a:schemeClr val="accent6">
                  <a:lumMod val="75000"/>
                </a:schemeClr>
              </a:solidFill>
            </a:ln>
            <a:effectLst>
              <a:outerShdw blurRad="57150" dist="19050" dir="5400000" algn="ctr" rotWithShape="0">
                <a:srgbClr val="000000">
                  <a:alpha val="63000"/>
                </a:srgbClr>
              </a:outerShdw>
            </a:effectLst>
          </p:spPr>
          <p:txBody>
            <a:bodyPr wrap="none" anchor="ctr"/>
            <a:lstStyle/>
            <a:p>
              <a:pPr defTabSz="685800" fontAlgn="auto">
                <a:spcBef>
                  <a:spcPts val="0"/>
                </a:spcBef>
                <a:spcAft>
                  <a:spcPts val="0"/>
                </a:spcAft>
                <a:buFontTx/>
                <a:buNone/>
                <a:defRPr/>
              </a:pPr>
              <a:endParaRPr lang="zh-CN" altLang="en-US" sz="1050" kern="0">
                <a:solidFill>
                  <a:prstClr val="white"/>
                </a:solidFill>
                <a:latin typeface="等线" panose="02010600030101010101" pitchFamily="2" charset="-122"/>
              </a:endParaRPr>
            </a:p>
          </p:txBody>
        </p:sp>
        <p:sp>
          <p:nvSpPr>
            <p:cNvPr id="34839" name="Rectangle 23"/>
            <p:cNvSpPr>
              <a:spLocks noChangeArrowheads="1"/>
            </p:cNvSpPr>
            <p:nvPr/>
          </p:nvSpPr>
          <p:spPr bwMode="auto">
            <a:xfrm>
              <a:off x="1535027" y="2170117"/>
              <a:ext cx="754710" cy="1324003"/>
            </a:xfrm>
            <a:prstGeom prst="rect">
              <a:avLst/>
            </a:prstGeom>
            <a:noFill/>
            <a:ln w="9525">
              <a:noFill/>
              <a:miter lim="800000"/>
            </a:ln>
          </p:spPr>
          <p:txBody>
            <a:bodyPr>
              <a:spAutoFit/>
            </a:bodyPr>
            <a:lstStyle/>
            <a:p>
              <a:pPr algn="ctr" defTabSz="685800">
                <a:buFontTx/>
                <a:buNone/>
                <a:defRPr/>
              </a:pPr>
              <a:r>
                <a:rPr lang="zh-CN" altLang="en-US" b="1">
                  <a:solidFill>
                    <a:schemeClr val="bg1"/>
                  </a:solidFill>
                  <a:latin typeface="微软雅黑" panose="020B0503020204020204" pitchFamily="34" charset="-122"/>
                  <a:ea typeface="微软雅黑" panose="020B0503020204020204" pitchFamily="34" charset="-122"/>
                </a:rPr>
                <a:t>培养</a:t>
              </a:r>
              <a:endParaRPr lang="en-US" altLang="zh-CN" b="1">
                <a:solidFill>
                  <a:schemeClr val="bg1"/>
                </a:solidFill>
                <a:latin typeface="微软雅黑" panose="020B0503020204020204" pitchFamily="34" charset="-122"/>
                <a:ea typeface="微软雅黑" panose="020B0503020204020204" pitchFamily="34" charset="-122"/>
              </a:endParaRPr>
            </a:p>
            <a:p>
              <a:pPr algn="ctr" defTabSz="685800">
                <a:buFontTx/>
                <a:buNone/>
                <a:defRPr/>
              </a:pPr>
              <a:r>
                <a:rPr lang="zh-CN" altLang="en-US" b="1">
                  <a:solidFill>
                    <a:schemeClr val="bg1"/>
                  </a:solidFill>
                  <a:latin typeface="微软雅黑" panose="020B0503020204020204" pitchFamily="34" charset="-122"/>
                  <a:ea typeface="微软雅黑" panose="020B0503020204020204" pitchFamily="34" charset="-122"/>
                </a:rPr>
                <a:t>专业人才队伍</a:t>
              </a:r>
              <a:endParaRPr lang="en-US" altLang="zh-CN" b="1">
                <a:solidFill>
                  <a:schemeClr val="bg1"/>
                </a:solidFill>
                <a:latin typeface="微软雅黑" panose="020B0503020204020204" pitchFamily="34" charset="-122"/>
                <a:ea typeface="微软雅黑" panose="020B0503020204020204" pitchFamily="34" charset="-122"/>
              </a:endParaRPr>
            </a:p>
          </p:txBody>
        </p:sp>
        <p:sp>
          <p:nvSpPr>
            <p:cNvPr id="34840" name="Rectangle 38"/>
            <p:cNvSpPr>
              <a:spLocks noChangeArrowheads="1"/>
            </p:cNvSpPr>
            <p:nvPr/>
          </p:nvSpPr>
          <p:spPr bwMode="auto">
            <a:xfrm>
              <a:off x="2278249" y="1823921"/>
              <a:ext cx="294085" cy="414338"/>
            </a:xfrm>
            <a:prstGeom prst="rect">
              <a:avLst/>
            </a:prstGeom>
            <a:noFill/>
            <a:ln w="12700">
              <a:noFill/>
              <a:miter lim="800000"/>
            </a:ln>
          </p:spPr>
          <p:txBody>
            <a:bodyPr wrap="none" anchor="ctr"/>
            <a:lstStyle/>
            <a:p>
              <a:pPr algn="ctr" defTabSz="685800">
                <a:buFontTx/>
                <a:buNone/>
                <a:defRPr/>
              </a:pPr>
              <a:r>
                <a:rPr lang="en-US" altLang="ko-KR" sz="3600" b="1">
                  <a:solidFill>
                    <a:srgbClr val="DAEEF0"/>
                  </a:solidFill>
                  <a:latin typeface="Arial" panose="020B0604020202020204" pitchFamily="34" charset="0"/>
                </a:rPr>
                <a:t>1</a:t>
              </a:r>
            </a:p>
          </p:txBody>
        </p:sp>
        <p:sp>
          <p:nvSpPr>
            <p:cNvPr id="34841" name="Rectangle 39"/>
            <p:cNvSpPr>
              <a:spLocks noChangeArrowheads="1"/>
            </p:cNvSpPr>
            <p:nvPr/>
          </p:nvSpPr>
          <p:spPr bwMode="auto">
            <a:xfrm>
              <a:off x="2702001" y="2628495"/>
              <a:ext cx="295275" cy="413147"/>
            </a:xfrm>
            <a:prstGeom prst="rect">
              <a:avLst/>
            </a:prstGeom>
            <a:noFill/>
            <a:ln w="12700" algn="ctr">
              <a:noFill/>
              <a:miter lim="800000"/>
            </a:ln>
          </p:spPr>
          <p:txBody>
            <a:bodyPr wrap="none" anchor="ctr"/>
            <a:lstStyle/>
            <a:p>
              <a:pPr algn="ctr" defTabSz="685800">
                <a:buFontTx/>
                <a:buNone/>
                <a:defRPr/>
              </a:pPr>
              <a:r>
                <a:rPr lang="en-US" altLang="ko-KR" sz="3600" b="1">
                  <a:solidFill>
                    <a:srgbClr val="FFFFFF"/>
                  </a:solidFill>
                  <a:latin typeface="Arial" panose="020B0604020202020204" pitchFamily="34" charset="0"/>
                </a:rPr>
                <a:t>2</a:t>
              </a:r>
            </a:p>
          </p:txBody>
        </p:sp>
        <p:sp>
          <p:nvSpPr>
            <p:cNvPr id="34842" name="Rectangle 40"/>
            <p:cNvSpPr>
              <a:spLocks noChangeArrowheads="1"/>
            </p:cNvSpPr>
            <p:nvPr/>
          </p:nvSpPr>
          <p:spPr bwMode="auto">
            <a:xfrm>
              <a:off x="2302968" y="3404355"/>
              <a:ext cx="292894" cy="414338"/>
            </a:xfrm>
            <a:prstGeom prst="rect">
              <a:avLst/>
            </a:prstGeom>
            <a:noFill/>
            <a:ln w="12700" algn="ctr">
              <a:noFill/>
              <a:miter lim="800000"/>
            </a:ln>
          </p:spPr>
          <p:txBody>
            <a:bodyPr wrap="none" anchor="ctr"/>
            <a:lstStyle/>
            <a:p>
              <a:pPr algn="ctr" defTabSz="685800">
                <a:buFontTx/>
                <a:buNone/>
                <a:defRPr/>
              </a:pPr>
              <a:r>
                <a:rPr lang="en-US" altLang="ko-KR" sz="3600" b="1">
                  <a:solidFill>
                    <a:srgbClr val="FFFFFF"/>
                  </a:solidFill>
                  <a:latin typeface="Arial" panose="020B0604020202020204" pitchFamily="34" charset="0"/>
                </a:rPr>
                <a:t>3</a:t>
              </a:r>
            </a:p>
          </p:txBody>
        </p:sp>
      </p:grpSp>
      <p:grpSp>
        <p:nvGrpSpPr>
          <p:cNvPr id="3" name="组合 112"/>
          <p:cNvGrpSpPr>
            <a:grpSpLocks/>
          </p:cNvGrpSpPr>
          <p:nvPr/>
        </p:nvGrpSpPr>
        <p:grpSpPr bwMode="auto">
          <a:xfrm>
            <a:off x="4037439" y="3049813"/>
            <a:ext cx="3002001" cy="2278215"/>
            <a:chOff x="5173558" y="2885096"/>
            <a:chExt cx="2788054" cy="2277796"/>
          </a:xfrm>
        </p:grpSpPr>
        <p:pic>
          <p:nvPicPr>
            <p:cNvPr id="23" name="图片 22"/>
            <p:cNvPicPr>
              <a:picLocks noChangeAspect="1"/>
            </p:cNvPicPr>
            <p:nvPr/>
          </p:nvPicPr>
          <p:blipFill>
            <a:blip r:embed="rId2"/>
            <a:stretch>
              <a:fillRect/>
            </a:stretch>
          </p:blipFill>
          <p:spPr>
            <a:xfrm>
              <a:off x="5268822" y="2885096"/>
              <a:ext cx="2519728" cy="1679266"/>
            </a:xfrm>
            <a:prstGeom prst="rect">
              <a:avLst/>
            </a:prstGeom>
            <a:ln>
              <a:noFill/>
            </a:ln>
            <a:effectLst>
              <a:outerShdw blurRad="190500" algn="tl" rotWithShape="0">
                <a:srgbClr val="000000">
                  <a:alpha val="70000"/>
                </a:srgbClr>
              </a:outerShdw>
            </a:effectLst>
          </p:spPr>
        </p:pic>
        <p:sp>
          <p:nvSpPr>
            <p:cNvPr id="44041" name="TextBox 12"/>
            <p:cNvSpPr txBox="1">
              <a:spLocks noChangeArrowheads="1"/>
            </p:cNvSpPr>
            <p:nvPr/>
          </p:nvSpPr>
          <p:spPr bwMode="auto">
            <a:xfrm>
              <a:off x="5173558" y="4639768"/>
              <a:ext cx="2788054" cy="52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sz="1400" b="1" dirty="0">
                  <a:solidFill>
                    <a:srgbClr val="000000"/>
                  </a:solidFill>
                  <a:latin typeface="楷体" panose="02010609060101010101" pitchFamily="49" charset="-122"/>
                  <a:ea typeface="楷体" panose="02010609060101010101" pitchFamily="49" charset="-122"/>
                </a:rPr>
                <a:t>“</a:t>
              </a:r>
              <a:r>
                <a:rPr lang="en-US" altLang="zh-CN" sz="1400" b="1" dirty="0">
                  <a:solidFill>
                    <a:srgbClr val="000000"/>
                  </a:solidFill>
                  <a:latin typeface="楷体" panose="02010609060101010101" pitchFamily="49" charset="-122"/>
                  <a:ea typeface="楷体" panose="02010609060101010101" pitchFamily="49" charset="-122"/>
                </a:rPr>
                <a:t>90</a:t>
              </a:r>
              <a:r>
                <a:rPr lang="zh-CN" altLang="en-US" sz="1400" b="1" dirty="0">
                  <a:solidFill>
                    <a:srgbClr val="000000"/>
                  </a:solidFill>
                  <a:latin typeface="楷体" panose="02010609060101010101" pitchFamily="49" charset="-122"/>
                  <a:ea typeface="楷体" panose="02010609060101010101" pitchFamily="49" charset="-122"/>
                </a:rPr>
                <a:t>后”</a:t>
              </a:r>
              <a:r>
                <a:rPr lang="en-US" altLang="zh-CN" sz="1400" b="1" dirty="0">
                  <a:solidFill>
                    <a:srgbClr val="000000"/>
                  </a:solidFill>
                  <a:latin typeface="楷体" panose="02010609060101010101" pitchFamily="49" charset="-122"/>
                  <a:ea typeface="楷体" panose="02010609060101010101" pitchFamily="49" charset="-122"/>
                </a:rPr>
                <a:t> </a:t>
              </a:r>
              <a:r>
                <a:rPr lang="zh-CN" altLang="en-US" sz="1400" b="1" dirty="0">
                  <a:solidFill>
                    <a:srgbClr val="000000"/>
                  </a:solidFill>
                  <a:latin typeface="楷体" panose="02010609060101010101" pitchFamily="49" charset="-122"/>
                  <a:ea typeface="楷体" panose="02010609060101010101" pitchFamily="49" charset="-122"/>
                </a:rPr>
                <a:t>开弦弓村大学生村民姚超</a:t>
              </a:r>
            </a:p>
          </p:txBody>
        </p:sp>
      </p:grpSp>
      <p:grpSp>
        <p:nvGrpSpPr>
          <p:cNvPr id="4" name="组合 113"/>
          <p:cNvGrpSpPr>
            <a:grpSpLocks/>
          </p:cNvGrpSpPr>
          <p:nvPr/>
        </p:nvGrpSpPr>
        <p:grpSpPr bwMode="auto">
          <a:xfrm>
            <a:off x="7039440" y="1016424"/>
            <a:ext cx="1784350" cy="3103232"/>
            <a:chOff x="7534620" y="1880672"/>
            <a:chExt cx="1784157" cy="3104616"/>
          </a:xfrm>
        </p:grpSpPr>
        <p:pic>
          <p:nvPicPr>
            <p:cNvPr id="18" name="图片 17"/>
            <p:cNvPicPr>
              <a:picLocks noChangeAspect="1"/>
            </p:cNvPicPr>
            <p:nvPr/>
          </p:nvPicPr>
          <p:blipFill>
            <a:blip r:embed="rId3"/>
            <a:stretch>
              <a:fillRect/>
            </a:stretch>
          </p:blipFill>
          <p:spPr>
            <a:xfrm>
              <a:off x="7575891" y="1880672"/>
              <a:ext cx="1677807" cy="2520486"/>
            </a:xfrm>
            <a:prstGeom prst="rect">
              <a:avLst/>
            </a:prstGeom>
            <a:ln>
              <a:noFill/>
            </a:ln>
            <a:effectLst>
              <a:outerShdw blurRad="190500" algn="tl" rotWithShape="0">
                <a:srgbClr val="000000">
                  <a:alpha val="70000"/>
                </a:srgbClr>
              </a:outerShdw>
            </a:effectLst>
          </p:spPr>
        </p:pic>
        <p:sp>
          <p:nvSpPr>
            <p:cNvPr id="44044" name="TextBox 12"/>
            <p:cNvSpPr txBox="1">
              <a:spLocks noChangeArrowheads="1"/>
            </p:cNvSpPr>
            <p:nvPr/>
          </p:nvSpPr>
          <p:spPr bwMode="auto">
            <a:xfrm>
              <a:off x="7534620" y="4461835"/>
              <a:ext cx="1784157" cy="523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15900"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just"/>
              <a:r>
                <a:rPr lang="zh-CN" altLang="en-US" sz="1400" b="1" dirty="0">
                  <a:solidFill>
                    <a:srgbClr val="000000"/>
                  </a:solidFill>
                  <a:latin typeface="楷体" panose="02010609060101010101" pitchFamily="49" charset="-122"/>
                  <a:ea typeface="楷体" panose="02010609060101010101" pitchFamily="49" charset="-122"/>
                </a:rPr>
                <a:t>“</a:t>
              </a:r>
              <a:r>
                <a:rPr lang="en-US" altLang="zh-CN" sz="1400" b="1" dirty="0">
                  <a:solidFill>
                    <a:srgbClr val="000000"/>
                  </a:solidFill>
                  <a:latin typeface="楷体" panose="02010609060101010101" pitchFamily="49" charset="-122"/>
                  <a:ea typeface="楷体" panose="02010609060101010101" pitchFamily="49" charset="-122"/>
                </a:rPr>
                <a:t>80</a:t>
              </a:r>
              <a:r>
                <a:rPr lang="zh-CN" altLang="en-US" sz="1400" b="1" dirty="0">
                  <a:solidFill>
                    <a:srgbClr val="000000"/>
                  </a:solidFill>
                  <a:latin typeface="楷体" panose="02010609060101010101" pitchFamily="49" charset="-122"/>
                  <a:ea typeface="楷体" panose="02010609060101010101" pitchFamily="49" charset="-122"/>
                </a:rPr>
                <a:t>后”</a:t>
              </a:r>
              <a:r>
                <a:rPr lang="en-US" altLang="zh-CN" sz="1400" b="1" dirty="0">
                  <a:solidFill>
                    <a:srgbClr val="000000"/>
                  </a:solidFill>
                  <a:latin typeface="楷体" panose="02010609060101010101" pitchFamily="49" charset="-122"/>
                  <a:ea typeface="楷体" panose="02010609060101010101" pitchFamily="49" charset="-122"/>
                </a:rPr>
                <a:t> </a:t>
              </a:r>
              <a:r>
                <a:rPr lang="zh-CN" altLang="en-US" sz="1400" b="1" dirty="0">
                  <a:solidFill>
                    <a:srgbClr val="000000"/>
                  </a:solidFill>
                  <a:latin typeface="楷体" panose="02010609060101010101" pitchFamily="49" charset="-122"/>
                  <a:ea typeface="楷体" panose="02010609060101010101" pitchFamily="49" charset="-122"/>
                </a:rPr>
                <a:t>开弦弓村妇女主任周春燕</a:t>
              </a:r>
            </a:p>
          </p:txBody>
        </p:sp>
      </p:grpSp>
      <p:grpSp>
        <p:nvGrpSpPr>
          <p:cNvPr id="5" name="组合 10"/>
          <p:cNvGrpSpPr>
            <a:grpSpLocks/>
          </p:cNvGrpSpPr>
          <p:nvPr/>
        </p:nvGrpSpPr>
        <p:grpSpPr bwMode="auto">
          <a:xfrm>
            <a:off x="4299511" y="1013795"/>
            <a:ext cx="2487746" cy="2050470"/>
            <a:chOff x="4699127" y="966991"/>
            <a:chExt cx="2578752" cy="2329327"/>
          </a:xfrm>
        </p:grpSpPr>
        <p:pic>
          <p:nvPicPr>
            <p:cNvPr id="10" name="图片 9"/>
            <p:cNvPicPr preferRelativeResize="0"/>
            <p:nvPr/>
          </p:nvPicPr>
          <p:blipFill rotWithShape="1">
            <a:blip r:embed="rId4"/>
            <a:srcRect b="7496"/>
            <a:stretch>
              <a:fillRect/>
            </a:stretch>
          </p:blipFill>
          <p:spPr>
            <a:xfrm>
              <a:off x="4699127" y="966991"/>
              <a:ext cx="2520000" cy="1681721"/>
            </a:xfrm>
            <a:prstGeom prst="rect">
              <a:avLst/>
            </a:prstGeom>
            <a:ln>
              <a:noFill/>
            </a:ln>
            <a:effectLst>
              <a:outerShdw blurRad="190500" algn="tl" rotWithShape="0">
                <a:srgbClr val="000000">
                  <a:alpha val="70000"/>
                </a:srgbClr>
              </a:outerShdw>
            </a:effectLst>
          </p:spPr>
        </p:pic>
        <p:sp>
          <p:nvSpPr>
            <p:cNvPr id="44047" name="TextBox 12"/>
            <p:cNvSpPr txBox="1">
              <a:spLocks noChangeArrowheads="1"/>
            </p:cNvSpPr>
            <p:nvPr/>
          </p:nvSpPr>
          <p:spPr bwMode="auto">
            <a:xfrm>
              <a:off x="4749940" y="2701942"/>
              <a:ext cx="2527939" cy="59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sz="1400" b="1" dirty="0">
                  <a:solidFill>
                    <a:srgbClr val="000000"/>
                  </a:solidFill>
                  <a:latin typeface="楷体" panose="02010609060101010101" pitchFamily="49" charset="-122"/>
                  <a:ea typeface="楷体" panose="02010609060101010101" pitchFamily="49" charset="-122"/>
                </a:rPr>
                <a:t>“</a:t>
              </a:r>
              <a:r>
                <a:rPr lang="en-US" altLang="zh-CN" sz="1400" b="1" dirty="0">
                  <a:solidFill>
                    <a:srgbClr val="000000"/>
                  </a:solidFill>
                  <a:latin typeface="楷体" panose="02010609060101010101" pitchFamily="49" charset="-122"/>
                  <a:ea typeface="楷体" panose="02010609060101010101" pitchFamily="49" charset="-122"/>
                </a:rPr>
                <a:t>70</a:t>
              </a:r>
              <a:r>
                <a:rPr lang="zh-CN" altLang="en-US" sz="1400" b="1" dirty="0">
                  <a:solidFill>
                    <a:srgbClr val="000000"/>
                  </a:solidFill>
                  <a:latin typeface="楷体" panose="02010609060101010101" pitchFamily="49" charset="-122"/>
                  <a:ea typeface="楷体" panose="02010609060101010101" pitchFamily="49" charset="-122"/>
                </a:rPr>
                <a:t>后”</a:t>
              </a:r>
              <a:r>
                <a:rPr lang="en-US" altLang="zh-CN" sz="1400" b="1" dirty="0">
                  <a:solidFill>
                    <a:srgbClr val="000000"/>
                  </a:solidFill>
                  <a:latin typeface="楷体" panose="02010609060101010101" pitchFamily="49" charset="-122"/>
                  <a:ea typeface="楷体" panose="02010609060101010101" pitchFamily="49" charset="-122"/>
                </a:rPr>
                <a:t> </a:t>
              </a:r>
              <a:r>
                <a:rPr lang="zh-CN" altLang="en-US" sz="1400" b="1" dirty="0">
                  <a:solidFill>
                    <a:srgbClr val="000000"/>
                  </a:solidFill>
                  <a:latin typeface="楷体" panose="02010609060101010101" pitchFamily="49" charset="-122"/>
                  <a:ea typeface="楷体" panose="02010609060101010101" pitchFamily="49" charset="-122"/>
                </a:rPr>
                <a:t>开弦弓村支部书记沈斌</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00"/>
                                        </p:tgtEl>
                                        <p:attrNameLst>
                                          <p:attrName>style.visibility</p:attrName>
                                        </p:attrNameLst>
                                      </p:cBhvr>
                                      <p:to>
                                        <p:strVal val="visible"/>
                                      </p:to>
                                    </p:set>
                                    <p:anim calcmode="lin" valueType="num">
                                      <p:cBhvr>
                                        <p:cTn id="11" dur="500" fill="hold"/>
                                        <p:tgtEl>
                                          <p:spTgt spid="100"/>
                                        </p:tgtEl>
                                        <p:attrNameLst>
                                          <p:attrName>ppt_w</p:attrName>
                                        </p:attrNameLst>
                                      </p:cBhvr>
                                      <p:tavLst>
                                        <p:tav tm="0">
                                          <p:val>
                                            <p:fltVal val="0"/>
                                          </p:val>
                                        </p:tav>
                                        <p:tav tm="100000">
                                          <p:val>
                                            <p:strVal val="#ppt_w"/>
                                          </p:val>
                                        </p:tav>
                                      </p:tavLst>
                                    </p:anim>
                                    <p:anim calcmode="lin" valueType="num">
                                      <p:cBhvr>
                                        <p:cTn id="12" dur="500" fill="hold"/>
                                        <p:tgtEl>
                                          <p:spTgt spid="100"/>
                                        </p:tgtEl>
                                        <p:attrNameLst>
                                          <p:attrName>ppt_h</p:attrName>
                                        </p:attrNameLst>
                                      </p:cBhvr>
                                      <p:tavLst>
                                        <p:tav tm="0">
                                          <p:val>
                                            <p:fltVal val="0"/>
                                          </p:val>
                                        </p:tav>
                                        <p:tav tm="100000">
                                          <p:val>
                                            <p:strVal val="#ppt_h"/>
                                          </p:val>
                                        </p:tav>
                                      </p:tavLst>
                                    </p:anim>
                                  </p:childTnLst>
                                </p:cTn>
                              </p:par>
                            </p:childTnLst>
                          </p:cTn>
                        </p:par>
                        <p:par>
                          <p:cTn id="13" fill="hold" nodeType="afterGroup">
                            <p:stCondLst>
                              <p:cond delay="1000"/>
                            </p:stCondLst>
                            <p:childTnLst>
                              <p:par>
                                <p:cTn id="14" presetID="2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1000"/>
                                        <p:tgtEl>
                                          <p:spTgt spid="2"/>
                                        </p:tgtEl>
                                      </p:cBhvr>
                                    </p:animEffect>
                                  </p:childTnLst>
                                </p:cTn>
                              </p:par>
                            </p:childTnLst>
                          </p:cTn>
                        </p:par>
                        <p:par>
                          <p:cTn id="17" fill="hold" nodeType="afterGroup">
                            <p:stCondLst>
                              <p:cond delay="2000"/>
                            </p:stCondLst>
                            <p:childTnLst>
                              <p:par>
                                <p:cTn id="18" presetID="42" presetClass="entr" presetSubtype="0" fill="hold" grpId="0" nodeType="afterEffect">
                                  <p:stCondLst>
                                    <p:cond delay="500"/>
                                  </p:stCondLst>
                                  <p:childTnLst>
                                    <p:set>
                                      <p:cBhvr>
                                        <p:cTn id="19" dur="1" fill="hold">
                                          <p:stCondLst>
                                            <p:cond delay="0"/>
                                          </p:stCondLst>
                                        </p:cTn>
                                        <p:tgtEl>
                                          <p:spTgt spid="92"/>
                                        </p:tgtEl>
                                        <p:attrNameLst>
                                          <p:attrName>style.visibility</p:attrName>
                                        </p:attrNameLst>
                                      </p:cBhvr>
                                      <p:to>
                                        <p:strVal val="visible"/>
                                      </p:to>
                                    </p:set>
                                    <p:animEffect transition="in" filter="fade">
                                      <p:cBhvr>
                                        <p:cTn id="20" dur="1000"/>
                                        <p:tgtEl>
                                          <p:spTgt spid="92"/>
                                        </p:tgtEl>
                                      </p:cBhvr>
                                    </p:animEffect>
                                    <p:anim calcmode="lin" valueType="num">
                                      <p:cBhvr>
                                        <p:cTn id="21" dur="1000" fill="hold"/>
                                        <p:tgtEl>
                                          <p:spTgt spid="92"/>
                                        </p:tgtEl>
                                        <p:attrNameLst>
                                          <p:attrName>ppt_x</p:attrName>
                                        </p:attrNameLst>
                                      </p:cBhvr>
                                      <p:tavLst>
                                        <p:tav tm="0">
                                          <p:val>
                                            <p:strVal val="#ppt_x"/>
                                          </p:val>
                                        </p:tav>
                                        <p:tav tm="100000">
                                          <p:val>
                                            <p:strVal val="#ppt_x"/>
                                          </p:val>
                                        </p:tav>
                                      </p:tavLst>
                                    </p:anim>
                                    <p:anim calcmode="lin" valueType="num">
                                      <p:cBhvr>
                                        <p:cTn id="22" dur="1000" fill="hold"/>
                                        <p:tgtEl>
                                          <p:spTgt spid="92"/>
                                        </p:tgtEl>
                                        <p:attrNameLst>
                                          <p:attrName>ppt_y</p:attrName>
                                        </p:attrNameLst>
                                      </p:cBhvr>
                                      <p:tavLst>
                                        <p:tav tm="0">
                                          <p:val>
                                            <p:strVal val="#ppt_y+.1"/>
                                          </p:val>
                                        </p:tav>
                                        <p:tav tm="100000">
                                          <p:val>
                                            <p:strVal val="#ppt_y"/>
                                          </p:val>
                                        </p:tav>
                                      </p:tavLst>
                                    </p:anim>
                                  </p:childTnLst>
                                </p:cTn>
                              </p:par>
                            </p:childTnLst>
                          </p:cTn>
                        </p:par>
                        <p:par>
                          <p:cTn id="23" fill="hold" nodeType="afterGroup">
                            <p:stCondLst>
                              <p:cond delay="3500"/>
                            </p:stCondLst>
                            <p:childTnLst>
                              <p:par>
                                <p:cTn id="24" presetID="42" presetClass="entr" presetSubtype="0" fill="hold" grpId="0" nodeType="afterEffect">
                                  <p:stCondLst>
                                    <p:cond delay="50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1000"/>
                                        <p:tgtEl>
                                          <p:spTgt spid="95"/>
                                        </p:tgtEl>
                                      </p:cBhvr>
                                    </p:animEffect>
                                    <p:anim calcmode="lin" valueType="num">
                                      <p:cBhvr>
                                        <p:cTn id="27" dur="1000" fill="hold"/>
                                        <p:tgtEl>
                                          <p:spTgt spid="95"/>
                                        </p:tgtEl>
                                        <p:attrNameLst>
                                          <p:attrName>ppt_x</p:attrName>
                                        </p:attrNameLst>
                                      </p:cBhvr>
                                      <p:tavLst>
                                        <p:tav tm="0">
                                          <p:val>
                                            <p:strVal val="#ppt_x"/>
                                          </p:val>
                                        </p:tav>
                                        <p:tav tm="100000">
                                          <p:val>
                                            <p:strVal val="#ppt_x"/>
                                          </p:val>
                                        </p:tav>
                                      </p:tavLst>
                                    </p:anim>
                                    <p:anim calcmode="lin" valueType="num">
                                      <p:cBhvr>
                                        <p:cTn id="28" dur="1000" fill="hold"/>
                                        <p:tgtEl>
                                          <p:spTgt spid="95"/>
                                        </p:tgtEl>
                                        <p:attrNameLst>
                                          <p:attrName>ppt_y</p:attrName>
                                        </p:attrNameLst>
                                      </p:cBhvr>
                                      <p:tavLst>
                                        <p:tav tm="0">
                                          <p:val>
                                            <p:strVal val="#ppt_y+.1"/>
                                          </p:val>
                                        </p:tav>
                                        <p:tav tm="100000">
                                          <p:val>
                                            <p:strVal val="#ppt_y"/>
                                          </p:val>
                                        </p:tav>
                                      </p:tavLst>
                                    </p:anim>
                                  </p:childTnLst>
                                </p:cTn>
                              </p:par>
                            </p:childTnLst>
                          </p:cTn>
                        </p:par>
                        <p:par>
                          <p:cTn id="29" fill="hold" nodeType="afterGroup">
                            <p:stCondLst>
                              <p:cond delay="5000"/>
                            </p:stCondLst>
                            <p:childTnLst>
                              <p:par>
                                <p:cTn id="30" presetID="42" presetClass="entr" presetSubtype="0" fill="hold" grpId="0" nodeType="afterEffect">
                                  <p:stCondLst>
                                    <p:cond delay="500"/>
                                  </p:stCondLst>
                                  <p:childTnLst>
                                    <p:set>
                                      <p:cBhvr>
                                        <p:cTn id="31" dur="1" fill="hold">
                                          <p:stCondLst>
                                            <p:cond delay="0"/>
                                          </p:stCondLst>
                                        </p:cTn>
                                        <p:tgtEl>
                                          <p:spTgt spid="98"/>
                                        </p:tgtEl>
                                        <p:attrNameLst>
                                          <p:attrName>style.visibility</p:attrName>
                                        </p:attrNameLst>
                                      </p:cBhvr>
                                      <p:to>
                                        <p:strVal val="visible"/>
                                      </p:to>
                                    </p:set>
                                    <p:animEffect transition="in" filter="fade">
                                      <p:cBhvr>
                                        <p:cTn id="32" dur="1000"/>
                                        <p:tgtEl>
                                          <p:spTgt spid="98"/>
                                        </p:tgtEl>
                                      </p:cBhvr>
                                    </p:animEffect>
                                    <p:anim calcmode="lin" valueType="num">
                                      <p:cBhvr>
                                        <p:cTn id="33" dur="1000" fill="hold"/>
                                        <p:tgtEl>
                                          <p:spTgt spid="98"/>
                                        </p:tgtEl>
                                        <p:attrNameLst>
                                          <p:attrName>ppt_x</p:attrName>
                                        </p:attrNameLst>
                                      </p:cBhvr>
                                      <p:tavLst>
                                        <p:tav tm="0">
                                          <p:val>
                                            <p:strVal val="#ppt_x"/>
                                          </p:val>
                                        </p:tav>
                                        <p:tav tm="100000">
                                          <p:val>
                                            <p:strVal val="#ppt_x"/>
                                          </p:val>
                                        </p:tav>
                                      </p:tavLst>
                                    </p:anim>
                                    <p:anim calcmode="lin" valueType="num">
                                      <p:cBhvr>
                                        <p:cTn id="34" dur="1000" fill="hold"/>
                                        <p:tgtEl>
                                          <p:spTgt spid="98"/>
                                        </p:tgtEl>
                                        <p:attrNameLst>
                                          <p:attrName>ppt_y</p:attrName>
                                        </p:attrNameLst>
                                      </p:cBhvr>
                                      <p:tavLst>
                                        <p:tav tm="0">
                                          <p:val>
                                            <p:strVal val="#ppt_y+.1"/>
                                          </p:val>
                                        </p:tav>
                                        <p:tav tm="100000">
                                          <p:val>
                                            <p:strVal val="#ppt_y"/>
                                          </p:val>
                                        </p:tav>
                                      </p:tavLst>
                                    </p:anim>
                                  </p:childTnLst>
                                </p:cTn>
                              </p:par>
                            </p:childTnLst>
                          </p:cTn>
                        </p:par>
                        <p:par>
                          <p:cTn id="35" fill="hold" nodeType="afterGroup">
                            <p:stCondLst>
                              <p:cond delay="6500"/>
                            </p:stCondLst>
                            <p:childTnLst>
                              <p:par>
                                <p:cTn id="36" presetID="53" presetClass="entr" presetSubtype="16"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Effect transition="in" filter="fade">
                                      <p:cBhvr>
                                        <p:cTn id="40" dur="1000"/>
                                        <p:tgtEl>
                                          <p:spTgt spid="5"/>
                                        </p:tgtEl>
                                      </p:cBhvr>
                                    </p:animEffect>
                                  </p:childTnLst>
                                </p:cTn>
                              </p:par>
                            </p:childTnLst>
                          </p:cTn>
                        </p:par>
                        <p:par>
                          <p:cTn id="41" fill="hold" nodeType="afterGroup">
                            <p:stCondLst>
                              <p:cond delay="7500"/>
                            </p:stCondLst>
                            <p:childTnLst>
                              <p:par>
                                <p:cTn id="42" presetID="53" presetClass="entr" presetSubtype="16"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1000" fill="hold"/>
                                        <p:tgtEl>
                                          <p:spTgt spid="4"/>
                                        </p:tgtEl>
                                        <p:attrNameLst>
                                          <p:attrName>ppt_w</p:attrName>
                                        </p:attrNameLst>
                                      </p:cBhvr>
                                      <p:tavLst>
                                        <p:tav tm="0">
                                          <p:val>
                                            <p:fltVal val="0"/>
                                          </p:val>
                                        </p:tav>
                                        <p:tav tm="100000">
                                          <p:val>
                                            <p:strVal val="#ppt_w"/>
                                          </p:val>
                                        </p:tav>
                                      </p:tavLst>
                                    </p:anim>
                                    <p:anim calcmode="lin" valueType="num">
                                      <p:cBhvr>
                                        <p:cTn id="45" dur="1000" fill="hold"/>
                                        <p:tgtEl>
                                          <p:spTgt spid="4"/>
                                        </p:tgtEl>
                                        <p:attrNameLst>
                                          <p:attrName>ppt_h</p:attrName>
                                        </p:attrNameLst>
                                      </p:cBhvr>
                                      <p:tavLst>
                                        <p:tav tm="0">
                                          <p:val>
                                            <p:fltVal val="0"/>
                                          </p:val>
                                        </p:tav>
                                        <p:tav tm="100000">
                                          <p:val>
                                            <p:strVal val="#ppt_h"/>
                                          </p:val>
                                        </p:tav>
                                      </p:tavLst>
                                    </p:anim>
                                    <p:animEffect transition="in" filter="fade">
                                      <p:cBhvr>
                                        <p:cTn id="46" dur="1000"/>
                                        <p:tgtEl>
                                          <p:spTgt spid="4"/>
                                        </p:tgtEl>
                                      </p:cBhvr>
                                    </p:animEffect>
                                  </p:childTnLst>
                                </p:cTn>
                              </p:par>
                            </p:childTnLst>
                          </p:cTn>
                        </p:par>
                        <p:par>
                          <p:cTn id="47" fill="hold" nodeType="afterGroup">
                            <p:stCondLst>
                              <p:cond delay="8500"/>
                            </p:stCondLst>
                            <p:childTnLst>
                              <p:par>
                                <p:cTn id="48" presetID="53" presetClass="entr" presetSubtype="16" fill="hold" nodeType="afterEffect">
                                  <p:stCondLst>
                                    <p:cond delay="0"/>
                                  </p:stCondLst>
                                  <p:childTnLst>
                                    <p:set>
                                      <p:cBhvr>
                                        <p:cTn id="49" dur="1" fill="hold">
                                          <p:stCondLst>
                                            <p:cond delay="0"/>
                                          </p:stCondLst>
                                        </p:cTn>
                                        <p:tgtEl>
                                          <p:spTgt spid="3"/>
                                        </p:tgtEl>
                                        <p:attrNameLst>
                                          <p:attrName>style.visibility</p:attrName>
                                        </p:attrNameLst>
                                      </p:cBhvr>
                                      <p:to>
                                        <p:strVal val="visible"/>
                                      </p:to>
                                    </p:set>
                                    <p:anim calcmode="lin" valueType="num">
                                      <p:cBhvr>
                                        <p:cTn id="50" dur="1000" fill="hold"/>
                                        <p:tgtEl>
                                          <p:spTgt spid="3"/>
                                        </p:tgtEl>
                                        <p:attrNameLst>
                                          <p:attrName>ppt_w</p:attrName>
                                        </p:attrNameLst>
                                      </p:cBhvr>
                                      <p:tavLst>
                                        <p:tav tm="0">
                                          <p:val>
                                            <p:fltVal val="0"/>
                                          </p:val>
                                        </p:tav>
                                        <p:tav tm="100000">
                                          <p:val>
                                            <p:strVal val="#ppt_w"/>
                                          </p:val>
                                        </p:tav>
                                      </p:tavLst>
                                    </p:anim>
                                    <p:anim calcmode="lin" valueType="num">
                                      <p:cBhvr>
                                        <p:cTn id="51" dur="1000" fill="hold"/>
                                        <p:tgtEl>
                                          <p:spTgt spid="3"/>
                                        </p:tgtEl>
                                        <p:attrNameLst>
                                          <p:attrName>ppt_h</p:attrName>
                                        </p:attrNameLst>
                                      </p:cBhvr>
                                      <p:tavLst>
                                        <p:tav tm="0">
                                          <p:val>
                                            <p:fltVal val="0"/>
                                          </p:val>
                                        </p:tav>
                                        <p:tav tm="100000">
                                          <p:val>
                                            <p:strVal val="#ppt_h"/>
                                          </p:val>
                                        </p:tav>
                                      </p:tavLst>
                                    </p:anim>
                                    <p:animEffect transition="in" filter="fade">
                                      <p:cBhvr>
                                        <p:cTn id="5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5" grpId="0" animBg="1"/>
      <p:bldP spid="98" grpId="0" animBg="1"/>
      <p:bldP spid="100"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79375" y="153857"/>
            <a:ext cx="5089626" cy="580852"/>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400" b="1" dirty="0">
                <a:solidFill>
                  <a:srgbClr val="000000"/>
                </a:solidFill>
                <a:latin typeface="黑体" panose="02010609060101010101" pitchFamily="49" charset="-122"/>
                <a:ea typeface="黑体" panose="02010609060101010101" pitchFamily="49" charset="-122"/>
                <a:sym typeface="+mn-ea"/>
              </a:rPr>
              <a:t>第</a:t>
            </a:r>
            <a:r>
              <a:rPr lang="zh-CN" altLang="en-US" sz="2400" b="1" dirty="0">
                <a:solidFill>
                  <a:srgbClr val="000000"/>
                </a:solidFill>
                <a:latin typeface="黑体" panose="02010609060101010101" pitchFamily="49" charset="-122"/>
                <a:ea typeface="黑体" panose="02010609060101010101" pitchFamily="49" charset="-122"/>
                <a:sym typeface="+mn-ea"/>
              </a:rPr>
              <a:t>四</a:t>
            </a:r>
            <a:r>
              <a:rPr lang="zh-CN" altLang="zh-CN" sz="2400" b="1" dirty="0">
                <a:solidFill>
                  <a:srgbClr val="000000"/>
                </a:solidFill>
                <a:latin typeface="黑体" panose="02010609060101010101" pitchFamily="49" charset="-122"/>
                <a:ea typeface="黑体" panose="02010609060101010101" pitchFamily="49" charset="-122"/>
                <a:sym typeface="+mn-ea"/>
              </a:rPr>
              <a:t>，</a:t>
            </a:r>
            <a:r>
              <a:rPr lang="zh-CN" altLang="en-US" sz="2400" b="1" dirty="0">
                <a:solidFill>
                  <a:srgbClr val="000000"/>
                </a:solidFill>
                <a:latin typeface="黑体" panose="02010609060101010101" pitchFamily="49" charset="-122"/>
                <a:ea typeface="黑体" panose="02010609060101010101" pitchFamily="49" charset="-122"/>
                <a:sym typeface="+mn-ea"/>
              </a:rPr>
              <a:t>鼓励社会人才投身乡村建设</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grpSp>
        <p:nvGrpSpPr>
          <p:cNvPr id="2" name="组合 3"/>
          <p:cNvGrpSpPr>
            <a:grpSpLocks/>
          </p:cNvGrpSpPr>
          <p:nvPr/>
        </p:nvGrpSpPr>
        <p:grpSpPr bwMode="auto">
          <a:xfrm>
            <a:off x="253639" y="1589895"/>
            <a:ext cx="2830378" cy="2096915"/>
            <a:chOff x="0" y="1828794"/>
            <a:chExt cx="3141466" cy="2607799"/>
          </a:xfrm>
        </p:grpSpPr>
        <p:pic>
          <p:nvPicPr>
            <p:cNvPr id="14" name="图片 13"/>
            <p:cNvPicPr>
              <a:picLocks noChangeAspect="1"/>
            </p:cNvPicPr>
            <p:nvPr/>
          </p:nvPicPr>
          <p:blipFill>
            <a:blip r:embed="rId2"/>
            <a:stretch>
              <a:fillRect/>
            </a:stretch>
          </p:blipFill>
          <p:spPr>
            <a:xfrm>
              <a:off x="79370" y="1828794"/>
              <a:ext cx="2977963" cy="1979431"/>
            </a:xfrm>
            <a:prstGeom prst="rect">
              <a:avLst/>
            </a:prstGeom>
            <a:ln>
              <a:noFill/>
            </a:ln>
            <a:effectLst>
              <a:outerShdw blurRad="190500" algn="tl" rotWithShape="0">
                <a:srgbClr val="000000">
                  <a:alpha val="70000"/>
                </a:srgbClr>
              </a:outerShdw>
            </a:effectLst>
          </p:spPr>
        </p:pic>
        <p:sp>
          <p:nvSpPr>
            <p:cNvPr id="45060" name="TextBox 12"/>
            <p:cNvSpPr txBox="1">
              <a:spLocks noChangeArrowheads="1"/>
            </p:cNvSpPr>
            <p:nvPr/>
          </p:nvSpPr>
          <p:spPr bwMode="auto">
            <a:xfrm>
              <a:off x="0" y="3851872"/>
              <a:ext cx="3141466" cy="5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sz="1600" b="1" dirty="0">
                  <a:solidFill>
                    <a:srgbClr val="000000"/>
                  </a:solidFill>
                  <a:latin typeface="楷体" panose="02010609060101010101" pitchFamily="49" charset="-122"/>
                  <a:ea typeface="楷体" panose="02010609060101010101" pitchFamily="49" charset="-122"/>
                </a:rPr>
                <a:t>上海松江区都市白领沈万英变身家庭农场主</a:t>
              </a:r>
            </a:p>
          </p:txBody>
        </p:sp>
      </p:grpSp>
      <p:grpSp>
        <p:nvGrpSpPr>
          <p:cNvPr id="3" name="组合 4"/>
          <p:cNvGrpSpPr>
            <a:grpSpLocks/>
          </p:cNvGrpSpPr>
          <p:nvPr/>
        </p:nvGrpSpPr>
        <p:grpSpPr bwMode="auto">
          <a:xfrm>
            <a:off x="3453319" y="1222247"/>
            <a:ext cx="2820853" cy="1861422"/>
            <a:chOff x="3119502" y="1494875"/>
            <a:chExt cx="3190597" cy="2351618"/>
          </a:xfrm>
        </p:grpSpPr>
        <p:pic>
          <p:nvPicPr>
            <p:cNvPr id="10" name="图片 9"/>
            <p:cNvPicPr>
              <a:picLocks noChangeAspect="1"/>
            </p:cNvPicPr>
            <p:nvPr/>
          </p:nvPicPr>
          <p:blipFill>
            <a:blip r:embed="rId3"/>
            <a:stretch>
              <a:fillRect/>
            </a:stretch>
          </p:blipFill>
          <p:spPr>
            <a:xfrm>
              <a:off x="3119502" y="1494875"/>
              <a:ext cx="2976303" cy="1980282"/>
            </a:xfrm>
            <a:prstGeom prst="rect">
              <a:avLst/>
            </a:prstGeom>
            <a:ln>
              <a:noFill/>
            </a:ln>
            <a:effectLst>
              <a:outerShdw blurRad="190500" algn="tl" rotWithShape="0">
                <a:srgbClr val="000000">
                  <a:alpha val="70000"/>
                </a:srgbClr>
              </a:outerShdw>
            </a:effectLst>
          </p:spPr>
        </p:pic>
        <p:sp>
          <p:nvSpPr>
            <p:cNvPr id="45063" name="TextBox 12"/>
            <p:cNvSpPr txBox="1">
              <a:spLocks noChangeArrowheads="1"/>
            </p:cNvSpPr>
            <p:nvPr/>
          </p:nvSpPr>
          <p:spPr bwMode="auto">
            <a:xfrm>
              <a:off x="3168633" y="3507825"/>
              <a:ext cx="3141466" cy="338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sz="1600" b="1" dirty="0">
                  <a:solidFill>
                    <a:srgbClr val="000000"/>
                  </a:solidFill>
                  <a:latin typeface="楷体" panose="02010609060101010101" pitchFamily="49" charset="-122"/>
                  <a:ea typeface="楷体" panose="02010609060101010101" pitchFamily="49" charset="-122"/>
                </a:rPr>
                <a:t>广元“</a:t>
              </a:r>
              <a:r>
                <a:rPr lang="en-US" altLang="zh-CN" sz="1600" b="1" dirty="0">
                  <a:solidFill>
                    <a:srgbClr val="000000"/>
                  </a:solidFill>
                  <a:latin typeface="楷体" panose="02010609060101010101" pitchFamily="49" charset="-122"/>
                  <a:ea typeface="楷体" panose="02010609060101010101" pitchFamily="49" charset="-122"/>
                </a:rPr>
                <a:t>90</a:t>
              </a:r>
              <a:r>
                <a:rPr lang="zh-CN" altLang="en-US" sz="1600" b="1" dirty="0">
                  <a:solidFill>
                    <a:srgbClr val="000000"/>
                  </a:solidFill>
                  <a:latin typeface="楷体" panose="02010609060101010101" pitchFamily="49" charset="-122"/>
                  <a:ea typeface="楷体" panose="02010609060101010101" pitchFamily="49" charset="-122"/>
                </a:rPr>
                <a:t>后”女大学生返乡创业</a:t>
              </a:r>
            </a:p>
          </p:txBody>
        </p:sp>
      </p:grpSp>
      <p:grpSp>
        <p:nvGrpSpPr>
          <p:cNvPr id="4" name="组合 5"/>
          <p:cNvGrpSpPr>
            <a:grpSpLocks/>
          </p:cNvGrpSpPr>
          <p:nvPr/>
        </p:nvGrpSpPr>
        <p:grpSpPr bwMode="auto">
          <a:xfrm>
            <a:off x="6118225" y="784721"/>
            <a:ext cx="3087552" cy="2419041"/>
            <a:chOff x="6063776" y="493652"/>
            <a:chExt cx="3087847" cy="2418073"/>
          </a:xfrm>
        </p:grpSpPr>
        <p:pic>
          <p:nvPicPr>
            <p:cNvPr id="12" name="图片 11"/>
            <p:cNvPicPr>
              <a:picLocks noChangeAspect="1"/>
            </p:cNvPicPr>
            <p:nvPr/>
          </p:nvPicPr>
          <p:blipFill>
            <a:blip r:embed="rId4"/>
            <a:stretch>
              <a:fillRect/>
            </a:stretch>
          </p:blipFill>
          <p:spPr>
            <a:xfrm>
              <a:off x="6399597" y="493652"/>
              <a:ext cx="2579867" cy="1715393"/>
            </a:xfrm>
            <a:prstGeom prst="rect">
              <a:avLst/>
            </a:prstGeom>
            <a:ln>
              <a:noFill/>
            </a:ln>
            <a:effectLst>
              <a:outerShdw blurRad="190500" algn="tl" rotWithShape="0">
                <a:srgbClr val="000000">
                  <a:alpha val="70000"/>
                </a:srgbClr>
              </a:outerShdw>
            </a:effectLst>
          </p:spPr>
        </p:pic>
        <p:sp>
          <p:nvSpPr>
            <p:cNvPr id="45066" name="TextBox 12"/>
            <p:cNvSpPr txBox="1">
              <a:spLocks noChangeArrowheads="1"/>
            </p:cNvSpPr>
            <p:nvPr/>
          </p:nvSpPr>
          <p:spPr bwMode="auto">
            <a:xfrm>
              <a:off x="6063776" y="2327184"/>
              <a:ext cx="3087847" cy="584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zh-CN" altLang="en-US" sz="1600" b="1" dirty="0">
                  <a:solidFill>
                    <a:srgbClr val="000000"/>
                  </a:solidFill>
                  <a:latin typeface="楷体" panose="02010609060101010101" pitchFamily="49" charset="-122"/>
                  <a:ea typeface="楷体" panose="02010609060101010101" pitchFamily="49" charset="-122"/>
                </a:rPr>
                <a:t>广西武宣县黄茆镇“万才返乡”动员会</a:t>
              </a:r>
            </a:p>
          </p:txBody>
        </p:sp>
      </p:grpSp>
      <p:grpSp>
        <p:nvGrpSpPr>
          <p:cNvPr id="5" name="组合 43"/>
          <p:cNvGrpSpPr>
            <a:grpSpLocks/>
          </p:cNvGrpSpPr>
          <p:nvPr/>
        </p:nvGrpSpPr>
        <p:grpSpPr bwMode="auto">
          <a:xfrm>
            <a:off x="1666682" y="3887788"/>
            <a:ext cx="5694362" cy="871537"/>
            <a:chOff x="521891" y="1064506"/>
            <a:chExt cx="3393053" cy="3452963"/>
          </a:xfrm>
        </p:grpSpPr>
        <p:grpSp>
          <p:nvGrpSpPr>
            <p:cNvPr id="45069" name="组合 18"/>
            <p:cNvGrpSpPr>
              <a:grpSpLocks/>
            </p:cNvGrpSpPr>
            <p:nvPr/>
          </p:nvGrpSpPr>
          <p:grpSpPr bwMode="auto">
            <a:xfrm>
              <a:off x="521891" y="1064506"/>
              <a:ext cx="3393053" cy="3452963"/>
              <a:chOff x="568610" y="1371923"/>
              <a:chExt cx="3367485" cy="2465065"/>
            </a:xfrm>
          </p:grpSpPr>
          <p:sp>
            <p:nvSpPr>
              <p:cNvPr id="47" name="矩形: 圆角 46"/>
              <p:cNvSpPr/>
              <p:nvPr/>
            </p:nvSpPr>
            <p:spPr>
              <a:xfrm>
                <a:off x="568610" y="1371923"/>
                <a:ext cx="3261401" cy="2348322"/>
              </a:xfrm>
              <a:prstGeom prst="rect">
                <a:avLst/>
              </a:prstGeom>
            </p:spPr>
            <p:style>
              <a:lnRef idx="0">
                <a:schemeClr val="accent4"/>
              </a:lnRef>
              <a:fillRef idx="3">
                <a:schemeClr val="accent4"/>
              </a:fillRef>
              <a:effectRef idx="3">
                <a:schemeClr val="accent4"/>
              </a:effectRef>
              <a:fontRef idx="minor">
                <a:schemeClr val="lt1"/>
              </a:fontRef>
            </p:style>
            <p:txBody>
              <a:bodyPr anchor="ctr"/>
              <a:lstStyle/>
              <a:p>
                <a:pPr algn="ctr" eaLnBrk="0" hangingPunct="0">
                  <a:buFontTx/>
                  <a:buNone/>
                  <a:defRPr/>
                </a:pPr>
                <a:endParaRPr lang="zh-CN" altLang="en-US" dirty="0"/>
              </a:p>
            </p:txBody>
          </p:sp>
          <p:sp>
            <p:nvSpPr>
              <p:cNvPr id="48" name="矩形: 圆角 47"/>
              <p:cNvSpPr/>
              <p:nvPr/>
            </p:nvSpPr>
            <p:spPr>
              <a:xfrm>
                <a:off x="643714" y="1726640"/>
                <a:ext cx="3292381" cy="2110348"/>
              </a:xfrm>
              <a:prstGeom prst="rect">
                <a:avLst/>
              </a:prstGeom>
              <a:solidFill>
                <a:srgbClr val="FDFDFD"/>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p>
            </p:txBody>
          </p:sp>
        </p:grpSp>
        <p:sp>
          <p:nvSpPr>
            <p:cNvPr id="45072" name="矩形 45"/>
            <p:cNvSpPr>
              <a:spLocks noChangeArrowheads="1"/>
            </p:cNvSpPr>
            <p:nvPr/>
          </p:nvSpPr>
          <p:spPr bwMode="auto">
            <a:xfrm>
              <a:off x="667513" y="1999251"/>
              <a:ext cx="3177136" cy="161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25000"/>
                </a:lnSpc>
              </a:pPr>
              <a:r>
                <a:rPr lang="zh-CN" altLang="en-US" b="1" dirty="0">
                  <a:solidFill>
                    <a:srgbClr val="C00000"/>
                  </a:solidFill>
                  <a:latin typeface="微软雅黑" panose="020B0503020204020204" pitchFamily="34" charset="-122"/>
                  <a:ea typeface="微软雅黑" panose="020B0503020204020204" pitchFamily="34" charset="-122"/>
                </a:rPr>
                <a:t>多元化人才投身乡村建设，增添农业农村发展活力</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anim calcmode="lin" valueType="num">
                                      <p:cBhvr>
                                        <p:cTn id="12" dur="1250" fill="hold"/>
                                        <p:tgtEl>
                                          <p:spTgt spid="2"/>
                                        </p:tgtEl>
                                        <p:attrNameLst>
                                          <p:attrName>ppt_x</p:attrName>
                                        </p:attrNameLst>
                                      </p:cBhvr>
                                      <p:tavLst>
                                        <p:tav tm="0">
                                          <p:val>
                                            <p:strVal val="#ppt_x"/>
                                          </p:val>
                                        </p:tav>
                                        <p:tav tm="100000">
                                          <p:val>
                                            <p:strVal val="#ppt_x"/>
                                          </p:val>
                                        </p:tav>
                                      </p:tavLst>
                                    </p:anim>
                                    <p:anim calcmode="lin" valueType="num">
                                      <p:cBhvr>
                                        <p:cTn id="13" dur="1250" fill="hold"/>
                                        <p:tgtEl>
                                          <p:spTgt spid="2"/>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250"/>
                                        <p:tgtEl>
                                          <p:spTgt spid="3"/>
                                        </p:tgtEl>
                                      </p:cBhvr>
                                    </p:animEffect>
                                    <p:anim calcmode="lin" valueType="num">
                                      <p:cBhvr>
                                        <p:cTn id="18" dur="1250" fill="hold"/>
                                        <p:tgtEl>
                                          <p:spTgt spid="3"/>
                                        </p:tgtEl>
                                        <p:attrNameLst>
                                          <p:attrName>ppt_x</p:attrName>
                                        </p:attrNameLst>
                                      </p:cBhvr>
                                      <p:tavLst>
                                        <p:tav tm="0">
                                          <p:val>
                                            <p:strVal val="#ppt_x"/>
                                          </p:val>
                                        </p:tav>
                                        <p:tav tm="100000">
                                          <p:val>
                                            <p:strVal val="#ppt_x"/>
                                          </p:val>
                                        </p:tav>
                                      </p:tavLst>
                                    </p:anim>
                                    <p:anim calcmode="lin" valueType="num">
                                      <p:cBhvr>
                                        <p:cTn id="19" dur="1250" fill="hold"/>
                                        <p:tgtEl>
                                          <p:spTgt spid="3"/>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3000"/>
                            </p:stCondLst>
                            <p:childTnLst>
                              <p:par>
                                <p:cTn id="21" presetID="42"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250"/>
                                        <p:tgtEl>
                                          <p:spTgt spid="4"/>
                                        </p:tgtEl>
                                      </p:cBhvr>
                                    </p:animEffect>
                                    <p:anim calcmode="lin" valueType="num">
                                      <p:cBhvr>
                                        <p:cTn id="24" dur="1250" fill="hold"/>
                                        <p:tgtEl>
                                          <p:spTgt spid="4"/>
                                        </p:tgtEl>
                                        <p:attrNameLst>
                                          <p:attrName>ppt_x</p:attrName>
                                        </p:attrNameLst>
                                      </p:cBhvr>
                                      <p:tavLst>
                                        <p:tav tm="0">
                                          <p:val>
                                            <p:strVal val="#ppt_x"/>
                                          </p:val>
                                        </p:tav>
                                        <p:tav tm="100000">
                                          <p:val>
                                            <p:strVal val="#ppt_x"/>
                                          </p:val>
                                        </p:tav>
                                      </p:tavLst>
                                    </p:anim>
                                    <p:anim calcmode="lin" valueType="num">
                                      <p:cBhvr>
                                        <p:cTn id="25" dur="1250" fill="hold"/>
                                        <p:tgtEl>
                                          <p:spTgt spid="4"/>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4250"/>
                            </p:stCondLst>
                            <p:childTnLst>
                              <p:par>
                                <p:cTn id="27" presetID="22" presetClass="entr" presetSubtype="1"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p:cNvPicPr>
            <a:picLocks noChangeAspect="1" noChangeArrowheads="1"/>
          </p:cNvPicPr>
          <p:nvPr/>
        </p:nvPicPr>
        <p:blipFill>
          <a:blip r:embed="rId2"/>
          <a:srcRect/>
          <a:stretch>
            <a:fillRect/>
          </a:stretch>
        </p:blipFill>
        <p:spPr bwMode="auto">
          <a:xfrm>
            <a:off x="294437" y="1347501"/>
            <a:ext cx="3861470" cy="2721547"/>
          </a:xfrm>
          <a:prstGeom prst="rect">
            <a:avLst/>
          </a:prstGeom>
          <a:ln>
            <a:noFill/>
          </a:ln>
          <a:effectLst>
            <a:outerShdw blurRad="190500" algn="tl" rotWithShape="0">
              <a:srgbClr val="000000">
                <a:alpha val="70000"/>
              </a:srgbClr>
            </a:outerShdw>
          </a:effectLst>
        </p:spPr>
      </p:pic>
      <p:grpSp>
        <p:nvGrpSpPr>
          <p:cNvPr id="2" name="组合 9"/>
          <p:cNvGrpSpPr>
            <a:grpSpLocks/>
          </p:cNvGrpSpPr>
          <p:nvPr/>
        </p:nvGrpSpPr>
        <p:grpSpPr bwMode="auto">
          <a:xfrm>
            <a:off x="3126483" y="480647"/>
            <a:ext cx="2264668" cy="738664"/>
            <a:chOff x="2771775" y="2191142"/>
            <a:chExt cx="2264543" cy="738664"/>
          </a:xfrm>
        </p:grpSpPr>
        <p:grpSp>
          <p:nvGrpSpPr>
            <p:cNvPr id="46084" name="组合 34"/>
            <p:cNvGrpSpPr>
              <a:grpSpLocks/>
            </p:cNvGrpSpPr>
            <p:nvPr/>
          </p:nvGrpSpPr>
          <p:grpSpPr bwMode="auto">
            <a:xfrm>
              <a:off x="2771775" y="2307870"/>
              <a:ext cx="806012" cy="590550"/>
              <a:chOff x="555395" y="1631016"/>
              <a:chExt cx="806083" cy="590550"/>
            </a:xfrm>
          </p:grpSpPr>
          <p:grpSp>
            <p:nvGrpSpPr>
              <p:cNvPr id="4" name="组合 35"/>
              <p:cNvGrpSpPr/>
              <p:nvPr/>
            </p:nvGrpSpPr>
            <p:grpSpPr>
              <a:xfrm>
                <a:off x="555395" y="1631016"/>
                <a:ext cx="590550" cy="590550"/>
                <a:chOff x="2981325" y="1724025"/>
                <a:chExt cx="590550" cy="590550"/>
              </a:xfrm>
              <a:effectLst>
                <a:outerShdw blurRad="50800" dist="38100" dir="13500000" algn="br" rotWithShape="0">
                  <a:prstClr val="black">
                    <a:alpha val="40000"/>
                  </a:prstClr>
                </a:outerShdw>
              </a:effectLst>
            </p:grpSpPr>
            <p:grpSp>
              <p:nvGrpSpPr>
                <p:cNvPr id="5" name="组合 37"/>
                <p:cNvGrpSpPr/>
                <p:nvPr/>
              </p:nvGrpSpPr>
              <p:grpSpPr>
                <a:xfrm>
                  <a:off x="2981325" y="1724025"/>
                  <a:ext cx="590550" cy="590550"/>
                  <a:chOff x="2981325" y="1724025"/>
                  <a:chExt cx="590550" cy="590550"/>
                </a:xfrm>
              </p:grpSpPr>
              <p:sp>
                <p:nvSpPr>
                  <p:cNvPr id="23" name="椭圆 22"/>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sp>
                <p:nvSpPr>
                  <p:cNvPr id="24" name="椭圆 23"/>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22" name="文本框 58"/>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3</a:t>
                  </a:r>
                  <a:endParaRPr lang="zh-CN" altLang="en-US" sz="2400" b="1" i="1" dirty="0">
                    <a:solidFill>
                      <a:schemeClr val="accent6">
                        <a:lumMod val="75000"/>
                      </a:schemeClr>
                    </a:solidFill>
                  </a:endParaRPr>
                </a:p>
              </p:txBody>
            </p:sp>
          </p:grpSp>
          <p:sp>
            <p:nvSpPr>
              <p:cNvPr id="46086" name="矩形 36"/>
              <p:cNvSpPr>
                <a:spLocks noChangeArrowheads="1"/>
              </p:cNvSpPr>
              <p:nvPr/>
            </p:nvSpPr>
            <p:spPr bwMode="auto">
              <a:xfrm>
                <a:off x="1176731" y="1649132"/>
                <a:ext cx="184747"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endParaRPr lang="zh-CN" altLang="en-US" b="1">
                  <a:latin typeface="微软雅黑" panose="020B0503020204020204" pitchFamily="34" charset="-122"/>
                  <a:ea typeface="微软雅黑" panose="020B0503020204020204" pitchFamily="34" charset="-122"/>
                </a:endParaRPr>
              </a:p>
            </p:txBody>
          </p:sp>
        </p:grpSp>
        <p:sp>
          <p:nvSpPr>
            <p:cNvPr id="46087" name="矩形 36"/>
            <p:cNvSpPr>
              <a:spLocks noChangeArrowheads="1"/>
            </p:cNvSpPr>
            <p:nvPr/>
          </p:nvSpPr>
          <p:spPr bwMode="auto">
            <a:xfrm>
              <a:off x="3415450" y="2191142"/>
              <a:ext cx="162086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文化振兴</a:t>
              </a:r>
            </a:p>
          </p:txBody>
        </p:sp>
      </p:grpSp>
      <p:grpSp>
        <p:nvGrpSpPr>
          <p:cNvPr id="6" name="组合 14"/>
          <p:cNvGrpSpPr>
            <a:grpSpLocks/>
          </p:cNvGrpSpPr>
          <p:nvPr/>
        </p:nvGrpSpPr>
        <p:grpSpPr bwMode="auto">
          <a:xfrm>
            <a:off x="4342318" y="1347501"/>
            <a:ext cx="4684949" cy="2465674"/>
            <a:chOff x="1775521" y="1052734"/>
            <a:chExt cx="4501366" cy="1446463"/>
          </a:xfrm>
        </p:grpSpPr>
        <p:sp>
          <p:nvSpPr>
            <p:cNvPr id="19" name="圆角矩形 18"/>
            <p:cNvSpPr/>
            <p:nvPr/>
          </p:nvSpPr>
          <p:spPr bwMode="auto">
            <a:xfrm>
              <a:off x="1775521" y="1052734"/>
              <a:ext cx="4501366" cy="1446463"/>
            </a:xfrm>
            <a:prstGeom prst="roundRect">
              <a:avLst/>
            </a:prstGeom>
            <a:solidFill>
              <a:srgbClr val="FFFFF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6090" name="组合 35"/>
            <p:cNvGrpSpPr>
              <a:grpSpLocks/>
            </p:cNvGrpSpPr>
            <p:nvPr/>
          </p:nvGrpSpPr>
          <p:grpSpPr bwMode="auto">
            <a:xfrm>
              <a:off x="1807098" y="1130906"/>
              <a:ext cx="645264" cy="833109"/>
              <a:chOff x="1635972" y="1069697"/>
              <a:chExt cx="645264" cy="833109"/>
            </a:xfrm>
          </p:grpSpPr>
          <p:pic>
            <p:nvPicPr>
              <p:cNvPr id="21" name="图片 2"/>
              <p:cNvPicPr>
                <a:picLocks noChangeAspect="1"/>
              </p:cNvPicPr>
              <p:nvPr/>
            </p:nvPicPr>
            <p:blipFill>
              <a:blip r:embed="rId3" cstate="print">
                <a:duotone>
                  <a:schemeClr val="accent4">
                    <a:shade val="45000"/>
                    <a:satMod val="135000"/>
                  </a:schemeClr>
                  <a:prstClr val="white"/>
                </a:duotone>
              </a:blip>
              <a:srcRect/>
              <a:stretch>
                <a:fillRect/>
              </a:stretch>
            </p:blipFill>
            <p:spPr bwMode="auto">
              <a:xfrm>
                <a:off x="1635972" y="1069697"/>
                <a:ext cx="541497" cy="542314"/>
              </a:xfrm>
              <a:prstGeom prst="rect">
                <a:avLst/>
              </a:prstGeom>
              <a:noFill/>
              <a:ln>
                <a:noFill/>
              </a:ln>
            </p:spPr>
          </p:pic>
          <p:sp>
            <p:nvSpPr>
              <p:cNvPr id="25" name="文本框 3"/>
              <p:cNvSpPr txBox="1">
                <a:spLocks noChangeArrowheads="1"/>
              </p:cNvSpPr>
              <p:nvPr/>
            </p:nvSpPr>
            <p:spPr bwMode="auto">
              <a:xfrm>
                <a:off x="1830465" y="1612011"/>
                <a:ext cx="450771" cy="290795"/>
              </a:xfrm>
              <a:prstGeom prst="rect">
                <a:avLst/>
              </a:prstGeom>
              <a:noFill/>
              <a:ln>
                <a:noFill/>
              </a:ln>
            </p:spPr>
            <p:txBody>
              <a:bodyPr>
                <a:spAutoFit/>
              </a:bodyPr>
              <a:lstStyle/>
              <a:p>
                <a:pPr eaLnBrk="0" hangingPunct="0">
                  <a:buFontTx/>
                  <a:buNone/>
                  <a:defRPr/>
                </a:pPr>
                <a:r>
                  <a:rPr lang="zh-CN" altLang="en-US" sz="2200" b="1" dirty="0">
                    <a:solidFill>
                      <a:schemeClr val="accent4">
                        <a:lumMod val="7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语</a:t>
                </a:r>
              </a:p>
            </p:txBody>
          </p:sp>
        </p:grpSp>
      </p:grpSp>
      <p:sp>
        <p:nvSpPr>
          <p:cNvPr id="26" name="矩形 25"/>
          <p:cNvSpPr/>
          <p:nvPr/>
        </p:nvSpPr>
        <p:spPr>
          <a:xfrm>
            <a:off x="5017994" y="1423998"/>
            <a:ext cx="4009273" cy="2285241"/>
          </a:xfrm>
          <a:prstGeom prst="rect">
            <a:avLst/>
          </a:prstGeom>
        </p:spPr>
        <p:txBody>
          <a:bodyPr wrap="square">
            <a:spAutoFit/>
          </a:bodyPr>
          <a:lstStyle/>
          <a:p>
            <a:pPr indent="457200" algn="just" eaLnBrk="0" hangingPunct="0">
              <a:lnSpc>
                <a:spcPct val="125000"/>
              </a:lnSpc>
              <a:buFontTx/>
              <a:buNone/>
              <a:defRPr/>
            </a:pPr>
            <a:r>
              <a:rPr lang="zh-CN" altLang="en-US" sz="2000" b="1" dirty="0">
                <a:solidFill>
                  <a:srgbClr val="000000"/>
                </a:solidFill>
                <a:latin typeface="宋体" panose="02010600030101010101" pitchFamily="2" charset="-122"/>
                <a:ea typeface="宋体" panose="02010600030101010101" pitchFamily="2" charset="-122"/>
                <a:sym typeface="+mn-ea"/>
              </a:rPr>
              <a:t>实施乡村振兴战略不能光看农民口袋里票子有多少，更要看农民精神风貌怎么样；乡村振兴既要塑形，也要铸魂。</a:t>
            </a:r>
            <a:endParaRPr lang="en-US" altLang="zh-CN" sz="2000" b="1" dirty="0">
              <a:solidFill>
                <a:srgbClr val="000000"/>
              </a:solidFill>
              <a:latin typeface="宋体" panose="02010600030101010101" pitchFamily="2" charset="-122"/>
              <a:ea typeface="宋体" panose="02010600030101010101" pitchFamily="2" charset="-122"/>
              <a:sym typeface="+mn-ea"/>
            </a:endParaRPr>
          </a:p>
          <a:p>
            <a:pPr indent="457200" algn="just" eaLnBrk="0" hangingPunct="0">
              <a:lnSpc>
                <a:spcPct val="125000"/>
              </a:lnSpc>
              <a:buFontTx/>
              <a:buNone/>
              <a:defRPr/>
            </a:pPr>
            <a:endParaRPr lang="en-US" altLang="zh-CN" sz="2000" b="1" dirty="0">
              <a:solidFill>
                <a:srgbClr val="000000"/>
              </a:solidFill>
              <a:latin typeface="宋体" panose="02010600030101010101" pitchFamily="2" charset="-122"/>
              <a:ea typeface="宋体" panose="02010600030101010101" pitchFamily="2" charset="-122"/>
              <a:sym typeface="+mn-ea"/>
            </a:endParaRPr>
          </a:p>
          <a:p>
            <a:pPr algn="r" eaLnBrk="0" hangingPunct="0">
              <a:lnSpc>
                <a:spcPct val="125000"/>
              </a:lnSpc>
              <a:buFontTx/>
              <a:buNone/>
              <a:defRPr/>
            </a:pPr>
            <a:r>
              <a:rPr lang="en-US" altLang="zh-CN" sz="1400" b="1" dirty="0">
                <a:solidFill>
                  <a:srgbClr val="000000"/>
                </a:solidFill>
                <a:latin typeface="宋体" panose="02010600030101010101" pitchFamily="2" charset="-122"/>
                <a:ea typeface="宋体" panose="02010600030101010101" pitchFamily="2" charset="-122"/>
                <a:sym typeface="+mn-ea"/>
              </a:rPr>
              <a:t>——2017</a:t>
            </a:r>
            <a:r>
              <a:rPr lang="zh-CN" altLang="en-US" sz="1400" b="1" dirty="0">
                <a:solidFill>
                  <a:srgbClr val="000000"/>
                </a:solidFill>
                <a:latin typeface="宋体" panose="02010600030101010101" pitchFamily="2" charset="-122"/>
                <a:ea typeface="宋体" panose="02010600030101010101" pitchFamily="2" charset="-122"/>
                <a:sym typeface="+mn-ea"/>
              </a:rPr>
              <a:t>年</a:t>
            </a:r>
            <a:r>
              <a:rPr lang="en-US" altLang="zh-CN" sz="1400" b="1" dirty="0">
                <a:solidFill>
                  <a:srgbClr val="000000"/>
                </a:solidFill>
                <a:latin typeface="宋体" panose="02010600030101010101" pitchFamily="2" charset="-122"/>
                <a:ea typeface="宋体" panose="02010600030101010101" pitchFamily="2" charset="-122"/>
                <a:sym typeface="+mn-ea"/>
              </a:rPr>
              <a:t>12</a:t>
            </a:r>
            <a:r>
              <a:rPr lang="zh-CN" altLang="en-US" sz="1400" b="1" dirty="0">
                <a:solidFill>
                  <a:srgbClr val="000000"/>
                </a:solidFill>
                <a:latin typeface="宋体" panose="02010600030101010101" pitchFamily="2" charset="-122"/>
                <a:ea typeface="宋体" panose="02010600030101010101" pitchFamily="2" charset="-122"/>
                <a:sym typeface="+mn-ea"/>
              </a:rPr>
              <a:t>月</a:t>
            </a:r>
            <a:r>
              <a:rPr lang="en-US" altLang="zh-CN" sz="1400" b="1" dirty="0">
                <a:solidFill>
                  <a:srgbClr val="000000"/>
                </a:solidFill>
                <a:latin typeface="宋体" panose="02010600030101010101" pitchFamily="2" charset="-122"/>
                <a:ea typeface="宋体" panose="02010600030101010101" pitchFamily="2" charset="-122"/>
                <a:sym typeface="+mn-ea"/>
              </a:rPr>
              <a:t>12</a:t>
            </a:r>
            <a:r>
              <a:rPr lang="zh-CN" altLang="en-US" sz="1400" b="1" dirty="0">
                <a:solidFill>
                  <a:srgbClr val="000000"/>
                </a:solidFill>
                <a:latin typeface="宋体" panose="02010600030101010101" pitchFamily="2" charset="-122"/>
                <a:ea typeface="宋体" panose="02010600030101010101" pitchFamily="2" charset="-122"/>
                <a:sym typeface="+mn-ea"/>
              </a:rPr>
              <a:t>日，习近平在徐州考察时强调</a:t>
            </a:r>
            <a:endParaRPr lang="zh-CN" altLang="en-US" b="1" dirty="0">
              <a:solidFill>
                <a:srgbClr val="000000"/>
              </a:solidFill>
              <a:latin typeface="宋体" panose="02010600030101010101" pitchFamily="2" charset="-122"/>
              <a:ea typeface="宋体" panose="02010600030101010101" pitchFamily="2"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20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500" fill="hold"/>
                                        <p:tgtEl>
                                          <p:spTgt spid="26"/>
                                        </p:tgtEl>
                                        <p:attrNameLst>
                                          <p:attrName>ppt_w</p:attrName>
                                        </p:attrNameLst>
                                      </p:cBhvr>
                                      <p:tavLst>
                                        <p:tav tm="0">
                                          <p:val>
                                            <p:fltVal val="0"/>
                                          </p:val>
                                        </p:tav>
                                        <p:tav tm="100000">
                                          <p:val>
                                            <p:strVal val="#ppt_w"/>
                                          </p:val>
                                        </p:tav>
                                      </p:tavLst>
                                    </p:anim>
                                    <p:anim calcmode="lin" valueType="num">
                                      <p:cBhvr>
                                        <p:cTn id="25" dur="500" fill="hold"/>
                                        <p:tgtEl>
                                          <p:spTgt spid="26"/>
                                        </p:tgtEl>
                                        <p:attrNameLst>
                                          <p:attrName>ppt_h</p:attrName>
                                        </p:attrNameLst>
                                      </p:cBhvr>
                                      <p:tavLst>
                                        <p:tav tm="0">
                                          <p:val>
                                            <p:fltVal val="0"/>
                                          </p:val>
                                        </p:tav>
                                        <p:tav tm="100000">
                                          <p:val>
                                            <p:strVal val="#ppt_h"/>
                                          </p:val>
                                        </p:tav>
                                      </p:tavLst>
                                    </p:anim>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81334" y="741164"/>
            <a:ext cx="2223686" cy="369332"/>
          </a:xfrm>
          <a:prstGeom prst="rect">
            <a:avLst/>
          </a:prstGeom>
        </p:spPr>
        <p:txBody>
          <a:bodyPr wrap="none">
            <a:spAutoFit/>
          </a:bodyPr>
          <a:lstStyle/>
          <a:p>
            <a:r>
              <a:rPr lang="zh-CN" altLang="en-US" dirty="0">
                <a:solidFill>
                  <a:srgbClr val="000000"/>
                </a:solidFill>
              </a:rPr>
              <a:t>“维普作业管理”系统</a:t>
            </a:r>
            <a:endParaRPr lang="zh-CN" altLang="en-US" dirty="0"/>
          </a:p>
        </p:txBody>
      </p:sp>
      <p:sp>
        <p:nvSpPr>
          <p:cNvPr id="3"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pic>
        <p:nvPicPr>
          <p:cNvPr id="78849" name="图片 30" descr="维普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9628" y="1443446"/>
            <a:ext cx="1622425" cy="10826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24097" y="361686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36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华南理工大学</a:t>
            </a:r>
            <a:endParaRPr kumimoji="0" lang="zh-CN" altLang="zh-CN" sz="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维普作业管理系统</a:t>
            </a:r>
            <a:endParaRPr kumimoji="0" lang="zh-CN" altLang="zh-CN" sz="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26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（学生操作手册）</a:t>
            </a:r>
            <a:endParaRPr kumimoji="0" lang="zh-CN"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215255250"/>
      </p:ext>
    </p:extLst>
  </p:cSld>
  <p:clrMapOvr>
    <a:masterClrMapping/>
  </p:clrMapOvr>
  <p:transition spd="slow" advTm="3000">
    <p:push dir="u"/>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0" y="137189"/>
            <a:ext cx="7450137" cy="712787"/>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zh-CN" sz="2000" b="1" dirty="0">
                <a:solidFill>
                  <a:srgbClr val="000000"/>
                </a:solidFill>
                <a:latin typeface="黑体" panose="02010609060101010101" pitchFamily="49" charset="-122"/>
                <a:ea typeface="黑体" panose="02010609060101010101" pitchFamily="49" charset="-122"/>
                <a:sym typeface="+mn-ea"/>
              </a:rPr>
              <a:t>第</a:t>
            </a:r>
            <a:r>
              <a:rPr lang="zh-CN" altLang="en-US" sz="2000" b="1" dirty="0">
                <a:solidFill>
                  <a:srgbClr val="000000"/>
                </a:solidFill>
                <a:latin typeface="黑体" panose="02010609060101010101" pitchFamily="49" charset="-122"/>
                <a:ea typeface="黑体" panose="02010609060101010101" pitchFamily="49" charset="-122"/>
                <a:sym typeface="+mn-ea"/>
              </a:rPr>
              <a:t>一</a:t>
            </a:r>
            <a:r>
              <a:rPr lang="zh-CN" altLang="zh-CN" sz="2000" b="1" dirty="0">
                <a:solidFill>
                  <a:srgbClr val="000000"/>
                </a:solidFill>
                <a:latin typeface="黑体" panose="02010609060101010101" pitchFamily="49" charset="-122"/>
                <a:ea typeface="黑体" panose="02010609060101010101" pitchFamily="49" charset="-122"/>
                <a:sym typeface="+mn-ea"/>
              </a:rPr>
              <a:t>，</a:t>
            </a:r>
            <a:r>
              <a:rPr lang="zh-CN" altLang="en-US" sz="2000" b="1" dirty="0">
                <a:solidFill>
                  <a:srgbClr val="000000"/>
                </a:solidFill>
                <a:latin typeface="黑体" panose="02010609060101010101" pitchFamily="49" charset="-122"/>
                <a:ea typeface="黑体" panose="02010609060101010101" pitchFamily="49" charset="-122"/>
                <a:sym typeface="+mn-ea"/>
              </a:rPr>
              <a:t>发扬中华传统美德，不断改善和提升农民的精神风貌</a:t>
            </a:r>
            <a:endParaRPr lang="zh-CN" altLang="en-US" sz="2000" dirty="0">
              <a:solidFill>
                <a:srgbClr val="000000"/>
              </a:solidFill>
              <a:latin typeface="黑体" panose="02010609060101010101" pitchFamily="49" charset="-122"/>
              <a:ea typeface="黑体" panose="02010609060101010101" pitchFamily="49" charset="-122"/>
              <a:sym typeface="+mn-ea"/>
            </a:endParaRPr>
          </a:p>
        </p:txBody>
      </p:sp>
      <p:pic>
        <p:nvPicPr>
          <p:cNvPr id="3" name="图片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5216" y="2166938"/>
            <a:ext cx="3707784" cy="2389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6"/>
          <p:cNvGrpSpPr>
            <a:grpSpLocks/>
          </p:cNvGrpSpPr>
          <p:nvPr/>
        </p:nvGrpSpPr>
        <p:grpSpPr bwMode="auto">
          <a:xfrm>
            <a:off x="4732338" y="1370013"/>
            <a:ext cx="3619500" cy="619125"/>
            <a:chOff x="4909893" y="1175057"/>
            <a:chExt cx="3619983" cy="620030"/>
          </a:xfrm>
        </p:grpSpPr>
        <p:pic>
          <p:nvPicPr>
            <p:cNvPr id="47108" name="图片 5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4909893" y="1175057"/>
              <a:ext cx="645000" cy="470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文本框 55"/>
            <p:cNvSpPr txBox="1">
              <a:spLocks noChangeArrowheads="1"/>
            </p:cNvSpPr>
            <p:nvPr/>
          </p:nvSpPr>
          <p:spPr bwMode="auto">
            <a:xfrm>
              <a:off x="5757646" y="1210002"/>
              <a:ext cx="2772230" cy="5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en-US" altLang="zh-CN" sz="1600" b="1" dirty="0">
                  <a:solidFill>
                    <a:srgbClr val="000000"/>
                  </a:solidFill>
                  <a:latin typeface="黑体" panose="02010609060101010101" pitchFamily="49" charset="-122"/>
                  <a:ea typeface="黑体" panose="02010609060101010101" pitchFamily="49" charset="-122"/>
                  <a:hlinkClick r:id="rId2" action="ppaction://hlinkfile"/>
                </a:rPr>
                <a:t>[</a:t>
              </a:r>
              <a:r>
                <a:rPr lang="zh-CN" altLang="en-US" sz="1600" b="1" dirty="0">
                  <a:solidFill>
                    <a:srgbClr val="000000"/>
                  </a:solidFill>
                  <a:latin typeface="黑体" panose="02010609060101010101" pitchFamily="49" charset="-122"/>
                  <a:ea typeface="黑体" panose="02010609060101010101" pitchFamily="49" charset="-122"/>
                  <a:hlinkClick r:id="rId2" action="ppaction://hlinkfile"/>
                </a:rPr>
                <a:t>视频</a:t>
              </a:r>
              <a:r>
                <a:rPr lang="en-US" altLang="zh-CN" sz="1600" b="1" dirty="0">
                  <a:solidFill>
                    <a:srgbClr val="000000"/>
                  </a:solidFill>
                  <a:latin typeface="黑体" panose="02010609060101010101" pitchFamily="49" charset="-122"/>
                  <a:ea typeface="黑体" panose="02010609060101010101" pitchFamily="49" charset="-122"/>
                  <a:hlinkClick r:id="rId2" action="ppaction://hlinkfile"/>
                </a:rPr>
                <a:t>]</a:t>
              </a:r>
              <a:r>
                <a:rPr lang="zh-CN" altLang="en-US" sz="1600" b="1" dirty="0">
                  <a:solidFill>
                    <a:srgbClr val="000000"/>
                  </a:solidFill>
                  <a:latin typeface="黑体" panose="02010609060101010101" pitchFamily="49" charset="-122"/>
                  <a:ea typeface="黑体" panose="02010609060101010101" pitchFamily="49" charset="-122"/>
                  <a:hlinkClick r:id="rId2" action="ppaction://hlinkfile"/>
                </a:rPr>
                <a:t> 吉林移风易俗树新风</a:t>
              </a:r>
              <a:endParaRPr lang="en-US" altLang="zh-CN" sz="1600" b="1" dirty="0">
                <a:solidFill>
                  <a:srgbClr val="000000"/>
                </a:solidFill>
                <a:latin typeface="黑体" panose="02010609060101010101" pitchFamily="49" charset="-122"/>
                <a:ea typeface="黑体" panose="02010609060101010101" pitchFamily="49" charset="-122"/>
                <a:hlinkClick r:id="rId2" action="ppaction://hlinkfile"/>
              </a:endParaRPr>
            </a:p>
            <a:p>
              <a:pPr algn="ctr"/>
              <a:r>
                <a:rPr lang="zh-CN" altLang="en-US" sz="1600" b="1" dirty="0">
                  <a:solidFill>
                    <a:srgbClr val="000000"/>
                  </a:solidFill>
                  <a:latin typeface="黑体" panose="02010609060101010101" pitchFamily="49" charset="-122"/>
                  <a:ea typeface="黑体" panose="02010609060101010101" pitchFamily="49" charset="-122"/>
                  <a:hlinkClick r:id="rId2" action="ppaction://hlinkfile"/>
                </a:rPr>
                <a:t>婚丧节俭办乡风美起来</a:t>
              </a:r>
              <a:endParaRPr lang="zh-CN" altLang="en-US" sz="1600" b="1" dirty="0">
                <a:solidFill>
                  <a:srgbClr val="000000"/>
                </a:solidFill>
                <a:latin typeface="黑体" panose="02010609060101010101" pitchFamily="49" charset="-122"/>
                <a:ea typeface="黑体" panose="02010609060101010101" pitchFamily="49" charset="-122"/>
              </a:endParaRPr>
            </a:p>
          </p:txBody>
        </p:sp>
      </p:grpSp>
      <p:grpSp>
        <p:nvGrpSpPr>
          <p:cNvPr id="4" name="组合 21"/>
          <p:cNvGrpSpPr/>
          <p:nvPr/>
        </p:nvGrpSpPr>
        <p:grpSpPr bwMode="auto">
          <a:xfrm>
            <a:off x="284032" y="2154347"/>
            <a:ext cx="4579798" cy="2077185"/>
            <a:chOff x="1962150" y="1797050"/>
            <a:chExt cx="4247545" cy="1577735"/>
          </a:xfrm>
          <a:effectLst>
            <a:outerShdw blurRad="50800" dist="38100" dir="2700000" algn="tl" rotWithShape="0">
              <a:prstClr val="black">
                <a:alpha val="40000"/>
              </a:prstClr>
            </a:outerShdw>
          </a:effectLst>
        </p:grpSpPr>
        <p:sp>
          <p:nvSpPr>
            <p:cNvPr id="12" name="TextBox 13"/>
            <p:cNvSpPr/>
            <p:nvPr/>
          </p:nvSpPr>
          <p:spPr>
            <a:xfrm>
              <a:off x="1962150" y="1825385"/>
              <a:ext cx="4247545" cy="1549400"/>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Freeform 30"/>
            <p:cNvSpPr/>
            <p:nvPr/>
          </p:nvSpPr>
          <p:spPr bwMode="auto">
            <a:xfrm>
              <a:off x="1962150" y="1797050"/>
              <a:ext cx="890675" cy="889000"/>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Freeform 34"/>
            <p:cNvSpPr/>
            <p:nvPr/>
          </p:nvSpPr>
          <p:spPr bwMode="auto">
            <a:xfrm>
              <a:off x="2117740" y="1927225"/>
              <a:ext cx="241324" cy="312738"/>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35"/>
            <p:cNvSpPr/>
            <p:nvPr/>
          </p:nvSpPr>
          <p:spPr bwMode="auto">
            <a:xfrm>
              <a:off x="2270155" y="2109788"/>
              <a:ext cx="88909" cy="13017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3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36"/>
            <p:cNvSpPr>
              <a:spLocks noEditPoints="1"/>
            </p:cNvSpPr>
            <p:nvPr/>
          </p:nvSpPr>
          <p:spPr bwMode="auto">
            <a:xfrm>
              <a:off x="2203474" y="1992313"/>
              <a:ext cx="154002" cy="220662"/>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37"/>
            <p:cNvSpPr/>
            <p:nvPr/>
          </p:nvSpPr>
          <p:spPr bwMode="auto">
            <a:xfrm>
              <a:off x="2160607" y="2014538"/>
              <a:ext cx="96848" cy="28575"/>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Freeform 38"/>
            <p:cNvSpPr/>
            <p:nvPr/>
          </p:nvSpPr>
          <p:spPr bwMode="auto">
            <a:xfrm>
              <a:off x="2160607" y="2068513"/>
              <a:ext cx="63506" cy="26987"/>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8"/>
            <p:cNvSpPr txBox="1">
              <a:spLocks noChangeArrowheads="1"/>
            </p:cNvSpPr>
            <p:nvPr/>
          </p:nvSpPr>
          <p:spPr bwMode="auto">
            <a:xfrm>
              <a:off x="2598322" y="1809641"/>
              <a:ext cx="3369616" cy="885825"/>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eaLnBrk="0" hangingPunct="0">
                <a:lnSpc>
                  <a:spcPct val="150000"/>
                </a:lnSpc>
                <a:buFontTx/>
                <a:buNone/>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走中国特色乡村文化振兴之路，要推动移风易俗，引导和鼓励农民坚决抵制陈规陋习，营造弘扬文明乡风的氛围。</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750"/>
                                        <p:tgtEl>
                                          <p:spTgt spid="2"/>
                                        </p:tgtEl>
                                      </p:cBhvr>
                                    </p:animEffect>
                                  </p:childTnLst>
                                </p:cTn>
                              </p:par>
                              <p:par>
                                <p:cTn id="16" presetID="22" presetClass="entr" presetSubtype="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111125" y="140495"/>
            <a:ext cx="5537200" cy="643729"/>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en-US" sz="2000" b="1" dirty="0">
                <a:solidFill>
                  <a:srgbClr val="000000"/>
                </a:solidFill>
                <a:latin typeface="黑体" panose="02010609060101010101" pitchFamily="49" charset="-122"/>
                <a:ea typeface="黑体" panose="02010609060101010101" pitchFamily="49" charset="-122"/>
                <a:sym typeface="+mn-ea"/>
              </a:rPr>
              <a:t>第二，重构乡村社会秩序，不断提升乡村治理体系和治理能力现代化水平</a:t>
            </a:r>
            <a:endParaRPr lang="zh-CN" altLang="en-US" sz="2000" dirty="0">
              <a:solidFill>
                <a:srgbClr val="000000"/>
              </a:solidFill>
              <a:latin typeface="黑体" panose="02010609060101010101" pitchFamily="49" charset="-122"/>
              <a:ea typeface="黑体" panose="02010609060101010101" pitchFamily="49" charset="-122"/>
              <a:sym typeface="+mn-ea"/>
            </a:endParaRPr>
          </a:p>
        </p:txBody>
      </p:sp>
      <p:pic>
        <p:nvPicPr>
          <p:cNvPr id="8" name="图片 7"/>
          <p:cNvPicPr preferRelativeResize="0">
            <a:picLocks noChangeArrowheads="1"/>
          </p:cNvPicPr>
          <p:nvPr/>
        </p:nvPicPr>
        <p:blipFill>
          <a:blip r:embed="rId2" cstate="print"/>
          <a:srcRect b="4340"/>
          <a:stretch>
            <a:fillRect/>
          </a:stretch>
        </p:blipFill>
        <p:spPr bwMode="auto">
          <a:xfrm>
            <a:off x="291773" y="1669422"/>
            <a:ext cx="3625850" cy="23195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组合 21"/>
          <p:cNvGrpSpPr/>
          <p:nvPr/>
        </p:nvGrpSpPr>
        <p:grpSpPr bwMode="auto">
          <a:xfrm>
            <a:off x="4146550" y="1134748"/>
            <a:ext cx="4539980" cy="1292225"/>
            <a:chOff x="1962150" y="1797050"/>
            <a:chExt cx="3827839" cy="1292225"/>
          </a:xfrm>
          <a:effectLst>
            <a:outerShdw blurRad="50800" dist="38100" dir="2700000" algn="tl" rotWithShape="0">
              <a:prstClr val="black">
                <a:alpha val="40000"/>
              </a:prstClr>
            </a:outerShdw>
          </a:effectLst>
        </p:grpSpPr>
        <p:sp>
          <p:nvSpPr>
            <p:cNvPr id="7" name="TextBox 13"/>
            <p:cNvSpPr/>
            <p:nvPr/>
          </p:nvSpPr>
          <p:spPr>
            <a:xfrm>
              <a:off x="1971676" y="1797050"/>
              <a:ext cx="3818313" cy="1292225"/>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Freeform 30"/>
            <p:cNvSpPr/>
            <p:nvPr/>
          </p:nvSpPr>
          <p:spPr bwMode="auto">
            <a:xfrm>
              <a:off x="1962150" y="1797050"/>
              <a:ext cx="890675" cy="889000"/>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Freeform 34"/>
            <p:cNvSpPr/>
            <p:nvPr/>
          </p:nvSpPr>
          <p:spPr bwMode="auto">
            <a:xfrm>
              <a:off x="2117740" y="1927225"/>
              <a:ext cx="241324" cy="312738"/>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Freeform 35"/>
            <p:cNvSpPr/>
            <p:nvPr/>
          </p:nvSpPr>
          <p:spPr bwMode="auto">
            <a:xfrm>
              <a:off x="2270155" y="2109788"/>
              <a:ext cx="88909" cy="13017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Freeform 36"/>
            <p:cNvSpPr>
              <a:spLocks noEditPoints="1"/>
            </p:cNvSpPr>
            <p:nvPr/>
          </p:nvSpPr>
          <p:spPr bwMode="auto">
            <a:xfrm>
              <a:off x="2203474" y="1992313"/>
              <a:ext cx="154002" cy="220662"/>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Freeform 37"/>
            <p:cNvSpPr/>
            <p:nvPr/>
          </p:nvSpPr>
          <p:spPr bwMode="auto">
            <a:xfrm>
              <a:off x="2160607" y="2014538"/>
              <a:ext cx="96848" cy="28575"/>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38"/>
            <p:cNvSpPr/>
            <p:nvPr/>
          </p:nvSpPr>
          <p:spPr bwMode="auto">
            <a:xfrm>
              <a:off x="2160607" y="2068513"/>
              <a:ext cx="63506" cy="26987"/>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8"/>
            <p:cNvSpPr txBox="1">
              <a:spLocks noChangeArrowheads="1"/>
            </p:cNvSpPr>
            <p:nvPr/>
          </p:nvSpPr>
          <p:spPr bwMode="auto">
            <a:xfrm>
              <a:off x="2579748" y="1844676"/>
              <a:ext cx="3007021" cy="885825"/>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algn="just" eaLnBrk="0" hangingPunct="0">
                <a:lnSpc>
                  <a:spcPct val="150000"/>
                </a:lnSpc>
                <a:buFontTx/>
                <a:buNone/>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着力培养良好家风、文明乡风和淳朴民风，普遍建立村民理事会等群众性自治组织。</a:t>
              </a:r>
              <a:endParaRPr lang="zh-CN" altLang="en-US" b="1" dirty="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endParaRPr>
            </a:p>
          </p:txBody>
        </p:sp>
      </p:grpSp>
      <p:grpSp>
        <p:nvGrpSpPr>
          <p:cNvPr id="3" name="组合 22"/>
          <p:cNvGrpSpPr/>
          <p:nvPr/>
        </p:nvGrpSpPr>
        <p:grpSpPr bwMode="auto">
          <a:xfrm>
            <a:off x="4146550" y="2697162"/>
            <a:ext cx="4852531" cy="1390997"/>
            <a:chOff x="1962150" y="1797049"/>
            <a:chExt cx="3819316" cy="1371167"/>
          </a:xfrm>
          <a:effectLst>
            <a:outerShdw blurRad="50800" dist="38100" dir="2700000" algn="tl" rotWithShape="0">
              <a:prstClr val="black">
                <a:alpha val="40000"/>
              </a:prstClr>
            </a:outerShdw>
          </a:effectLst>
        </p:grpSpPr>
        <p:sp>
          <p:nvSpPr>
            <p:cNvPr id="24" name="TextBox 13"/>
            <p:cNvSpPr/>
            <p:nvPr/>
          </p:nvSpPr>
          <p:spPr>
            <a:xfrm>
              <a:off x="1971674" y="1797050"/>
              <a:ext cx="3809792" cy="1371166"/>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5" name="Freeform 30"/>
            <p:cNvSpPr/>
            <p:nvPr/>
          </p:nvSpPr>
          <p:spPr bwMode="auto">
            <a:xfrm>
              <a:off x="1962150" y="1797049"/>
              <a:ext cx="890539" cy="888719"/>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Freeform 34"/>
            <p:cNvSpPr/>
            <p:nvPr/>
          </p:nvSpPr>
          <p:spPr bwMode="auto">
            <a:xfrm>
              <a:off x="2117717" y="1927183"/>
              <a:ext cx="241287" cy="312639"/>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Freeform 35"/>
            <p:cNvSpPr/>
            <p:nvPr/>
          </p:nvSpPr>
          <p:spPr bwMode="auto">
            <a:xfrm>
              <a:off x="2270108" y="2109688"/>
              <a:ext cx="88895" cy="130134"/>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Freeform 36"/>
            <p:cNvSpPr>
              <a:spLocks noEditPoints="1"/>
            </p:cNvSpPr>
            <p:nvPr/>
          </p:nvSpPr>
          <p:spPr bwMode="auto">
            <a:xfrm>
              <a:off x="2203437" y="1992250"/>
              <a:ext cx="153980" cy="220592"/>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Freeform 37"/>
            <p:cNvSpPr/>
            <p:nvPr/>
          </p:nvSpPr>
          <p:spPr bwMode="auto">
            <a:xfrm>
              <a:off x="2160577" y="2014468"/>
              <a:ext cx="96832" cy="28566"/>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Freeform 38"/>
            <p:cNvSpPr/>
            <p:nvPr/>
          </p:nvSpPr>
          <p:spPr bwMode="auto">
            <a:xfrm>
              <a:off x="2160577" y="2068426"/>
              <a:ext cx="63497" cy="26978"/>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文本框 8"/>
            <p:cNvSpPr txBox="1">
              <a:spLocks noChangeArrowheads="1"/>
            </p:cNvSpPr>
            <p:nvPr/>
          </p:nvSpPr>
          <p:spPr bwMode="auto">
            <a:xfrm>
              <a:off x="2505048" y="1800223"/>
              <a:ext cx="3089106" cy="885545"/>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algn="just" eaLnBrk="0" hangingPunct="0">
                <a:lnSpc>
                  <a:spcPct val="150000"/>
                </a:lnSpc>
                <a:buFontTx/>
                <a:buNone/>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普遍制定完善村规民约，充分发挥村规民约在调解村民事务、弘扬善行义举、推动移风易俗等方面的积极功能。</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par>
                                <p:cTn id="16" presetID="42"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104166" y="134938"/>
            <a:ext cx="6705195" cy="617537"/>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eaLnBrk="0" hangingPunct="0">
              <a:buFontTx/>
              <a:buNone/>
              <a:defRPr/>
            </a:pPr>
            <a:r>
              <a:rPr lang="zh-CN" altLang="en-US" sz="2000" b="1" dirty="0">
                <a:solidFill>
                  <a:srgbClr val="000000"/>
                </a:solidFill>
                <a:latin typeface="黑体" panose="02010609060101010101" pitchFamily="49" charset="-122"/>
                <a:ea typeface="黑体" panose="02010609060101010101" pitchFamily="49" charset="-122"/>
                <a:sym typeface="+mn-ea"/>
              </a:rPr>
              <a:t>第三，保护农耕文化遗产，不断延续中华文明的历史根脉</a:t>
            </a:r>
            <a:endParaRPr lang="zh-CN" altLang="en-US" sz="2000" dirty="0">
              <a:solidFill>
                <a:srgbClr val="000000"/>
              </a:solidFill>
              <a:latin typeface="黑体" panose="02010609060101010101" pitchFamily="49" charset="-122"/>
              <a:ea typeface="黑体" panose="02010609060101010101" pitchFamily="49" charset="-122"/>
              <a:sym typeface="+mn-ea"/>
            </a:endParaRPr>
          </a:p>
        </p:txBody>
      </p:sp>
      <p:pic>
        <p:nvPicPr>
          <p:cNvPr id="6" name="图片 5"/>
          <p:cNvPicPr preferRelativeResize="0"/>
          <p:nvPr/>
        </p:nvPicPr>
        <p:blipFill>
          <a:blip r:embed="rId2" cstate="print"/>
          <a:stretch>
            <a:fillRect/>
          </a:stretch>
        </p:blipFill>
        <p:spPr>
          <a:xfrm>
            <a:off x="447472" y="2552698"/>
            <a:ext cx="2345991" cy="17177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2" name="组合 9"/>
          <p:cNvGrpSpPr/>
          <p:nvPr/>
        </p:nvGrpSpPr>
        <p:grpSpPr bwMode="auto">
          <a:xfrm>
            <a:off x="5854499" y="2640064"/>
            <a:ext cx="3101975" cy="1736570"/>
            <a:chOff x="1962150" y="1797049"/>
            <a:chExt cx="2879226" cy="1537524"/>
          </a:xfrm>
          <a:effectLst>
            <a:outerShdw blurRad="50800" dist="38100" dir="2700000" algn="tl" rotWithShape="0">
              <a:prstClr val="black">
                <a:alpha val="40000"/>
              </a:prstClr>
            </a:outerShdw>
          </a:effectLst>
        </p:grpSpPr>
        <p:sp>
          <p:nvSpPr>
            <p:cNvPr id="12" name="TextBox 13"/>
            <p:cNvSpPr/>
            <p:nvPr/>
          </p:nvSpPr>
          <p:spPr>
            <a:xfrm>
              <a:off x="1971674" y="1797050"/>
              <a:ext cx="2869702" cy="1537523"/>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Freeform 30"/>
            <p:cNvSpPr/>
            <p:nvPr/>
          </p:nvSpPr>
          <p:spPr bwMode="auto">
            <a:xfrm>
              <a:off x="1962150" y="1797049"/>
              <a:ext cx="890434" cy="889476"/>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Freeform 34"/>
            <p:cNvSpPr/>
            <p:nvPr/>
          </p:nvSpPr>
          <p:spPr bwMode="auto">
            <a:xfrm>
              <a:off x="2117698" y="1927294"/>
              <a:ext cx="241258" cy="312905"/>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Freeform 35"/>
            <p:cNvSpPr/>
            <p:nvPr/>
          </p:nvSpPr>
          <p:spPr bwMode="auto">
            <a:xfrm>
              <a:off x="2270072" y="2109954"/>
              <a:ext cx="88885" cy="13024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36"/>
            <p:cNvSpPr>
              <a:spLocks noEditPoints="1"/>
            </p:cNvSpPr>
            <p:nvPr/>
          </p:nvSpPr>
          <p:spPr bwMode="auto">
            <a:xfrm>
              <a:off x="2203408" y="1992417"/>
              <a:ext cx="153961" cy="220780"/>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37"/>
            <p:cNvSpPr/>
            <p:nvPr/>
          </p:nvSpPr>
          <p:spPr bwMode="auto">
            <a:xfrm>
              <a:off x="2160554" y="2014653"/>
              <a:ext cx="96820" cy="28590"/>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38"/>
            <p:cNvSpPr/>
            <p:nvPr/>
          </p:nvSpPr>
          <p:spPr bwMode="auto">
            <a:xfrm>
              <a:off x="2160554" y="2068657"/>
              <a:ext cx="63489" cy="27001"/>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8"/>
            <p:cNvSpPr txBox="1">
              <a:spLocks noChangeArrowheads="1"/>
            </p:cNvSpPr>
            <p:nvPr/>
          </p:nvSpPr>
          <p:spPr bwMode="auto">
            <a:xfrm>
              <a:off x="2566883" y="1976533"/>
              <a:ext cx="2122119" cy="884710"/>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eaLnBrk="0" hangingPunct="0">
                <a:lnSpc>
                  <a:spcPct val="150000"/>
                </a:lnSpc>
                <a:buFont typeface="Wingdings" panose="05000000000000000000" pitchFamily="2" charset="2"/>
                <a:buChar char="l"/>
                <a:defRPr/>
              </a:pPr>
              <a:r>
                <a:rPr lang="zh-CN" altLang="en-US" sz="16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保护乡土文化之“形”</a:t>
              </a:r>
              <a:endParaRPr lang="en-US" altLang="zh-CN" sz="16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eaLnBrk="0" hangingPunct="0">
                <a:lnSpc>
                  <a:spcPct val="150000"/>
                </a:lnSpc>
                <a:buFont typeface="Wingdings" panose="05000000000000000000" pitchFamily="2" charset="2"/>
                <a:buChar char="l"/>
                <a:defRPr/>
              </a:pPr>
              <a:r>
                <a:rPr lang="zh-CN" altLang="en-US" sz="16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守护乡土文化之“魂”</a:t>
              </a:r>
              <a:endParaRPr lang="en-US" altLang="zh-CN" sz="16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eaLnBrk="0" hangingPunct="0">
                <a:lnSpc>
                  <a:spcPct val="150000"/>
                </a:lnSpc>
                <a:buFont typeface="Wingdings" panose="05000000000000000000" pitchFamily="2" charset="2"/>
                <a:buChar char="l"/>
                <a:defRPr/>
              </a:pPr>
              <a:r>
                <a:rPr lang="zh-CN" altLang="en-US" sz="16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坚持把保护传承与开发利用结合起来</a:t>
              </a:r>
              <a:endParaRPr lang="zh-CN" altLang="en-US" sz="16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pic>
        <p:nvPicPr>
          <p:cNvPr id="8" name="图片 7"/>
          <p:cNvPicPr>
            <a:picLocks noChangeAspect="1"/>
          </p:cNvPicPr>
          <p:nvPr/>
        </p:nvPicPr>
        <p:blipFill>
          <a:blip r:embed="rId3" cstate="print"/>
          <a:stretch>
            <a:fillRect/>
          </a:stretch>
        </p:blipFill>
        <p:spPr>
          <a:xfrm>
            <a:off x="2938939" y="2563095"/>
            <a:ext cx="2551325" cy="17412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 name="组合 14"/>
          <p:cNvGrpSpPr>
            <a:grpSpLocks/>
          </p:cNvGrpSpPr>
          <p:nvPr/>
        </p:nvGrpSpPr>
        <p:grpSpPr bwMode="auto">
          <a:xfrm>
            <a:off x="560843" y="970835"/>
            <a:ext cx="7147263" cy="1417635"/>
            <a:chOff x="1775521" y="1052734"/>
            <a:chExt cx="7021877" cy="802637"/>
          </a:xfrm>
        </p:grpSpPr>
        <p:sp>
          <p:nvSpPr>
            <p:cNvPr id="22" name="圆角矩形 21"/>
            <p:cNvSpPr/>
            <p:nvPr/>
          </p:nvSpPr>
          <p:spPr bwMode="auto">
            <a:xfrm>
              <a:off x="1775521" y="1052734"/>
              <a:ext cx="7021877" cy="802637"/>
            </a:xfrm>
            <a:prstGeom prst="roundRect">
              <a:avLst/>
            </a:prstGeom>
            <a:solidFill>
              <a:srgbClr val="FFFFF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9160" name="组合 35"/>
            <p:cNvGrpSpPr>
              <a:grpSpLocks/>
            </p:cNvGrpSpPr>
            <p:nvPr/>
          </p:nvGrpSpPr>
          <p:grpSpPr bwMode="auto">
            <a:xfrm>
              <a:off x="1838844" y="1075108"/>
              <a:ext cx="814413" cy="778117"/>
              <a:chOff x="1667718" y="1013899"/>
              <a:chExt cx="814413" cy="778117"/>
            </a:xfrm>
          </p:grpSpPr>
          <p:pic>
            <p:nvPicPr>
              <p:cNvPr id="25" name="图片 2"/>
              <p:cNvPicPr>
                <a:picLocks noChangeAspect="1"/>
              </p:cNvPicPr>
              <p:nvPr/>
            </p:nvPicPr>
            <p:blipFill>
              <a:blip r:embed="rId4" cstate="print">
                <a:duotone>
                  <a:schemeClr val="accent4">
                    <a:shade val="45000"/>
                    <a:satMod val="135000"/>
                  </a:schemeClr>
                  <a:prstClr val="white"/>
                </a:duotone>
              </a:blip>
              <a:srcRect/>
              <a:stretch>
                <a:fillRect/>
              </a:stretch>
            </p:blipFill>
            <p:spPr bwMode="auto">
              <a:xfrm>
                <a:off x="1667718" y="1013899"/>
                <a:ext cx="541498" cy="542314"/>
              </a:xfrm>
              <a:prstGeom prst="rect">
                <a:avLst/>
              </a:prstGeom>
              <a:noFill/>
              <a:ln>
                <a:noFill/>
              </a:ln>
            </p:spPr>
          </p:pic>
          <p:sp>
            <p:nvSpPr>
              <p:cNvPr id="26" name="文本框 3"/>
              <p:cNvSpPr txBox="1">
                <a:spLocks noChangeArrowheads="1"/>
              </p:cNvSpPr>
              <p:nvPr/>
            </p:nvSpPr>
            <p:spPr bwMode="auto">
              <a:xfrm>
                <a:off x="2031359" y="1501221"/>
                <a:ext cx="450771" cy="290795"/>
              </a:xfrm>
              <a:prstGeom prst="rect">
                <a:avLst/>
              </a:prstGeom>
              <a:noFill/>
              <a:ln>
                <a:noFill/>
              </a:ln>
            </p:spPr>
            <p:txBody>
              <a:bodyPr>
                <a:spAutoFit/>
              </a:bodyPr>
              <a:lstStyle/>
              <a:p>
                <a:pPr eaLnBrk="0" hangingPunct="0">
                  <a:buFontTx/>
                  <a:buNone/>
                  <a:defRPr/>
                </a:pPr>
                <a:r>
                  <a:rPr lang="zh-CN" altLang="en-US" sz="2200" b="1" dirty="0">
                    <a:solidFill>
                      <a:schemeClr val="accent4">
                        <a:lumMod val="7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语</a:t>
                </a:r>
              </a:p>
            </p:txBody>
          </p:sp>
        </p:grpSp>
      </p:grpSp>
      <p:sp>
        <p:nvSpPr>
          <p:cNvPr id="27" name="矩形 26"/>
          <p:cNvSpPr/>
          <p:nvPr/>
        </p:nvSpPr>
        <p:spPr>
          <a:xfrm>
            <a:off x="1611054" y="1026329"/>
            <a:ext cx="6007100" cy="1323439"/>
          </a:xfrm>
          <a:prstGeom prst="rect">
            <a:avLst/>
          </a:prstGeom>
        </p:spPr>
        <p:txBody>
          <a:bodyPr>
            <a:spAutoFit/>
          </a:bodyPr>
          <a:lstStyle/>
          <a:p>
            <a:pPr eaLnBrk="0" hangingPunct="0">
              <a:buFontTx/>
              <a:buNone/>
              <a:defRPr/>
            </a:pPr>
            <a:r>
              <a:rPr lang="zh-CN" altLang="en-US" sz="2000" b="1" dirty="0">
                <a:solidFill>
                  <a:srgbClr val="000000"/>
                </a:solidFill>
                <a:latin typeface="宋体" panose="02010600030101010101" pitchFamily="2" charset="-122"/>
                <a:ea typeface="宋体" panose="02010600030101010101" pitchFamily="2" charset="-122"/>
                <a:sym typeface="+mn-ea"/>
              </a:rPr>
              <a:t>要让有形的乡村文化留得住，让活态的乡土文化传下去。</a:t>
            </a:r>
            <a:endParaRPr lang="en-US" altLang="zh-CN" sz="2000" b="1" dirty="0">
              <a:solidFill>
                <a:srgbClr val="000000"/>
              </a:solidFill>
              <a:latin typeface="宋体" panose="02010600030101010101" pitchFamily="2" charset="-122"/>
              <a:ea typeface="宋体" panose="02010600030101010101" pitchFamily="2" charset="-122"/>
              <a:sym typeface="+mn-ea"/>
            </a:endParaRPr>
          </a:p>
          <a:p>
            <a:pPr eaLnBrk="0" hangingPunct="0">
              <a:buFontTx/>
              <a:buNone/>
              <a:defRPr/>
            </a:pPr>
            <a:r>
              <a:rPr lang="en-US" altLang="zh-CN" sz="2000" b="1" dirty="0">
                <a:solidFill>
                  <a:srgbClr val="000000"/>
                </a:solidFill>
                <a:latin typeface="宋体" panose="02010600030101010101" pitchFamily="2" charset="-122"/>
                <a:ea typeface="宋体" panose="02010600030101010101" pitchFamily="2" charset="-122"/>
                <a:sym typeface="+mn-ea"/>
              </a:rPr>
              <a:t>                 </a:t>
            </a:r>
          </a:p>
          <a:p>
            <a:pPr algn="r" eaLnBrk="0" hangingPunct="0">
              <a:buFontTx/>
              <a:buNone/>
              <a:defRPr/>
            </a:pPr>
            <a:r>
              <a:rPr lang="en-US" altLang="zh-CN" sz="2000" b="1"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a:t>
            </a:r>
            <a:r>
              <a:rPr lang="zh-CN" altLang="en-US" sz="2000" b="1"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rPr>
              <a:t>习近平</a:t>
            </a:r>
            <a:endParaRPr lang="zh-CN" altLang="en-US" sz="2800" b="1" dirty="0">
              <a:solidFill>
                <a:srgbClr val="0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sym typeface="+mn-ea"/>
            </a:endParaRPr>
          </a:p>
        </p:txBody>
      </p:sp>
      <p:sp>
        <p:nvSpPr>
          <p:cNvPr id="21" name="圆角矩形 20"/>
          <p:cNvSpPr>
            <a:spLocks noChangeArrowheads="1"/>
          </p:cNvSpPr>
          <p:nvPr/>
        </p:nvSpPr>
        <p:spPr bwMode="auto">
          <a:xfrm>
            <a:off x="558565" y="4304361"/>
            <a:ext cx="2123804" cy="374571"/>
          </a:xfrm>
          <a:prstGeom prst="roundRect">
            <a:avLst>
              <a:gd name="adj" fmla="val 16667"/>
            </a:avLst>
          </a:prstGeom>
          <a:noFill/>
          <a:ln w="9525">
            <a:noFill/>
            <a:round/>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0" hangingPunct="0">
              <a:buFontTx/>
              <a:buNone/>
              <a:defRPr/>
            </a:pPr>
            <a:r>
              <a:rPr lang="zh-CN" altLang="en-US" sz="1600" b="1" spc="50" dirty="0">
                <a:ln w="11430"/>
                <a:solidFill>
                  <a:srgbClr val="000000"/>
                </a:solidFill>
                <a:effectLst>
                  <a:outerShdw blurRad="76200" dist="50800" dir="5400000" algn="tl" rotWithShape="0">
                    <a:srgbClr val="000000">
                      <a:alpha val="65000"/>
                    </a:srgbClr>
                  </a:outerShdw>
                </a:effectLst>
                <a:latin typeface="黑体" panose="02010609060101010101" pitchFamily="49" charset="-122"/>
                <a:ea typeface="黑体" panose="02010609060101010101" pitchFamily="49" charset="-122"/>
                <a:sym typeface="+mn-ea"/>
              </a:rPr>
              <a:t>贵州青岩古镇定广门</a:t>
            </a:r>
          </a:p>
        </p:txBody>
      </p:sp>
      <p:sp>
        <p:nvSpPr>
          <p:cNvPr id="24" name="圆角矩形 23"/>
          <p:cNvSpPr>
            <a:spLocks noChangeArrowheads="1"/>
          </p:cNvSpPr>
          <p:nvPr/>
        </p:nvSpPr>
        <p:spPr bwMode="auto">
          <a:xfrm>
            <a:off x="3452779" y="4384714"/>
            <a:ext cx="2123804" cy="374571"/>
          </a:xfrm>
          <a:prstGeom prst="roundRect">
            <a:avLst>
              <a:gd name="adj" fmla="val 16667"/>
            </a:avLst>
          </a:prstGeom>
          <a:noFill/>
          <a:ln w="9525">
            <a:noFill/>
            <a:round/>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0" hangingPunct="0">
              <a:buFontTx/>
              <a:buNone/>
              <a:defRPr/>
            </a:pPr>
            <a:r>
              <a:rPr lang="zh-CN" altLang="en-US" sz="1600" b="1" spc="50" dirty="0">
                <a:ln w="11430"/>
                <a:solidFill>
                  <a:srgbClr val="000000"/>
                </a:solidFill>
                <a:effectLst>
                  <a:outerShdw blurRad="76200" dist="50800" dir="5400000" algn="tl" rotWithShape="0">
                    <a:srgbClr val="000000">
                      <a:alpha val="65000"/>
                    </a:srgbClr>
                  </a:outerShdw>
                </a:effectLst>
                <a:latin typeface="黑体" panose="02010609060101010101" pitchFamily="49" charset="-122"/>
                <a:ea typeface="黑体" panose="02010609060101010101" pitchFamily="49" charset="-122"/>
                <a:sym typeface="+mn-ea"/>
              </a:rPr>
              <a:t>技艺高超的竹编艺人</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500" fill="hold"/>
                                        <p:tgtEl>
                                          <p:spTgt spid="27"/>
                                        </p:tgtEl>
                                        <p:attrNameLst>
                                          <p:attrName>ppt_w</p:attrName>
                                        </p:attrNameLst>
                                      </p:cBhvr>
                                      <p:tavLst>
                                        <p:tav tm="0">
                                          <p:val>
                                            <p:fltVal val="0"/>
                                          </p:val>
                                        </p:tav>
                                        <p:tav tm="100000">
                                          <p:val>
                                            <p:strVal val="#ppt_w"/>
                                          </p:val>
                                        </p:tav>
                                      </p:tavLst>
                                    </p:anim>
                                    <p:anim calcmode="lin" valueType="num">
                                      <p:cBhvr>
                                        <p:cTn id="11" dur="500" fill="hold"/>
                                        <p:tgtEl>
                                          <p:spTgt spid="27"/>
                                        </p:tgtEl>
                                        <p:attrNameLst>
                                          <p:attrName>ppt_h</p:attrName>
                                        </p:attrNameLst>
                                      </p:cBhvr>
                                      <p:tavLst>
                                        <p:tav tm="0">
                                          <p:val>
                                            <p:fltVal val="0"/>
                                          </p:val>
                                        </p:tav>
                                        <p:tav tm="100000">
                                          <p:val>
                                            <p:strVal val="#ppt_h"/>
                                          </p:val>
                                        </p:tav>
                                      </p:tavLst>
                                    </p:anim>
                                    <p:animEffect transition="in" filter="fade">
                                      <p:cBhvr>
                                        <p:cTn id="12" dur="500"/>
                                        <p:tgtEl>
                                          <p:spTgt spid="27"/>
                                        </p:tgtEl>
                                      </p:cBhvr>
                                    </p:animEffect>
                                  </p:childTnLst>
                                </p:cTn>
                              </p:par>
                              <p:par>
                                <p:cTn id="13" presetID="53"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nodeType="afterGroup">
                            <p:stCondLst>
                              <p:cond delay="50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500"/>
                                        <p:tgtEl>
                                          <p:spTgt spid="6"/>
                                        </p:tgtEl>
                                      </p:cBhvr>
                                    </p:animEffect>
                                    <p:anim calcmode="lin" valueType="num">
                                      <p:cBhvr>
                                        <p:cTn id="22" dur="1500" fill="hold"/>
                                        <p:tgtEl>
                                          <p:spTgt spid="6"/>
                                        </p:tgtEl>
                                        <p:attrNameLst>
                                          <p:attrName>ppt_x</p:attrName>
                                        </p:attrNameLst>
                                      </p:cBhvr>
                                      <p:tavLst>
                                        <p:tav tm="0">
                                          <p:val>
                                            <p:strVal val="#ppt_x"/>
                                          </p:val>
                                        </p:tav>
                                        <p:tav tm="100000">
                                          <p:val>
                                            <p:strVal val="#ppt_x"/>
                                          </p:val>
                                        </p:tav>
                                      </p:tavLst>
                                    </p:anim>
                                    <p:anim calcmode="lin" valueType="num">
                                      <p:cBhvr>
                                        <p:cTn id="23" dur="1500" fill="hold"/>
                                        <p:tgtEl>
                                          <p:spTgt spid="6"/>
                                        </p:tgtEl>
                                        <p:attrNameLst>
                                          <p:attrName>ppt_y</p:attrName>
                                        </p:attrNameLst>
                                      </p:cBhvr>
                                      <p:tavLst>
                                        <p:tav tm="0">
                                          <p:val>
                                            <p:strVal val="#ppt_y+.1"/>
                                          </p:val>
                                        </p:tav>
                                        <p:tav tm="100000">
                                          <p:val>
                                            <p:strVal val="#ppt_y"/>
                                          </p:val>
                                        </p:tav>
                                      </p:tavLst>
                                    </p:anim>
                                  </p:childTnLst>
                                </p:cTn>
                              </p:par>
                              <p:par>
                                <p:cTn id="24" presetID="22" presetClass="entr" presetSubtype="4"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500"/>
                                        <p:tgtEl>
                                          <p:spTgt spid="21"/>
                                        </p:tgtEl>
                                      </p:cBhvr>
                                    </p:animEffect>
                                  </p:childTnLst>
                                </p:cTn>
                              </p:par>
                              <p:par>
                                <p:cTn id="27" presetID="42"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500"/>
                                        <p:tgtEl>
                                          <p:spTgt spid="8"/>
                                        </p:tgtEl>
                                      </p:cBhvr>
                                    </p:animEffect>
                                    <p:anim calcmode="lin" valueType="num">
                                      <p:cBhvr>
                                        <p:cTn id="30" dur="1500" fill="hold"/>
                                        <p:tgtEl>
                                          <p:spTgt spid="8"/>
                                        </p:tgtEl>
                                        <p:attrNameLst>
                                          <p:attrName>ppt_x</p:attrName>
                                        </p:attrNameLst>
                                      </p:cBhvr>
                                      <p:tavLst>
                                        <p:tav tm="0">
                                          <p:val>
                                            <p:strVal val="#ppt_x"/>
                                          </p:val>
                                        </p:tav>
                                        <p:tav tm="100000">
                                          <p:val>
                                            <p:strVal val="#ppt_x"/>
                                          </p:val>
                                        </p:tav>
                                      </p:tavLst>
                                    </p:anim>
                                    <p:anim calcmode="lin" valueType="num">
                                      <p:cBhvr>
                                        <p:cTn id="31" dur="1500" fill="hold"/>
                                        <p:tgtEl>
                                          <p:spTgt spid="8"/>
                                        </p:tgtEl>
                                        <p:attrNameLst>
                                          <p:attrName>ppt_y</p:attrName>
                                        </p:attrNameLst>
                                      </p:cBhvr>
                                      <p:tavLst>
                                        <p:tav tm="0">
                                          <p:val>
                                            <p:strVal val="#ppt_y+.1"/>
                                          </p:val>
                                        </p:tav>
                                        <p:tav tm="100000">
                                          <p:val>
                                            <p:strVal val="#ppt_y"/>
                                          </p:val>
                                        </p:tav>
                                      </p:tavLst>
                                    </p:anim>
                                  </p:childTnLst>
                                </p:cTn>
                              </p:par>
                              <p:par>
                                <p:cTn id="32" presetID="22" presetClass="entr" presetSubtype="4"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par>
                          <p:cTn id="35" fill="hold" nodeType="afterGroup">
                            <p:stCondLst>
                              <p:cond delay="2000"/>
                            </p:stCondLst>
                            <p:childTnLst>
                              <p:par>
                                <p:cTn id="36" presetID="53" presetClass="entr" presetSubtype="16"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ppt_w</p:attrName>
                                        </p:attrNameLst>
                                      </p:cBhvr>
                                      <p:tavLst>
                                        <p:tav tm="0">
                                          <p:val>
                                            <p:fltVal val="0"/>
                                          </p:val>
                                        </p:tav>
                                        <p:tav tm="100000">
                                          <p:val>
                                            <p:strVal val="#ppt_w"/>
                                          </p:val>
                                        </p:tav>
                                      </p:tavLst>
                                    </p:anim>
                                    <p:anim calcmode="lin" valueType="num">
                                      <p:cBhvr>
                                        <p:cTn id="39" dur="500" fill="hold"/>
                                        <p:tgtEl>
                                          <p:spTgt spid="2"/>
                                        </p:tgtEl>
                                        <p:attrNameLst>
                                          <p:attrName>ppt_h</p:attrName>
                                        </p:attrNameLst>
                                      </p:cBhvr>
                                      <p:tavLst>
                                        <p:tav tm="0">
                                          <p:val>
                                            <p:fltVal val="0"/>
                                          </p:val>
                                        </p:tav>
                                        <p:tav tm="100000">
                                          <p:val>
                                            <p:strVal val="#ppt_h"/>
                                          </p:val>
                                        </p:tav>
                                      </p:tavLst>
                                    </p:anim>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51"/>
          <p:cNvGrpSpPr>
            <a:grpSpLocks/>
          </p:cNvGrpSpPr>
          <p:nvPr/>
        </p:nvGrpSpPr>
        <p:grpSpPr bwMode="auto">
          <a:xfrm>
            <a:off x="3273408" y="565300"/>
            <a:ext cx="2264682" cy="686671"/>
            <a:chOff x="586181" y="3021576"/>
            <a:chExt cx="2264700" cy="687219"/>
          </a:xfrm>
        </p:grpSpPr>
        <p:grpSp>
          <p:nvGrpSpPr>
            <p:cNvPr id="3" name="组合 52"/>
            <p:cNvGrpSpPr/>
            <p:nvPr/>
          </p:nvGrpSpPr>
          <p:grpSpPr>
            <a:xfrm>
              <a:off x="586181" y="3118245"/>
              <a:ext cx="590550" cy="590550"/>
              <a:chOff x="2981325" y="1724025"/>
              <a:chExt cx="590550" cy="590550"/>
            </a:xfrm>
            <a:effectLst>
              <a:outerShdw blurRad="50800" dist="38100" dir="13500000" algn="br" rotWithShape="0">
                <a:prstClr val="black">
                  <a:alpha val="40000"/>
                </a:prstClr>
              </a:outerShdw>
            </a:effectLst>
          </p:grpSpPr>
          <p:grpSp>
            <p:nvGrpSpPr>
              <p:cNvPr id="4" name="组合 54"/>
              <p:cNvGrpSpPr/>
              <p:nvPr/>
            </p:nvGrpSpPr>
            <p:grpSpPr>
              <a:xfrm>
                <a:off x="2981325" y="1724025"/>
                <a:ext cx="590550" cy="590550"/>
                <a:chOff x="2981325" y="1724025"/>
                <a:chExt cx="590550" cy="590550"/>
              </a:xfrm>
            </p:grpSpPr>
            <p:sp>
              <p:nvSpPr>
                <p:cNvPr id="23" name="椭圆 22"/>
                <p:cNvSpPr/>
                <p:nvPr/>
              </p:nvSpPr>
              <p:spPr>
                <a:xfrm>
                  <a:off x="2981325" y="1724025"/>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24" name="椭圆 23"/>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schemeClr val="accent2"/>
                    </a:solidFill>
                  </a:endParaRPr>
                </a:p>
              </p:txBody>
            </p:sp>
          </p:grpSp>
          <p:sp>
            <p:nvSpPr>
              <p:cNvPr id="22" name="文本框 55"/>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4</a:t>
                </a:r>
                <a:endParaRPr lang="zh-CN" altLang="en-US" sz="2400" b="1" i="1" dirty="0">
                  <a:solidFill>
                    <a:schemeClr val="accent6">
                      <a:lumMod val="75000"/>
                    </a:schemeClr>
                  </a:solidFill>
                </a:endParaRPr>
              </a:p>
            </p:txBody>
          </p:sp>
        </p:grpSp>
        <p:sp>
          <p:nvSpPr>
            <p:cNvPr id="50180" name="矩形 53"/>
            <p:cNvSpPr>
              <a:spLocks noChangeArrowheads="1"/>
            </p:cNvSpPr>
            <p:nvPr/>
          </p:nvSpPr>
          <p:spPr bwMode="auto">
            <a:xfrm>
              <a:off x="1229911" y="3021576"/>
              <a:ext cx="1620970" cy="663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生态振兴</a:t>
              </a:r>
            </a:p>
          </p:txBody>
        </p:sp>
      </p:grpSp>
      <p:pic>
        <p:nvPicPr>
          <p:cNvPr id="11" name="图片 10"/>
          <p:cNvPicPr>
            <a:picLocks noChangeAspect="1"/>
          </p:cNvPicPr>
          <p:nvPr/>
        </p:nvPicPr>
        <p:blipFill rotWithShape="1">
          <a:blip r:embed="rId2" cstate="print"/>
          <a:srcRect r="3241" b="14857"/>
          <a:stretch>
            <a:fillRect/>
          </a:stretch>
        </p:blipFill>
        <p:spPr bwMode="auto">
          <a:xfrm>
            <a:off x="213203" y="1526084"/>
            <a:ext cx="3451293" cy="21509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5" name="组合 16"/>
          <p:cNvGrpSpPr/>
          <p:nvPr/>
        </p:nvGrpSpPr>
        <p:grpSpPr bwMode="auto">
          <a:xfrm>
            <a:off x="3951129" y="1591674"/>
            <a:ext cx="5146834" cy="2085382"/>
            <a:chOff x="1962150" y="1797049"/>
            <a:chExt cx="4263286" cy="1864723"/>
          </a:xfrm>
          <a:effectLst>
            <a:outerShdw blurRad="50800" dist="38100" dir="2700000" algn="tl" rotWithShape="0">
              <a:prstClr val="black">
                <a:alpha val="40000"/>
              </a:prstClr>
            </a:outerShdw>
          </a:effectLst>
        </p:grpSpPr>
        <p:sp>
          <p:nvSpPr>
            <p:cNvPr id="18" name="TextBox 13"/>
            <p:cNvSpPr/>
            <p:nvPr/>
          </p:nvSpPr>
          <p:spPr>
            <a:xfrm>
              <a:off x="1971677" y="1797049"/>
              <a:ext cx="4253759" cy="1864723"/>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 name="Freeform 30"/>
            <p:cNvSpPr/>
            <p:nvPr/>
          </p:nvSpPr>
          <p:spPr bwMode="auto">
            <a:xfrm>
              <a:off x="1962150" y="1797049"/>
              <a:ext cx="890764" cy="888719"/>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Freeform 34"/>
            <p:cNvSpPr/>
            <p:nvPr/>
          </p:nvSpPr>
          <p:spPr bwMode="auto">
            <a:xfrm>
              <a:off x="2117756" y="1927183"/>
              <a:ext cx="241348" cy="312638"/>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Freeform 35"/>
            <p:cNvSpPr/>
            <p:nvPr/>
          </p:nvSpPr>
          <p:spPr bwMode="auto">
            <a:xfrm>
              <a:off x="2270186" y="2109687"/>
              <a:ext cx="88918" cy="130134"/>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Freeform 36"/>
            <p:cNvSpPr>
              <a:spLocks noEditPoints="1"/>
            </p:cNvSpPr>
            <p:nvPr/>
          </p:nvSpPr>
          <p:spPr bwMode="auto">
            <a:xfrm>
              <a:off x="2203498" y="1992249"/>
              <a:ext cx="154018" cy="220593"/>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Freeform 37"/>
            <p:cNvSpPr/>
            <p:nvPr/>
          </p:nvSpPr>
          <p:spPr bwMode="auto">
            <a:xfrm>
              <a:off x="2160627" y="2014467"/>
              <a:ext cx="96857" cy="28566"/>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Freeform 38"/>
            <p:cNvSpPr/>
            <p:nvPr/>
          </p:nvSpPr>
          <p:spPr bwMode="auto">
            <a:xfrm>
              <a:off x="2160627" y="2068425"/>
              <a:ext cx="63513" cy="26979"/>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8"/>
            <p:cNvSpPr txBox="1">
              <a:spLocks noChangeArrowheads="1"/>
            </p:cNvSpPr>
            <p:nvPr/>
          </p:nvSpPr>
          <p:spPr bwMode="auto">
            <a:xfrm>
              <a:off x="2443258" y="1888612"/>
              <a:ext cx="3505898" cy="885545"/>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algn="just" eaLnBrk="0" hangingPunct="0">
                <a:lnSpc>
                  <a:spcPct val="150000"/>
                </a:lnSpc>
                <a:buFontTx/>
                <a:buNone/>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通过农村垃圾整治、水源生态保护、农业废弃物资源化利用等，实现村容村貌“大变身”，人居环境大改善，并以此带动生态产业、乡村旅游等蓬勃兴起。</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05"/>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 calcmode="lin" valueType="num">
                                      <p:cBhvr>
                                        <p:cTn id="9" dur="500" fill="hold"/>
                                        <p:tgtEl>
                                          <p:spTgt spid="2"/>
                                        </p:tgtEl>
                                        <p:attrNameLst>
                                          <p:attrName>ppt_x</p:attrName>
                                        </p:attrNameLst>
                                      </p:cBhvr>
                                      <p:tavLst>
                                        <p:tav tm="0">
                                          <p:val>
                                            <p:strVal val="#ppt_x-.2"/>
                                          </p:val>
                                        </p:tav>
                                        <p:tav tm="100000">
                                          <p:val>
                                            <p:strVal val="#ppt_x"/>
                                          </p:val>
                                        </p:tav>
                                      </p:tavLst>
                                    </p:anim>
                                    <p:anim calcmode="lin" valueType="num">
                                      <p:cBhvr>
                                        <p:cTn id="10" dur="500" fill="hold"/>
                                        <p:tgtEl>
                                          <p:spTgt spid="2"/>
                                        </p:tgtEl>
                                        <p:attrNameLst>
                                          <p:attrName>ppt_y</p:attrName>
                                        </p:attrNameLst>
                                      </p:cBhvr>
                                      <p:tavLst>
                                        <p:tav tm="0">
                                          <p:val>
                                            <p:strVal val="#ppt_y"/>
                                          </p:val>
                                        </p:tav>
                                        <p:tav tm="100000">
                                          <p:val>
                                            <p:strVal val="#ppt_y"/>
                                          </p:val>
                                        </p:tav>
                                      </p:tavLst>
                                    </p:anim>
                                    <p:animEffect transition="in" filter="fade">
                                      <p:cBhvr>
                                        <p:cTn id="11" dur="500"/>
                                        <p:tgtEl>
                                          <p:spTgt spid="2"/>
                                        </p:tgtEl>
                                      </p:cBhvr>
                                    </p:animEffect>
                                  </p:childTnLst>
                                </p:cTn>
                              </p:par>
                            </p:childTnLst>
                          </p:cTn>
                        </p:par>
                        <p:par>
                          <p:cTn id="12" fill="hold" nodeType="afterGroup">
                            <p:stCondLst>
                              <p:cond delay="500"/>
                            </p:stCondLst>
                            <p:childTnLst>
                              <p:par>
                                <p:cTn id="13" presetID="18" presetClass="entr" presetSubtype="1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downLeft)">
                                      <p:cBhvr>
                                        <p:cTn id="15" dur="1000"/>
                                        <p:tgtEl>
                                          <p:spTgt spid="5"/>
                                        </p:tgtEl>
                                      </p:cBhvr>
                                    </p:animEffect>
                                  </p:childTnLst>
                                </p:cTn>
                              </p:par>
                              <p:par>
                                <p:cTn id="16" presetID="9"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134938" y="142767"/>
            <a:ext cx="4386397" cy="538270"/>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en-US" sz="2400" b="1" dirty="0">
                <a:solidFill>
                  <a:srgbClr val="000000"/>
                </a:solidFill>
                <a:latin typeface="黑体" panose="02010609060101010101" pitchFamily="49" charset="-122"/>
                <a:ea typeface="黑体" panose="02010609060101010101" pitchFamily="49" charset="-122"/>
                <a:sym typeface="+mn-ea"/>
              </a:rPr>
              <a:t>第一，治理农业生态突出问题</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sp>
        <p:nvSpPr>
          <p:cNvPr id="26" name="五边形 25"/>
          <p:cNvSpPr/>
          <p:nvPr/>
        </p:nvSpPr>
        <p:spPr>
          <a:xfrm>
            <a:off x="134938" y="1028953"/>
            <a:ext cx="3713526" cy="493155"/>
          </a:xfrm>
          <a:prstGeom prst="homePlate">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lIns="3600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FontTx/>
              <a:buNone/>
              <a:defRPr/>
            </a:pPr>
            <a:r>
              <a:rPr lang="zh-CN" altLang="en-US" sz="2000" b="1" dirty="0" smtClean="0">
                <a:solidFill>
                  <a:srgbClr val="000000"/>
                </a:solidFill>
                <a:latin typeface="宋体" panose="02010600030101010101" pitchFamily="2" charset="-122"/>
                <a:ea typeface="宋体" panose="02010600030101010101" pitchFamily="2" charset="-122"/>
                <a:sym typeface="Arial" panose="020B0604020202020204" pitchFamily="34" charset="0"/>
              </a:rPr>
              <a:t>着力解决农业资源趋紧问题</a:t>
            </a:r>
            <a:endParaRPr lang="da-DK" altLang="zh-CN" sz="2000" b="1" dirty="0">
              <a:solidFill>
                <a:srgbClr val="000000"/>
              </a:solidFill>
              <a:latin typeface="宋体" panose="02010600030101010101" pitchFamily="2" charset="-122"/>
              <a:ea typeface="宋体" panose="02010600030101010101" pitchFamily="2" charset="-122"/>
              <a:sym typeface="Arial" panose="020B0604020202020204" pitchFamily="34" charset="0"/>
            </a:endParaRPr>
          </a:p>
        </p:txBody>
      </p:sp>
      <p:grpSp>
        <p:nvGrpSpPr>
          <p:cNvPr id="2" name="组合 26"/>
          <p:cNvGrpSpPr/>
          <p:nvPr/>
        </p:nvGrpSpPr>
        <p:grpSpPr bwMode="auto">
          <a:xfrm>
            <a:off x="64841" y="1872337"/>
            <a:ext cx="4013008" cy="2740765"/>
            <a:chOff x="1962150" y="1797049"/>
            <a:chExt cx="3634673" cy="2199017"/>
          </a:xfrm>
          <a:effectLst>
            <a:outerShdw blurRad="50800" dist="38100" dir="2700000" algn="tl" rotWithShape="0">
              <a:prstClr val="black">
                <a:alpha val="40000"/>
              </a:prstClr>
            </a:outerShdw>
          </a:effectLst>
        </p:grpSpPr>
        <p:sp>
          <p:nvSpPr>
            <p:cNvPr id="28" name="TextBox 13"/>
            <p:cNvSpPr/>
            <p:nvPr/>
          </p:nvSpPr>
          <p:spPr>
            <a:xfrm>
              <a:off x="1971677" y="1797049"/>
              <a:ext cx="3625146" cy="2199017"/>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Freeform 30"/>
            <p:cNvSpPr/>
            <p:nvPr/>
          </p:nvSpPr>
          <p:spPr bwMode="auto">
            <a:xfrm>
              <a:off x="1962150" y="1797049"/>
              <a:ext cx="890804" cy="889476"/>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Freeform 34"/>
            <p:cNvSpPr/>
            <p:nvPr/>
          </p:nvSpPr>
          <p:spPr bwMode="auto">
            <a:xfrm>
              <a:off x="2117763" y="1927294"/>
              <a:ext cx="241359" cy="312905"/>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Freeform 35"/>
            <p:cNvSpPr/>
            <p:nvPr/>
          </p:nvSpPr>
          <p:spPr bwMode="auto">
            <a:xfrm>
              <a:off x="2270200" y="2109954"/>
              <a:ext cx="88922" cy="13024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Freeform 36"/>
            <p:cNvSpPr>
              <a:spLocks noEditPoints="1"/>
            </p:cNvSpPr>
            <p:nvPr/>
          </p:nvSpPr>
          <p:spPr bwMode="auto">
            <a:xfrm>
              <a:off x="2203509" y="1992417"/>
              <a:ext cx="154025" cy="220780"/>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Freeform 37"/>
            <p:cNvSpPr/>
            <p:nvPr/>
          </p:nvSpPr>
          <p:spPr bwMode="auto">
            <a:xfrm>
              <a:off x="2160635" y="2014653"/>
              <a:ext cx="96862" cy="28590"/>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6" name="Freeform 38"/>
            <p:cNvSpPr/>
            <p:nvPr/>
          </p:nvSpPr>
          <p:spPr bwMode="auto">
            <a:xfrm>
              <a:off x="2160635" y="2068657"/>
              <a:ext cx="63515" cy="27001"/>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7" name="文本框 8"/>
            <p:cNvSpPr txBox="1">
              <a:spLocks noChangeArrowheads="1"/>
            </p:cNvSpPr>
            <p:nvPr/>
          </p:nvSpPr>
          <p:spPr bwMode="auto">
            <a:xfrm>
              <a:off x="2227860" y="2045831"/>
              <a:ext cx="3048743" cy="886299"/>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eaLnBrk="0" hangingPunct="0">
                <a:lnSpc>
                  <a:spcPct val="150000"/>
                </a:lnSpc>
                <a:buFont typeface="Wingdings" panose="05000000000000000000" pitchFamily="2" charset="2"/>
                <a:buChar char="l"/>
                <a:defRPr/>
              </a:pPr>
              <a:r>
                <a:rPr lang="zh-CN" altLang="en-US"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实施藏粮于地、藏粮于技战略；</a:t>
              </a:r>
              <a:endParaRPr lang="en-US" altLang="zh-CN"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endParaRPr>
            </a:p>
            <a:p>
              <a:pPr indent="360045" eaLnBrk="0" hangingPunct="0">
                <a:lnSpc>
                  <a:spcPct val="150000"/>
                </a:lnSpc>
                <a:buFont typeface="Wingdings" panose="05000000000000000000" pitchFamily="2" charset="2"/>
                <a:buChar char="l"/>
                <a:defRPr/>
              </a:pPr>
              <a:r>
                <a:rPr lang="zh-CN" altLang="en-US"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坚持最严格的耕地保护制度和最严格的水资源管理制度；</a:t>
              </a:r>
              <a:endParaRPr lang="en-US" altLang="zh-CN"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endParaRPr>
            </a:p>
            <a:p>
              <a:pPr indent="360045" eaLnBrk="0" hangingPunct="0">
                <a:lnSpc>
                  <a:spcPct val="150000"/>
                </a:lnSpc>
                <a:buFont typeface="Wingdings" panose="05000000000000000000" pitchFamily="2" charset="2"/>
                <a:buChar char="l"/>
                <a:defRPr/>
              </a:pPr>
              <a:r>
                <a:rPr lang="zh-CN" altLang="en-US"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到</a:t>
              </a:r>
              <a:r>
                <a:rPr lang="en-US" altLang="zh-CN"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2020</a:t>
              </a:r>
              <a:r>
                <a:rPr lang="zh-CN" altLang="en-US"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年，确保建成高标准农田</a:t>
              </a:r>
              <a:r>
                <a:rPr lang="en-US" altLang="zh-CN"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8</a:t>
              </a:r>
              <a:r>
                <a:rPr lang="zh-CN" altLang="en-US"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亿亩、力争完成</a:t>
              </a:r>
              <a:r>
                <a:rPr lang="en-US" altLang="zh-CN"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10</a:t>
              </a:r>
              <a:r>
                <a:rPr lang="zh-CN" altLang="en-US" sz="16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亿亩。</a:t>
              </a:r>
              <a:endParaRPr lang="zh-CN" altLang="en-US" sz="1600" b="1" dirty="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endParaRPr>
            </a:p>
          </p:txBody>
        </p:sp>
      </p:grpSp>
      <p:sp>
        <p:nvSpPr>
          <p:cNvPr id="50" name="五边形 49"/>
          <p:cNvSpPr/>
          <p:nvPr/>
        </p:nvSpPr>
        <p:spPr>
          <a:xfrm>
            <a:off x="4187825" y="974888"/>
            <a:ext cx="3779128" cy="585168"/>
          </a:xfrm>
          <a:prstGeom prst="homePlate">
            <a:avLst/>
          </a:prstGeom>
          <a:solidFill>
            <a:schemeClr val="accent1"/>
          </a:solidFill>
          <a:ln>
            <a:noFill/>
          </a:ln>
          <a:effectLst/>
          <a:scene3d>
            <a:camera prst="orthographicFront">
              <a:rot lat="0" lon="0" rev="0"/>
            </a:camera>
            <a:lightRig rig="chilly" dir="t">
              <a:rot lat="0" lon="0" rev="18480000"/>
            </a:lightRig>
          </a:scene3d>
          <a:sp3d prstMaterial="clear">
            <a:bevelT h="63500"/>
          </a:sp3d>
        </p:spPr>
        <p:txBody>
          <a:bodyPr lIns="3600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000" b="1" dirty="0">
                <a:solidFill>
                  <a:srgbClr val="000000"/>
                </a:solidFill>
                <a:latin typeface="宋体" panose="02010600030101010101" pitchFamily="2" charset="-122"/>
                <a:ea typeface="宋体" panose="02010600030101010101" pitchFamily="2" charset="-122"/>
                <a:sym typeface="Arial" panose="020B0604020202020204" pitchFamily="34" charset="0"/>
              </a:rPr>
              <a:t>着力解决农业面源污染问题</a:t>
            </a:r>
            <a:endParaRPr lang="da-DK" altLang="zh-CN" sz="2000" b="1" dirty="0">
              <a:solidFill>
                <a:srgbClr val="000000"/>
              </a:solidFill>
              <a:latin typeface="宋体" panose="02010600030101010101" pitchFamily="2" charset="-122"/>
              <a:ea typeface="宋体" panose="02010600030101010101" pitchFamily="2" charset="-122"/>
              <a:sym typeface="Arial" panose="020B0604020202020204" pitchFamily="34" charset="0"/>
            </a:endParaRPr>
          </a:p>
        </p:txBody>
      </p:sp>
      <p:sp>
        <p:nvSpPr>
          <p:cNvPr id="51" name="Line 11"/>
          <p:cNvSpPr>
            <a:spLocks noChangeShapeType="1"/>
          </p:cNvSpPr>
          <p:nvPr/>
        </p:nvSpPr>
        <p:spPr bwMode="auto">
          <a:xfrm flipV="1">
            <a:off x="5619750" y="2468563"/>
            <a:ext cx="442913" cy="220662"/>
          </a:xfrm>
          <a:prstGeom prst="line">
            <a:avLst/>
          </a:prstGeom>
          <a:noFill/>
          <a:ln w="12700">
            <a:solidFill>
              <a:schemeClr val="accent6">
                <a:lumMod val="75000"/>
              </a:schemeClr>
            </a:solidFill>
            <a:prstDash val="sysDash"/>
            <a:miter lim="800000"/>
            <a:tailEnd type="triangle" w="lg" len="lg"/>
          </a:ln>
        </p:spPr>
        <p:txBody>
          <a:bodyPr lIns="121917" tIns="60958" rIns="121917" bIns="60958"/>
          <a:lstStyle/>
          <a:p>
            <a:pPr eaLnBrk="0" hangingPunct="0">
              <a:buFontTx/>
              <a:buNone/>
              <a:defRPr/>
            </a:pPr>
            <a:endParaRPr lang="zh-CN" altLang="en-US"/>
          </a:p>
        </p:txBody>
      </p:sp>
      <p:sp>
        <p:nvSpPr>
          <p:cNvPr id="52" name="Line 12"/>
          <p:cNvSpPr>
            <a:spLocks noChangeShapeType="1"/>
          </p:cNvSpPr>
          <p:nvPr/>
        </p:nvSpPr>
        <p:spPr bwMode="auto">
          <a:xfrm>
            <a:off x="5497514" y="3538539"/>
            <a:ext cx="450126" cy="208856"/>
          </a:xfrm>
          <a:prstGeom prst="line">
            <a:avLst/>
          </a:prstGeom>
          <a:noFill/>
          <a:ln w="12700">
            <a:solidFill>
              <a:schemeClr val="accent6">
                <a:lumMod val="75000"/>
              </a:schemeClr>
            </a:solidFill>
            <a:prstDash val="sysDash"/>
            <a:miter lim="800000"/>
            <a:tailEnd type="triangle" w="lg" len="lg"/>
          </a:ln>
        </p:spPr>
        <p:txBody>
          <a:bodyPr lIns="121917" tIns="60958" rIns="121917" bIns="60958"/>
          <a:lstStyle/>
          <a:p>
            <a:pPr eaLnBrk="0" hangingPunct="0">
              <a:buFontTx/>
              <a:buNone/>
              <a:defRPr/>
            </a:pPr>
            <a:endParaRPr lang="zh-CN" altLang="en-US"/>
          </a:p>
        </p:txBody>
      </p:sp>
      <p:sp>
        <p:nvSpPr>
          <p:cNvPr id="53" name="Line 13"/>
          <p:cNvSpPr>
            <a:spLocks noChangeShapeType="1"/>
          </p:cNvSpPr>
          <p:nvPr/>
        </p:nvSpPr>
        <p:spPr bwMode="auto">
          <a:xfrm flipV="1">
            <a:off x="5721350" y="3101975"/>
            <a:ext cx="385763" cy="9525"/>
          </a:xfrm>
          <a:prstGeom prst="line">
            <a:avLst/>
          </a:prstGeom>
          <a:noFill/>
          <a:ln w="12700">
            <a:solidFill>
              <a:schemeClr val="accent6">
                <a:lumMod val="75000"/>
              </a:schemeClr>
            </a:solidFill>
            <a:prstDash val="sysDash"/>
            <a:miter lim="800000"/>
            <a:tailEnd type="triangle" w="lg" len="lg"/>
          </a:ln>
        </p:spPr>
        <p:txBody>
          <a:bodyPr lIns="121917" tIns="60958" rIns="121917" bIns="60958"/>
          <a:lstStyle/>
          <a:p>
            <a:pPr eaLnBrk="0" hangingPunct="0">
              <a:buFontTx/>
              <a:buNone/>
              <a:defRPr/>
            </a:pPr>
            <a:endParaRPr lang="zh-CN" altLang="en-US"/>
          </a:p>
        </p:txBody>
      </p:sp>
      <p:grpSp>
        <p:nvGrpSpPr>
          <p:cNvPr id="3" name="组合 33"/>
          <p:cNvGrpSpPr/>
          <p:nvPr/>
        </p:nvGrpSpPr>
        <p:grpSpPr bwMode="auto">
          <a:xfrm>
            <a:off x="4102100" y="2400300"/>
            <a:ext cx="1476375" cy="1387475"/>
            <a:chOff x="5343654" y="2093011"/>
            <a:chExt cx="1552396" cy="1491416"/>
          </a:xfrm>
          <a:effectLst>
            <a:outerShdw blurRad="50800" dist="38100" dir="2700000" algn="tl" rotWithShape="0">
              <a:prstClr val="black">
                <a:alpha val="40000"/>
              </a:prstClr>
            </a:outerShdw>
          </a:effectLst>
        </p:grpSpPr>
        <p:sp>
          <p:nvSpPr>
            <p:cNvPr id="55" name="任意多边形 83"/>
            <p:cNvSpPr/>
            <p:nvPr/>
          </p:nvSpPr>
          <p:spPr bwMode="auto">
            <a:xfrm rot="16377237">
              <a:off x="5374144" y="2062521"/>
              <a:ext cx="1491416" cy="1552396"/>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solidFill>
              <a:schemeClr val="accent6">
                <a:lumMod val="75000"/>
              </a:schemeClr>
            </a:solidFill>
            <a:ln w="25400" cap="flat" cmpd="sng" algn="ctr">
              <a:solidFill>
                <a:schemeClr val="accent6">
                  <a:lumMod val="75000"/>
                </a:schemeClr>
              </a:solidFill>
              <a:prstDash val="solid"/>
            </a:ln>
            <a:effectLst>
              <a:outerShdw blurRad="63500" sx="102000" sy="102000" algn="ctr" rotWithShape="0">
                <a:prstClr val="black">
                  <a:alpha val="40000"/>
                </a:prstClr>
              </a:outerShdw>
              <a:softEdge rad="0"/>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eaLnBrk="1" fontAlgn="auto" hangingPunct="1">
                <a:spcBef>
                  <a:spcPts val="0"/>
                </a:spcBef>
                <a:spcAft>
                  <a:spcPts val="0"/>
                </a:spcAft>
                <a:buFontTx/>
                <a:buNone/>
                <a:defRPr/>
              </a:pPr>
              <a:endParaRPr lang="zh-CN" altLang="en-US" sz="4400" kern="0" dirty="0">
                <a:solidFill>
                  <a:srgbClr val="080808"/>
                </a:solidFill>
                <a:latin typeface="宋体" panose="02010600030101010101" pitchFamily="2" charset="-122"/>
              </a:endParaRPr>
            </a:p>
          </p:txBody>
        </p:sp>
        <p:sp>
          <p:nvSpPr>
            <p:cNvPr id="56" name="TextBox 103"/>
            <p:cNvSpPr txBox="1"/>
            <p:nvPr/>
          </p:nvSpPr>
          <p:spPr>
            <a:xfrm>
              <a:off x="5433793" y="2391636"/>
              <a:ext cx="1312025" cy="993140"/>
            </a:xfrm>
            <a:prstGeom prst="rect">
              <a:avLst/>
            </a:prstGeom>
            <a:noFill/>
            <a:ln>
              <a:noFill/>
            </a:ln>
          </p:spPr>
          <p:txBody>
            <a:bodyPr lIns="0" tIns="0" rIns="0" bIns="0">
              <a:spAutoFit/>
            </a:bodyPr>
            <a:lstStyle/>
            <a:p>
              <a:pPr algn="ctr" defTabSz="1218565" fontAlgn="auto">
                <a:lnSpc>
                  <a:spcPct val="125000"/>
                </a:lnSpc>
                <a:spcBef>
                  <a:spcPts val="0"/>
                </a:spcBef>
                <a:spcAft>
                  <a:spcPts val="0"/>
                </a:spcAft>
                <a:buFontTx/>
                <a:buNone/>
                <a:defRPr/>
              </a:pPr>
              <a:r>
                <a:rPr lang="zh-CN" altLang="en-US" sz="2400" b="1" kern="0" dirty="0">
                  <a:solidFill>
                    <a:srgbClr val="FFFFFF"/>
                  </a:solidFill>
                  <a:latin typeface="微软雅黑" panose="020B0503020204020204" pitchFamily="34" charset="-122"/>
                  <a:ea typeface="微软雅黑" panose="020B0503020204020204" pitchFamily="34" charset="-122"/>
                </a:rPr>
                <a:t>一控两减三基本</a:t>
              </a:r>
            </a:p>
          </p:txBody>
        </p:sp>
      </p:grpSp>
      <p:grpSp>
        <p:nvGrpSpPr>
          <p:cNvPr id="4" name="组合 5"/>
          <p:cNvGrpSpPr/>
          <p:nvPr/>
        </p:nvGrpSpPr>
        <p:grpSpPr>
          <a:xfrm>
            <a:off x="6062663" y="2143550"/>
            <a:ext cx="2760324" cy="543256"/>
            <a:chOff x="4732338" y="1364330"/>
            <a:chExt cx="2544113" cy="740159"/>
          </a:xfrm>
        </p:grpSpPr>
        <p:sp>
          <p:nvSpPr>
            <p:cNvPr id="58" name="矩形: 圆角 3"/>
            <p:cNvSpPr/>
            <p:nvPr/>
          </p:nvSpPr>
          <p:spPr>
            <a:xfrm>
              <a:off x="5300425" y="1364330"/>
              <a:ext cx="1976026" cy="740159"/>
            </a:xfrm>
            <a:prstGeom prst="roundRect">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buFontTx/>
                <a:buNone/>
                <a:defRPr/>
              </a:pPr>
              <a:r>
                <a:rPr lang="zh-CN" altLang="en-US" b="1" dirty="0">
                  <a:solidFill>
                    <a:srgbClr val="000000"/>
                  </a:solidFill>
                  <a:latin typeface="宋体" panose="02010600030101010101" pitchFamily="2" charset="-122"/>
                  <a:ea typeface="宋体" panose="02010600030101010101" pitchFamily="2" charset="-122"/>
                </a:rPr>
                <a:t>农业用水总量控制</a:t>
              </a:r>
            </a:p>
          </p:txBody>
        </p:sp>
        <p:grpSp>
          <p:nvGrpSpPr>
            <p:cNvPr id="5" name="组合 36"/>
            <p:cNvGrpSpPr/>
            <p:nvPr/>
          </p:nvGrpSpPr>
          <p:grpSpPr>
            <a:xfrm>
              <a:off x="4732338" y="1423253"/>
              <a:ext cx="550593" cy="634995"/>
              <a:chOff x="3321506" y="1335390"/>
              <a:chExt cx="412998" cy="476136"/>
            </a:xfrm>
            <a:solidFill>
              <a:srgbClr val="D03F56"/>
            </a:solidFill>
          </p:grpSpPr>
          <p:sp>
            <p:nvSpPr>
              <p:cNvPr id="60" name="椭圆 80"/>
              <p:cNvSpPr/>
              <p:nvPr/>
            </p:nvSpPr>
            <p:spPr bwMode="auto">
              <a:xfrm>
                <a:off x="3341843" y="1335390"/>
                <a:ext cx="372759" cy="476136"/>
              </a:xfrm>
              <a:prstGeom prst="ellipse">
                <a:avLst/>
              </a:prstGeom>
              <a:solidFill>
                <a:schemeClr val="accent6">
                  <a:lumMod val="75000"/>
                </a:schemeClr>
              </a:solidFill>
              <a:ln w="25400" cap="flat" cmpd="sng" algn="ctr">
                <a:solidFill>
                  <a:schemeClr val="accent6">
                    <a:lumMod val="75000"/>
                  </a:schemeClr>
                </a:solid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eaLnBrk="1" fontAlgn="auto" hangingPunct="1">
                  <a:spcBef>
                    <a:spcPts val="0"/>
                  </a:spcBef>
                  <a:spcAft>
                    <a:spcPts val="0"/>
                  </a:spcAft>
                  <a:buFontTx/>
                  <a:buNone/>
                  <a:defRPr/>
                </a:pPr>
                <a:endParaRPr lang="zh-CN" altLang="en-US" sz="1400" kern="0" dirty="0">
                  <a:solidFill>
                    <a:srgbClr val="080808"/>
                  </a:solidFill>
                  <a:latin typeface="宋体" panose="02010600030101010101" pitchFamily="2" charset="-122"/>
                </a:endParaRPr>
              </a:p>
            </p:txBody>
          </p:sp>
          <p:sp>
            <p:nvSpPr>
              <p:cNvPr id="61" name="TextBox 106"/>
              <p:cNvSpPr txBox="1"/>
              <p:nvPr/>
            </p:nvSpPr>
            <p:spPr>
              <a:xfrm>
                <a:off x="3321506" y="1432584"/>
                <a:ext cx="412998" cy="230896"/>
              </a:xfrm>
              <a:prstGeom prst="rect">
                <a:avLst/>
              </a:prstGeom>
              <a:noFill/>
              <a:ln>
                <a:noFill/>
              </a:ln>
            </p:spPr>
            <p:txBody>
              <a:bodyPr lIns="0" tIns="0" rIns="0" bIns="0">
                <a:spAutoFit/>
              </a:bodyPr>
              <a:lstStyle/>
              <a:p>
                <a:pPr algn="ctr" defTabSz="1218565" fontAlgn="auto">
                  <a:spcBef>
                    <a:spcPts val="0"/>
                  </a:spcBef>
                  <a:spcAft>
                    <a:spcPts val="0"/>
                  </a:spcAft>
                  <a:buFontTx/>
                  <a:buNone/>
                  <a:defRPr/>
                </a:pPr>
                <a:r>
                  <a:rPr lang="en-US" altLang="zh-CN" sz="2000" b="1" kern="0" dirty="0">
                    <a:solidFill>
                      <a:srgbClr val="FFFFFF"/>
                    </a:solidFill>
                    <a:latin typeface="微软雅黑" panose="020B0503020204020204" pitchFamily="34" charset="-122"/>
                    <a:ea typeface="微软雅黑" panose="020B0503020204020204" pitchFamily="34" charset="-122"/>
                  </a:rPr>
                  <a:t>01</a:t>
                </a:r>
                <a:endParaRPr lang="zh-CN" altLang="en-US" sz="2000" b="1" kern="0" dirty="0">
                  <a:solidFill>
                    <a:srgbClr val="FFFFFF"/>
                  </a:solidFill>
                  <a:latin typeface="微软雅黑" panose="020B0503020204020204" pitchFamily="34" charset="-122"/>
                  <a:ea typeface="微软雅黑" panose="020B0503020204020204" pitchFamily="34" charset="-122"/>
                </a:endParaRPr>
              </a:p>
            </p:txBody>
          </p:sp>
        </p:grpSp>
      </p:grpSp>
      <p:grpSp>
        <p:nvGrpSpPr>
          <p:cNvPr id="6" name="组合 50"/>
          <p:cNvGrpSpPr/>
          <p:nvPr/>
        </p:nvGrpSpPr>
        <p:grpSpPr>
          <a:xfrm>
            <a:off x="6015734" y="2839493"/>
            <a:ext cx="2974975" cy="552450"/>
            <a:chOff x="4793558" y="2556826"/>
            <a:chExt cx="2975287" cy="740159"/>
          </a:xfrm>
        </p:grpSpPr>
        <p:sp>
          <p:nvSpPr>
            <p:cNvPr id="63" name="矩形: 圆角 47"/>
            <p:cNvSpPr/>
            <p:nvPr/>
          </p:nvSpPr>
          <p:spPr>
            <a:xfrm>
              <a:off x="5479556" y="2556826"/>
              <a:ext cx="2289289" cy="740159"/>
            </a:xfrm>
            <a:prstGeom prst="roundRect">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defRPr/>
              </a:pPr>
              <a:r>
                <a:rPr lang="zh-CN" altLang="en-US" b="1" dirty="0">
                  <a:solidFill>
                    <a:srgbClr val="000000"/>
                  </a:solidFill>
                  <a:latin typeface="宋体" panose="02010600030101010101" pitchFamily="2" charset="-122"/>
                  <a:ea typeface="宋体" panose="02010600030101010101" pitchFamily="2" charset="-122"/>
                </a:rPr>
                <a:t>化肥、农药使用量减少</a:t>
              </a:r>
            </a:p>
          </p:txBody>
        </p:sp>
        <p:grpSp>
          <p:nvGrpSpPr>
            <p:cNvPr id="7" name="组合 39"/>
            <p:cNvGrpSpPr/>
            <p:nvPr/>
          </p:nvGrpSpPr>
          <p:grpSpPr>
            <a:xfrm>
              <a:off x="4793558" y="2571753"/>
              <a:ext cx="691155" cy="662597"/>
              <a:chOff x="2664359" y="2603954"/>
              <a:chExt cx="518433" cy="496832"/>
            </a:xfrm>
            <a:solidFill>
              <a:srgbClr val="D03F56"/>
            </a:solidFill>
          </p:grpSpPr>
          <p:sp>
            <p:nvSpPr>
              <p:cNvPr id="65" name="椭圆 80"/>
              <p:cNvSpPr/>
              <p:nvPr/>
            </p:nvSpPr>
            <p:spPr bwMode="auto">
              <a:xfrm>
                <a:off x="2746250" y="2603954"/>
                <a:ext cx="375437" cy="496832"/>
              </a:xfrm>
              <a:prstGeom prst="ellipse">
                <a:avLst/>
              </a:prstGeom>
              <a:solidFill>
                <a:schemeClr val="accent6">
                  <a:lumMod val="75000"/>
                </a:schemeClr>
              </a:solidFill>
              <a:ln w="25400" cap="flat" cmpd="sng" algn="ctr">
                <a:solidFill>
                  <a:schemeClr val="accent6">
                    <a:lumMod val="75000"/>
                  </a:schemeClr>
                </a:solid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eaLnBrk="1" fontAlgn="auto" hangingPunct="1">
                  <a:spcBef>
                    <a:spcPts val="0"/>
                  </a:spcBef>
                  <a:spcAft>
                    <a:spcPts val="0"/>
                  </a:spcAft>
                  <a:buFontTx/>
                  <a:buNone/>
                  <a:defRPr/>
                </a:pPr>
                <a:endParaRPr lang="zh-CN" altLang="en-US" sz="1400" kern="0" dirty="0">
                  <a:solidFill>
                    <a:srgbClr val="080808"/>
                  </a:solidFill>
                  <a:latin typeface="宋体" panose="02010600030101010101" pitchFamily="2" charset="-122"/>
                </a:endParaRPr>
              </a:p>
            </p:txBody>
          </p:sp>
          <p:sp>
            <p:nvSpPr>
              <p:cNvPr id="66" name="TextBox 109"/>
              <p:cNvSpPr txBox="1"/>
              <p:nvPr/>
            </p:nvSpPr>
            <p:spPr>
              <a:xfrm>
                <a:off x="2664359" y="2721489"/>
                <a:ext cx="518433" cy="230834"/>
              </a:xfrm>
              <a:prstGeom prst="rect">
                <a:avLst/>
              </a:prstGeom>
              <a:noFill/>
              <a:ln>
                <a:noFill/>
              </a:ln>
            </p:spPr>
            <p:txBody>
              <a:bodyPr lIns="0" tIns="0" rIns="0" bIns="0">
                <a:spAutoFit/>
              </a:bodyPr>
              <a:lstStyle/>
              <a:p>
                <a:pPr algn="ctr" defTabSz="1218565" fontAlgn="auto">
                  <a:spcBef>
                    <a:spcPts val="0"/>
                  </a:spcBef>
                  <a:spcAft>
                    <a:spcPts val="0"/>
                  </a:spcAft>
                  <a:buFontTx/>
                  <a:buNone/>
                  <a:defRPr/>
                </a:pPr>
                <a:r>
                  <a:rPr lang="en-US" altLang="zh-CN" sz="2000" b="1" kern="0" dirty="0">
                    <a:solidFill>
                      <a:srgbClr val="FFFFFF"/>
                    </a:solidFill>
                    <a:latin typeface="微软雅黑" panose="020B0503020204020204" pitchFamily="34" charset="-122"/>
                    <a:ea typeface="微软雅黑" panose="020B0503020204020204" pitchFamily="34" charset="-122"/>
                  </a:rPr>
                  <a:t>02</a:t>
                </a:r>
                <a:endParaRPr lang="zh-CN" altLang="en-US" sz="2000" b="1" kern="0" dirty="0">
                  <a:solidFill>
                    <a:srgbClr val="FFFFFF"/>
                  </a:solidFill>
                  <a:latin typeface="微软雅黑" panose="020B0503020204020204" pitchFamily="34" charset="-122"/>
                  <a:ea typeface="微软雅黑" panose="020B0503020204020204" pitchFamily="34" charset="-122"/>
                </a:endParaRPr>
              </a:p>
            </p:txBody>
          </p:sp>
        </p:grpSp>
      </p:grpSp>
      <p:grpSp>
        <p:nvGrpSpPr>
          <p:cNvPr id="8" name="组合 49"/>
          <p:cNvGrpSpPr/>
          <p:nvPr/>
        </p:nvGrpSpPr>
        <p:grpSpPr>
          <a:xfrm>
            <a:off x="5869210" y="3542959"/>
            <a:ext cx="3267393" cy="599103"/>
            <a:chOff x="4566231" y="3882265"/>
            <a:chExt cx="2913089" cy="839497"/>
          </a:xfrm>
        </p:grpSpPr>
        <p:sp>
          <p:nvSpPr>
            <p:cNvPr id="68" name="矩形: 圆角 48"/>
            <p:cNvSpPr/>
            <p:nvPr/>
          </p:nvSpPr>
          <p:spPr>
            <a:xfrm>
              <a:off x="5145387" y="3882265"/>
              <a:ext cx="2333933" cy="839497"/>
            </a:xfrm>
            <a:prstGeom prst="roundRect">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buFont typeface="Arial" panose="020B0604020202020204" pitchFamily="34" charset="0"/>
                <a:buNone/>
                <a:defRPr/>
              </a:pPr>
              <a:r>
                <a:rPr lang="zh-CN" altLang="en-US" b="1" dirty="0">
                  <a:solidFill>
                    <a:srgbClr val="000000"/>
                  </a:solidFill>
                  <a:latin typeface="宋体" panose="02010600030101010101" pitchFamily="2" charset="-122"/>
                  <a:ea typeface="宋体" panose="02010600030101010101" pitchFamily="2" charset="-122"/>
                </a:rPr>
                <a:t>畜禽粪便、秸秆、农膜</a:t>
              </a:r>
              <a:endParaRPr lang="en-US" altLang="zh-CN" b="1" dirty="0">
                <a:solidFill>
                  <a:srgbClr val="000000"/>
                </a:solidFill>
                <a:latin typeface="宋体" panose="02010600030101010101" pitchFamily="2" charset="-122"/>
                <a:ea typeface="宋体" panose="02010600030101010101" pitchFamily="2" charset="-122"/>
              </a:endParaRPr>
            </a:p>
            <a:p>
              <a:pPr eaLnBrk="0" hangingPunct="0">
                <a:buFont typeface="Arial" panose="020B0604020202020204" pitchFamily="34" charset="0"/>
                <a:buNone/>
                <a:defRPr/>
              </a:pPr>
              <a:r>
                <a:rPr lang="zh-CN" altLang="en-US" b="1" dirty="0">
                  <a:solidFill>
                    <a:srgbClr val="000000"/>
                  </a:solidFill>
                  <a:latin typeface="宋体" panose="02010600030101010101" pitchFamily="2" charset="-122"/>
                  <a:ea typeface="宋体" panose="02010600030101010101" pitchFamily="2" charset="-122"/>
                </a:rPr>
                <a:t>基本资源化利用</a:t>
              </a:r>
            </a:p>
          </p:txBody>
        </p:sp>
        <p:grpSp>
          <p:nvGrpSpPr>
            <p:cNvPr id="10" name="组合 42"/>
            <p:cNvGrpSpPr/>
            <p:nvPr/>
          </p:nvGrpSpPr>
          <p:grpSpPr>
            <a:xfrm>
              <a:off x="4566231" y="3924546"/>
              <a:ext cx="620696" cy="618462"/>
              <a:chOff x="3344656" y="3954359"/>
              <a:chExt cx="465582" cy="463738"/>
            </a:xfrm>
            <a:solidFill>
              <a:srgbClr val="D03F56"/>
            </a:solidFill>
          </p:grpSpPr>
          <p:sp>
            <p:nvSpPr>
              <p:cNvPr id="70" name="椭圆 80"/>
              <p:cNvSpPr/>
              <p:nvPr/>
            </p:nvSpPr>
            <p:spPr bwMode="auto">
              <a:xfrm>
                <a:off x="3403546" y="3954359"/>
                <a:ext cx="362181" cy="463738"/>
              </a:xfrm>
              <a:prstGeom prst="ellipse">
                <a:avLst/>
              </a:prstGeom>
              <a:solidFill>
                <a:schemeClr val="accent6">
                  <a:lumMod val="75000"/>
                </a:schemeClr>
              </a:solidFill>
              <a:ln w="25400" cap="flat" cmpd="sng" algn="ctr">
                <a:solidFill>
                  <a:schemeClr val="accent6">
                    <a:lumMod val="75000"/>
                  </a:schemeClr>
                </a:solidFill>
                <a:prstDash val="solid"/>
              </a:ln>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218565" eaLnBrk="1" fontAlgn="auto" hangingPunct="1">
                  <a:spcBef>
                    <a:spcPts val="0"/>
                  </a:spcBef>
                  <a:spcAft>
                    <a:spcPts val="0"/>
                  </a:spcAft>
                  <a:buFontTx/>
                  <a:buNone/>
                  <a:defRPr/>
                </a:pPr>
                <a:endParaRPr lang="zh-CN" altLang="en-US" sz="1400" kern="0" dirty="0">
                  <a:solidFill>
                    <a:srgbClr val="080808"/>
                  </a:solidFill>
                  <a:latin typeface="宋体" panose="02010600030101010101" pitchFamily="2" charset="-122"/>
                </a:endParaRPr>
              </a:p>
            </p:txBody>
          </p:sp>
          <p:sp>
            <p:nvSpPr>
              <p:cNvPr id="71" name="TextBox 112"/>
              <p:cNvSpPr txBox="1"/>
              <p:nvPr/>
            </p:nvSpPr>
            <p:spPr>
              <a:xfrm>
                <a:off x="3344656" y="4052727"/>
                <a:ext cx="465582" cy="230484"/>
              </a:xfrm>
              <a:prstGeom prst="rect">
                <a:avLst/>
              </a:prstGeom>
              <a:noFill/>
              <a:ln>
                <a:noFill/>
              </a:ln>
            </p:spPr>
            <p:txBody>
              <a:bodyPr lIns="0" tIns="0" rIns="0" bIns="0">
                <a:spAutoFit/>
              </a:bodyPr>
              <a:lstStyle/>
              <a:p>
                <a:pPr algn="ctr" defTabSz="1218565" fontAlgn="auto">
                  <a:spcBef>
                    <a:spcPts val="0"/>
                  </a:spcBef>
                  <a:spcAft>
                    <a:spcPts val="0"/>
                  </a:spcAft>
                  <a:buFontTx/>
                  <a:buNone/>
                  <a:defRPr/>
                </a:pPr>
                <a:r>
                  <a:rPr lang="en-US" altLang="zh-CN" sz="2000" b="1" kern="0" dirty="0">
                    <a:solidFill>
                      <a:srgbClr val="FFFFFF"/>
                    </a:solidFill>
                    <a:latin typeface="微软雅黑" panose="020B0503020204020204" pitchFamily="34" charset="-122"/>
                    <a:ea typeface="微软雅黑" panose="020B0503020204020204" pitchFamily="34" charset="-122"/>
                  </a:rPr>
                  <a:t>03</a:t>
                </a:r>
                <a:endParaRPr lang="zh-CN" altLang="en-US" sz="2000" b="1" kern="0" dirty="0">
                  <a:solidFill>
                    <a:srgbClr val="FFFFFF"/>
                  </a:solidFill>
                  <a:latin typeface="微软雅黑" panose="020B0503020204020204" pitchFamily="34" charset="-122"/>
                  <a:ea typeface="微软雅黑" panose="020B0503020204020204" pitchFamily="34" charset="-122"/>
                </a:endParaRPr>
              </a:p>
            </p:txBody>
          </p:sp>
        </p:grpSp>
      </p:grpSp>
      <p:cxnSp>
        <p:nvCxnSpPr>
          <p:cNvPr id="38" name="直接连接符 37"/>
          <p:cNvCxnSpPr/>
          <p:nvPr/>
        </p:nvCxnSpPr>
        <p:spPr>
          <a:xfrm>
            <a:off x="3867150" y="825500"/>
            <a:ext cx="31750" cy="4127500"/>
          </a:xfrm>
          <a:prstGeom prst="line">
            <a:avLst/>
          </a:prstGeom>
          <a:ln w="9525">
            <a:solidFill>
              <a:schemeClr val="accent6">
                <a:lumMod val="50000"/>
              </a:schemeClr>
            </a:solidFill>
            <a:prstDash val="dash"/>
          </a:ln>
        </p:spPr>
        <p:style>
          <a:lnRef idx="1">
            <a:schemeClr val="accent6"/>
          </a:lnRef>
          <a:fillRef idx="0">
            <a:schemeClr val="accent6"/>
          </a:fillRef>
          <a:effectRef idx="0">
            <a:schemeClr val="accent6"/>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54" presetClass="entr" presetSubtype="0" accel="10000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p:cTn id="11" dur="500" fill="hold"/>
                                        <p:tgtEl>
                                          <p:spTgt spid="26"/>
                                        </p:tgtEl>
                                        <p:attrNameLst>
                                          <p:attrName>ppt_w</p:attrName>
                                        </p:attrNameLst>
                                      </p:cBhvr>
                                      <p:tavLst>
                                        <p:tav tm="0">
                                          <p:val>
                                            <p:strVal val="#ppt_w*0.05"/>
                                          </p:val>
                                        </p:tav>
                                        <p:tav tm="100000">
                                          <p:val>
                                            <p:strVal val="#ppt_w"/>
                                          </p:val>
                                        </p:tav>
                                      </p:tavLst>
                                    </p:anim>
                                    <p:anim calcmode="lin" valueType="num">
                                      <p:cBhvr>
                                        <p:cTn id="12" dur="500" fill="hold"/>
                                        <p:tgtEl>
                                          <p:spTgt spid="26"/>
                                        </p:tgtEl>
                                        <p:attrNameLst>
                                          <p:attrName>ppt_h</p:attrName>
                                        </p:attrNameLst>
                                      </p:cBhvr>
                                      <p:tavLst>
                                        <p:tav tm="0">
                                          <p:val>
                                            <p:strVal val="#ppt_h"/>
                                          </p:val>
                                        </p:tav>
                                        <p:tav tm="100000">
                                          <p:val>
                                            <p:strVal val="#ppt_h"/>
                                          </p:val>
                                        </p:tav>
                                      </p:tavLst>
                                    </p:anim>
                                    <p:anim calcmode="lin" valueType="num">
                                      <p:cBhvr>
                                        <p:cTn id="13" dur="500" fill="hold"/>
                                        <p:tgtEl>
                                          <p:spTgt spid="26"/>
                                        </p:tgtEl>
                                        <p:attrNameLst>
                                          <p:attrName>ppt_x</p:attrName>
                                        </p:attrNameLst>
                                      </p:cBhvr>
                                      <p:tavLst>
                                        <p:tav tm="0">
                                          <p:val>
                                            <p:strVal val="#ppt_x-.2"/>
                                          </p:val>
                                        </p:tav>
                                        <p:tav tm="100000">
                                          <p:val>
                                            <p:strVal val="#ppt_x"/>
                                          </p:val>
                                        </p:tav>
                                      </p:tavLst>
                                    </p:anim>
                                    <p:anim calcmode="lin" valueType="num">
                                      <p:cBhvr>
                                        <p:cTn id="14" dur="500" fill="hold"/>
                                        <p:tgtEl>
                                          <p:spTgt spid="26"/>
                                        </p:tgtEl>
                                        <p:attrNameLst>
                                          <p:attrName>ppt_y</p:attrName>
                                        </p:attrNameLst>
                                      </p:cBhvr>
                                      <p:tavLst>
                                        <p:tav tm="0">
                                          <p:val>
                                            <p:strVal val="#ppt_y"/>
                                          </p:val>
                                        </p:tav>
                                        <p:tav tm="100000">
                                          <p:val>
                                            <p:strVal val="#ppt_y"/>
                                          </p:val>
                                        </p:tav>
                                      </p:tavLst>
                                    </p:anim>
                                    <p:animEffect transition="in" filter="fade">
                                      <p:cBhvr>
                                        <p:cTn id="15" dur="500"/>
                                        <p:tgtEl>
                                          <p:spTgt spid="26"/>
                                        </p:tgtEl>
                                      </p:cBhvr>
                                    </p:animEffect>
                                  </p:childTnLst>
                                </p:cTn>
                              </p:par>
                            </p:childTnLst>
                          </p:cTn>
                        </p:par>
                        <p:par>
                          <p:cTn id="16" fill="hold" nodeType="afterGroup">
                            <p:stCondLst>
                              <p:cond delay="1000"/>
                            </p:stCondLst>
                            <p:childTnLst>
                              <p:par>
                                <p:cTn id="17" presetID="18" presetClass="entr" presetSubtype="12"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trips(downLeft)">
                                      <p:cBhvr>
                                        <p:cTn id="19" dur="1000"/>
                                        <p:tgtEl>
                                          <p:spTgt spid="2"/>
                                        </p:tgtEl>
                                      </p:cBhvr>
                                    </p:animEffect>
                                  </p:childTnLst>
                                </p:cTn>
                              </p:par>
                            </p:childTnLst>
                          </p:cTn>
                        </p:par>
                        <p:par>
                          <p:cTn id="20" fill="hold" nodeType="afterGroup">
                            <p:stCondLst>
                              <p:cond delay="2000"/>
                            </p:stCondLst>
                            <p:childTnLst>
                              <p:par>
                                <p:cTn id="21" presetID="22" presetClass="entr" presetSubtype="1"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up)">
                                      <p:cBhvr>
                                        <p:cTn id="23" dur="500"/>
                                        <p:tgtEl>
                                          <p:spTgt spid="38"/>
                                        </p:tgtEl>
                                      </p:cBhvr>
                                    </p:animEffect>
                                  </p:childTnLst>
                                </p:cTn>
                              </p:par>
                            </p:childTnLst>
                          </p:cTn>
                        </p:par>
                        <p:par>
                          <p:cTn id="24" fill="hold" nodeType="afterGroup">
                            <p:stCondLst>
                              <p:cond delay="2500"/>
                            </p:stCondLst>
                            <p:childTnLst>
                              <p:par>
                                <p:cTn id="25" presetID="54" presetClass="entr" presetSubtype="0" accel="10000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ppt_w</p:attrName>
                                        </p:attrNameLst>
                                      </p:cBhvr>
                                      <p:tavLst>
                                        <p:tav tm="0">
                                          <p:val>
                                            <p:strVal val="#ppt_w*0.05"/>
                                          </p:val>
                                        </p:tav>
                                        <p:tav tm="100000">
                                          <p:val>
                                            <p:strVal val="#ppt_w"/>
                                          </p:val>
                                        </p:tav>
                                      </p:tavLst>
                                    </p:anim>
                                    <p:anim calcmode="lin" valueType="num">
                                      <p:cBhvr>
                                        <p:cTn id="28" dur="500" fill="hold"/>
                                        <p:tgtEl>
                                          <p:spTgt spid="50"/>
                                        </p:tgtEl>
                                        <p:attrNameLst>
                                          <p:attrName>ppt_h</p:attrName>
                                        </p:attrNameLst>
                                      </p:cBhvr>
                                      <p:tavLst>
                                        <p:tav tm="0">
                                          <p:val>
                                            <p:strVal val="#ppt_h"/>
                                          </p:val>
                                        </p:tav>
                                        <p:tav tm="100000">
                                          <p:val>
                                            <p:strVal val="#ppt_h"/>
                                          </p:val>
                                        </p:tav>
                                      </p:tavLst>
                                    </p:anim>
                                    <p:anim calcmode="lin" valueType="num">
                                      <p:cBhvr>
                                        <p:cTn id="29" dur="500" fill="hold"/>
                                        <p:tgtEl>
                                          <p:spTgt spid="50"/>
                                        </p:tgtEl>
                                        <p:attrNameLst>
                                          <p:attrName>ppt_x</p:attrName>
                                        </p:attrNameLst>
                                      </p:cBhvr>
                                      <p:tavLst>
                                        <p:tav tm="0">
                                          <p:val>
                                            <p:strVal val="#ppt_x-.2"/>
                                          </p:val>
                                        </p:tav>
                                        <p:tav tm="100000">
                                          <p:val>
                                            <p:strVal val="#ppt_x"/>
                                          </p:val>
                                        </p:tav>
                                      </p:tavLst>
                                    </p:anim>
                                    <p:anim calcmode="lin" valueType="num">
                                      <p:cBhvr>
                                        <p:cTn id="30" dur="500" fill="hold"/>
                                        <p:tgtEl>
                                          <p:spTgt spid="50"/>
                                        </p:tgtEl>
                                        <p:attrNameLst>
                                          <p:attrName>ppt_y</p:attrName>
                                        </p:attrNameLst>
                                      </p:cBhvr>
                                      <p:tavLst>
                                        <p:tav tm="0">
                                          <p:val>
                                            <p:strVal val="#ppt_y"/>
                                          </p:val>
                                        </p:tav>
                                        <p:tav tm="100000">
                                          <p:val>
                                            <p:strVal val="#ppt_y"/>
                                          </p:val>
                                        </p:tav>
                                      </p:tavLst>
                                    </p:anim>
                                    <p:animEffect transition="in" filter="fade">
                                      <p:cBhvr>
                                        <p:cTn id="31" dur="500"/>
                                        <p:tgtEl>
                                          <p:spTgt spid="50"/>
                                        </p:tgtEl>
                                      </p:cBhvr>
                                    </p:animEffect>
                                  </p:childTnLst>
                                </p:cTn>
                              </p:par>
                            </p:childTnLst>
                          </p:cTn>
                        </p:par>
                        <p:par>
                          <p:cTn id="32" fill="hold" nodeType="afterGroup">
                            <p:stCondLst>
                              <p:cond delay="3000"/>
                            </p:stCondLst>
                            <p:childTnLst>
                              <p:par>
                                <p:cTn id="33" presetID="53" presetClass="entr" presetSubtype="16"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p:cTn id="35" dur="500" fill="hold"/>
                                        <p:tgtEl>
                                          <p:spTgt spid="3"/>
                                        </p:tgtEl>
                                        <p:attrNameLst>
                                          <p:attrName>ppt_w</p:attrName>
                                        </p:attrNameLst>
                                      </p:cBhvr>
                                      <p:tavLst>
                                        <p:tav tm="0">
                                          <p:val>
                                            <p:fltVal val="0"/>
                                          </p:val>
                                        </p:tav>
                                        <p:tav tm="100000">
                                          <p:val>
                                            <p:strVal val="#ppt_w"/>
                                          </p:val>
                                        </p:tav>
                                      </p:tavLst>
                                    </p:anim>
                                    <p:anim calcmode="lin" valueType="num">
                                      <p:cBhvr>
                                        <p:cTn id="36" dur="500" fill="hold"/>
                                        <p:tgtEl>
                                          <p:spTgt spid="3"/>
                                        </p:tgtEl>
                                        <p:attrNameLst>
                                          <p:attrName>ppt_h</p:attrName>
                                        </p:attrNameLst>
                                      </p:cBhvr>
                                      <p:tavLst>
                                        <p:tav tm="0">
                                          <p:val>
                                            <p:fltVal val="0"/>
                                          </p:val>
                                        </p:tav>
                                        <p:tav tm="100000">
                                          <p:val>
                                            <p:strVal val="#ppt_h"/>
                                          </p:val>
                                        </p:tav>
                                      </p:tavLst>
                                    </p:anim>
                                    <p:animEffect transition="in" filter="fade">
                                      <p:cBhvr>
                                        <p:cTn id="37" dur="500"/>
                                        <p:tgtEl>
                                          <p:spTgt spid="3"/>
                                        </p:tgtEl>
                                      </p:cBhvr>
                                    </p:animEffect>
                                  </p:childTnLst>
                                </p:cTn>
                              </p:par>
                            </p:childTnLst>
                          </p:cTn>
                        </p:par>
                        <p:par>
                          <p:cTn id="38" fill="hold" nodeType="afterGroup">
                            <p:stCondLst>
                              <p:cond delay="3500"/>
                            </p:stCondLst>
                            <p:childTnLst>
                              <p:par>
                                <p:cTn id="39" presetID="22" presetClass="entr" presetSubtype="8" fill="hold" nodeType="after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left)">
                                      <p:cBhvr>
                                        <p:cTn id="41" dur="500"/>
                                        <p:tgtEl>
                                          <p:spTgt spid="51"/>
                                        </p:tgtEl>
                                      </p:cBhvr>
                                    </p:animEffect>
                                  </p:childTnLst>
                                </p:cTn>
                              </p:par>
                              <p:par>
                                <p:cTn id="42" presetID="22" presetClass="entr" presetSubtype="8" fill="hold" nodeType="with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par>
                                <p:cTn id="45" presetID="22" presetClass="entr" presetSubtype="8" fill="hold"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wipe(left)">
                                      <p:cBhvr>
                                        <p:cTn id="47" dur="500"/>
                                        <p:tgtEl>
                                          <p:spTgt spid="52"/>
                                        </p:tgtEl>
                                      </p:cBhvr>
                                    </p:animEffect>
                                  </p:childTnLst>
                                </p:cTn>
                              </p:par>
                            </p:childTnLst>
                          </p:cTn>
                        </p:par>
                        <p:par>
                          <p:cTn id="48" fill="hold" nodeType="afterGroup">
                            <p:stCondLst>
                              <p:cond delay="4000"/>
                            </p:stCondLst>
                            <p:childTnLst>
                              <p:par>
                                <p:cTn id="49" presetID="53" presetClass="entr" presetSubtype="16"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 calcmode="lin" valueType="num">
                                      <p:cBhvr>
                                        <p:cTn id="51" dur="1000" fill="hold"/>
                                        <p:tgtEl>
                                          <p:spTgt spid="4"/>
                                        </p:tgtEl>
                                        <p:attrNameLst>
                                          <p:attrName>ppt_w</p:attrName>
                                        </p:attrNameLst>
                                      </p:cBhvr>
                                      <p:tavLst>
                                        <p:tav tm="0">
                                          <p:val>
                                            <p:fltVal val="0"/>
                                          </p:val>
                                        </p:tav>
                                        <p:tav tm="100000">
                                          <p:val>
                                            <p:strVal val="#ppt_w"/>
                                          </p:val>
                                        </p:tav>
                                      </p:tavLst>
                                    </p:anim>
                                    <p:anim calcmode="lin" valueType="num">
                                      <p:cBhvr>
                                        <p:cTn id="52" dur="1000" fill="hold"/>
                                        <p:tgtEl>
                                          <p:spTgt spid="4"/>
                                        </p:tgtEl>
                                        <p:attrNameLst>
                                          <p:attrName>ppt_h</p:attrName>
                                        </p:attrNameLst>
                                      </p:cBhvr>
                                      <p:tavLst>
                                        <p:tav tm="0">
                                          <p:val>
                                            <p:fltVal val="0"/>
                                          </p:val>
                                        </p:tav>
                                        <p:tav tm="100000">
                                          <p:val>
                                            <p:strVal val="#ppt_h"/>
                                          </p:val>
                                        </p:tav>
                                      </p:tavLst>
                                    </p:anim>
                                    <p:animEffect transition="in" filter="fade">
                                      <p:cBhvr>
                                        <p:cTn id="53" dur="1000"/>
                                        <p:tgtEl>
                                          <p:spTgt spid="4"/>
                                        </p:tgtEl>
                                      </p:cBhvr>
                                    </p:animEffect>
                                  </p:childTnLst>
                                </p:cTn>
                              </p:par>
                            </p:childTnLst>
                          </p:cTn>
                        </p:par>
                        <p:par>
                          <p:cTn id="54" fill="hold" nodeType="afterGroup">
                            <p:stCondLst>
                              <p:cond delay="5000"/>
                            </p:stCondLst>
                            <p:childTnLst>
                              <p:par>
                                <p:cTn id="55" presetID="53" presetClass="entr" presetSubtype="16" fill="hold" nodeType="after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p:cTn id="57" dur="1000" fill="hold"/>
                                        <p:tgtEl>
                                          <p:spTgt spid="6"/>
                                        </p:tgtEl>
                                        <p:attrNameLst>
                                          <p:attrName>ppt_w</p:attrName>
                                        </p:attrNameLst>
                                      </p:cBhvr>
                                      <p:tavLst>
                                        <p:tav tm="0">
                                          <p:val>
                                            <p:fltVal val="0"/>
                                          </p:val>
                                        </p:tav>
                                        <p:tav tm="100000">
                                          <p:val>
                                            <p:strVal val="#ppt_w"/>
                                          </p:val>
                                        </p:tav>
                                      </p:tavLst>
                                    </p:anim>
                                    <p:anim calcmode="lin" valueType="num">
                                      <p:cBhvr>
                                        <p:cTn id="58" dur="1000" fill="hold"/>
                                        <p:tgtEl>
                                          <p:spTgt spid="6"/>
                                        </p:tgtEl>
                                        <p:attrNameLst>
                                          <p:attrName>ppt_h</p:attrName>
                                        </p:attrNameLst>
                                      </p:cBhvr>
                                      <p:tavLst>
                                        <p:tav tm="0">
                                          <p:val>
                                            <p:fltVal val="0"/>
                                          </p:val>
                                        </p:tav>
                                        <p:tav tm="100000">
                                          <p:val>
                                            <p:strVal val="#ppt_h"/>
                                          </p:val>
                                        </p:tav>
                                      </p:tavLst>
                                    </p:anim>
                                    <p:animEffect transition="in" filter="fade">
                                      <p:cBhvr>
                                        <p:cTn id="59" dur="1000"/>
                                        <p:tgtEl>
                                          <p:spTgt spid="6"/>
                                        </p:tgtEl>
                                      </p:cBhvr>
                                    </p:animEffect>
                                  </p:childTnLst>
                                </p:cTn>
                              </p:par>
                            </p:childTnLst>
                          </p:cTn>
                        </p:par>
                        <p:par>
                          <p:cTn id="60" fill="hold" nodeType="afterGroup">
                            <p:stCondLst>
                              <p:cond delay="6000"/>
                            </p:stCondLst>
                            <p:childTnLst>
                              <p:par>
                                <p:cTn id="61" presetID="53" presetClass="entr" presetSubtype="16"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 calcmode="lin" valueType="num">
                                      <p:cBhvr>
                                        <p:cTn id="63" dur="1000" fill="hold"/>
                                        <p:tgtEl>
                                          <p:spTgt spid="8"/>
                                        </p:tgtEl>
                                        <p:attrNameLst>
                                          <p:attrName>ppt_w</p:attrName>
                                        </p:attrNameLst>
                                      </p:cBhvr>
                                      <p:tavLst>
                                        <p:tav tm="0">
                                          <p:val>
                                            <p:fltVal val="0"/>
                                          </p:val>
                                        </p:tav>
                                        <p:tav tm="100000">
                                          <p:val>
                                            <p:strVal val="#ppt_w"/>
                                          </p:val>
                                        </p:tav>
                                      </p:tavLst>
                                    </p:anim>
                                    <p:anim calcmode="lin" valueType="num">
                                      <p:cBhvr>
                                        <p:cTn id="64" dur="1000" fill="hold"/>
                                        <p:tgtEl>
                                          <p:spTgt spid="8"/>
                                        </p:tgtEl>
                                        <p:attrNameLst>
                                          <p:attrName>ppt_h</p:attrName>
                                        </p:attrNameLst>
                                      </p:cBhvr>
                                      <p:tavLst>
                                        <p:tav tm="0">
                                          <p:val>
                                            <p:fltVal val="0"/>
                                          </p:val>
                                        </p:tav>
                                        <p:tav tm="100000">
                                          <p:val>
                                            <p:strVal val="#ppt_h"/>
                                          </p:val>
                                        </p:tav>
                                      </p:tavLst>
                                    </p:anim>
                                    <p:animEffect transition="in" filter="fade">
                                      <p:cBhvr>
                                        <p:cTn id="6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63663" y="132168"/>
            <a:ext cx="4557104" cy="568223"/>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en-US" sz="2400" b="1" dirty="0">
                <a:solidFill>
                  <a:srgbClr val="000000"/>
                </a:solidFill>
                <a:latin typeface="黑体" panose="02010609060101010101" pitchFamily="49" charset="-122"/>
                <a:ea typeface="黑体" panose="02010609060101010101" pitchFamily="49" charset="-122"/>
                <a:sym typeface="+mn-ea"/>
              </a:rPr>
              <a:t>第二，加强农村生态保护和修复</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grpSp>
        <p:nvGrpSpPr>
          <p:cNvPr id="2" name="组合 6"/>
          <p:cNvGrpSpPr/>
          <p:nvPr/>
        </p:nvGrpSpPr>
        <p:grpSpPr bwMode="auto">
          <a:xfrm>
            <a:off x="299754" y="1803399"/>
            <a:ext cx="4661351" cy="2155757"/>
            <a:chOff x="1962150" y="1797048"/>
            <a:chExt cx="4074812" cy="1308278"/>
          </a:xfrm>
          <a:effectLst>
            <a:outerShdw blurRad="50800" dist="38100" dir="2700000" algn="tl" rotWithShape="0">
              <a:prstClr val="black">
                <a:alpha val="40000"/>
              </a:prstClr>
            </a:outerShdw>
          </a:effectLst>
        </p:grpSpPr>
        <p:sp>
          <p:nvSpPr>
            <p:cNvPr id="10" name="TextBox 13"/>
            <p:cNvSpPr/>
            <p:nvPr/>
          </p:nvSpPr>
          <p:spPr>
            <a:xfrm>
              <a:off x="1971674" y="1797049"/>
              <a:ext cx="4065288" cy="1308277"/>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Freeform 30"/>
            <p:cNvSpPr/>
            <p:nvPr/>
          </p:nvSpPr>
          <p:spPr bwMode="auto">
            <a:xfrm>
              <a:off x="1962150" y="1797048"/>
              <a:ext cx="890461" cy="889121"/>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Freeform 34"/>
            <p:cNvSpPr/>
            <p:nvPr/>
          </p:nvSpPr>
          <p:spPr bwMode="auto">
            <a:xfrm>
              <a:off x="2117703" y="1927241"/>
              <a:ext cx="241265" cy="312780"/>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Freeform 35"/>
            <p:cNvSpPr/>
            <p:nvPr/>
          </p:nvSpPr>
          <p:spPr bwMode="auto">
            <a:xfrm>
              <a:off x="2270081" y="2109828"/>
              <a:ext cx="88887" cy="130193"/>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Freeform 36"/>
            <p:cNvSpPr>
              <a:spLocks noEditPoints="1"/>
            </p:cNvSpPr>
            <p:nvPr/>
          </p:nvSpPr>
          <p:spPr bwMode="auto">
            <a:xfrm>
              <a:off x="2203415" y="1992338"/>
              <a:ext cx="153966" cy="220692"/>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Freeform 37"/>
            <p:cNvSpPr/>
            <p:nvPr/>
          </p:nvSpPr>
          <p:spPr bwMode="auto">
            <a:xfrm>
              <a:off x="2160560" y="2014566"/>
              <a:ext cx="96823" cy="28579"/>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38"/>
            <p:cNvSpPr/>
            <p:nvPr/>
          </p:nvSpPr>
          <p:spPr bwMode="auto">
            <a:xfrm>
              <a:off x="2160560" y="2068548"/>
              <a:ext cx="63491" cy="26991"/>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8"/>
            <p:cNvSpPr txBox="1">
              <a:spLocks noChangeArrowheads="1"/>
            </p:cNvSpPr>
            <p:nvPr/>
          </p:nvSpPr>
          <p:spPr bwMode="auto">
            <a:xfrm>
              <a:off x="2376429" y="1959529"/>
              <a:ext cx="3485933" cy="884357"/>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algn="just" eaLnBrk="0" hangingPunct="0">
                <a:lnSpc>
                  <a:spcPct val="150000"/>
                </a:lnSpc>
                <a:buFontTx/>
                <a:buNone/>
                <a:defRPr/>
              </a:pPr>
              <a:r>
                <a:rPr lang="zh-CN" altLang="en-US"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把山水林田湖草作为一个整体，进行系统养护修复，维系生态文明的命脉。</a:t>
              </a:r>
            </a:p>
          </p:txBody>
        </p:sp>
      </p:grpSp>
      <p:pic>
        <p:nvPicPr>
          <p:cNvPr id="43015" name="Picture 7">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3758" y="1516827"/>
            <a:ext cx="3579779" cy="2442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16"/>
          <p:cNvGrpSpPr>
            <a:grpSpLocks/>
          </p:cNvGrpSpPr>
          <p:nvPr/>
        </p:nvGrpSpPr>
        <p:grpSpPr bwMode="auto">
          <a:xfrm>
            <a:off x="4741863" y="906463"/>
            <a:ext cx="4291012" cy="388937"/>
            <a:chOff x="4806346" y="1488945"/>
            <a:chExt cx="4291717" cy="387914"/>
          </a:xfrm>
        </p:grpSpPr>
        <p:pic>
          <p:nvPicPr>
            <p:cNvPr id="52230" name="图片 54">
              <a:hlinkClick r:id="rId2" action="ppaction://hlinkfile"/>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4806346" y="1488945"/>
              <a:ext cx="531982" cy="38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文本框 55"/>
            <p:cNvSpPr txBox="1">
              <a:spLocks noChangeArrowheads="1"/>
            </p:cNvSpPr>
            <p:nvPr/>
          </p:nvSpPr>
          <p:spPr bwMode="auto">
            <a:xfrm>
              <a:off x="5291779" y="1529889"/>
              <a:ext cx="3806284" cy="338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en-US" altLang="zh-CN" sz="1600" b="1">
                  <a:solidFill>
                    <a:schemeClr val="accent2"/>
                  </a:solidFill>
                  <a:latin typeface="黑体" panose="02010609060101010101" pitchFamily="49" charset="-122"/>
                  <a:ea typeface="黑体" panose="02010609060101010101" pitchFamily="49" charset="-122"/>
                  <a:hlinkClick r:id="rId2"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2" action="ppaction://hlinkfile"/>
                </a:rPr>
                <a:t>视频</a:t>
              </a:r>
              <a:r>
                <a:rPr lang="en-US" altLang="zh-CN" sz="1600" b="1">
                  <a:solidFill>
                    <a:schemeClr val="accent2"/>
                  </a:solidFill>
                  <a:latin typeface="黑体" panose="02010609060101010101" pitchFamily="49" charset="-122"/>
                  <a:ea typeface="黑体" panose="02010609060101010101" pitchFamily="49" charset="-122"/>
                  <a:hlinkClick r:id="rId2"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2" action="ppaction://hlinkfile"/>
                </a:rPr>
                <a:t> 久久为功</a:t>
              </a:r>
              <a:r>
                <a:rPr lang="en-US" altLang="zh-CN" sz="1600" b="1">
                  <a:solidFill>
                    <a:schemeClr val="accent2"/>
                  </a:solidFill>
                  <a:latin typeface="黑体" panose="02010609060101010101" pitchFamily="49" charset="-122"/>
                  <a:ea typeface="黑体" panose="02010609060101010101" pitchFamily="49" charset="-122"/>
                  <a:hlinkClick r:id="rId2"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2" action="ppaction://hlinkfile"/>
                </a:rPr>
                <a:t>塞罕坝建设者今获奖</a:t>
              </a:r>
              <a:endParaRPr lang="zh-CN" altLang="en-US" sz="1600" b="1">
                <a:solidFill>
                  <a:schemeClr val="accent2"/>
                </a:solidFill>
                <a:latin typeface="黑体" panose="02010609060101010101" pitchFamily="49" charset="-122"/>
                <a:ea typeface="黑体" panose="02010609060101010101" pitchFamily="49"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75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43015"/>
                                        </p:tgtEl>
                                        <p:attrNameLst>
                                          <p:attrName>style.visibility</p:attrName>
                                        </p:attrNameLst>
                                      </p:cBhvr>
                                      <p:to>
                                        <p:strVal val="visible"/>
                                      </p:to>
                                    </p:set>
                                    <p:animEffect transition="in" filter="wipe(down)">
                                      <p:cBhvr>
                                        <p:cTn id="18" dur="500"/>
                                        <p:tgtEl>
                                          <p:spTgt spid="43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150811" y="178849"/>
            <a:ext cx="4249738" cy="539210"/>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en-US" sz="2400" b="1" dirty="0">
                <a:solidFill>
                  <a:srgbClr val="000000"/>
                </a:solidFill>
                <a:latin typeface="黑体" panose="02010609060101010101" pitchFamily="49" charset="-122"/>
                <a:ea typeface="黑体" panose="02010609060101010101" pitchFamily="49" charset="-122"/>
                <a:sym typeface="+mn-ea"/>
              </a:rPr>
              <a:t>第三，建立健全生态补偿机制</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grpSp>
        <p:nvGrpSpPr>
          <p:cNvPr id="2" name="组合 14"/>
          <p:cNvGrpSpPr/>
          <p:nvPr/>
        </p:nvGrpSpPr>
        <p:grpSpPr bwMode="auto">
          <a:xfrm>
            <a:off x="266700" y="1230313"/>
            <a:ext cx="4124325" cy="2503488"/>
            <a:chOff x="1962150" y="1785936"/>
            <a:chExt cx="4124545" cy="2503552"/>
          </a:xfrm>
          <a:effectLst>
            <a:outerShdw blurRad="50800" dist="38100" dir="2700000" algn="tl" rotWithShape="0">
              <a:prstClr val="black">
                <a:alpha val="40000"/>
              </a:prstClr>
            </a:outerShdw>
          </a:effectLst>
        </p:grpSpPr>
        <p:sp>
          <p:nvSpPr>
            <p:cNvPr id="16" name="TextBox 13"/>
            <p:cNvSpPr/>
            <p:nvPr/>
          </p:nvSpPr>
          <p:spPr>
            <a:xfrm>
              <a:off x="1962150" y="1785936"/>
              <a:ext cx="4124545" cy="2503552"/>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Freeform 30"/>
            <p:cNvSpPr/>
            <p:nvPr/>
          </p:nvSpPr>
          <p:spPr bwMode="auto">
            <a:xfrm>
              <a:off x="1962150" y="1797048"/>
              <a:ext cx="890636" cy="889023"/>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34"/>
            <p:cNvSpPr/>
            <p:nvPr/>
          </p:nvSpPr>
          <p:spPr bwMode="auto">
            <a:xfrm>
              <a:off x="2117733" y="1927226"/>
              <a:ext cx="241313" cy="312746"/>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35"/>
            <p:cNvSpPr/>
            <p:nvPr/>
          </p:nvSpPr>
          <p:spPr bwMode="auto">
            <a:xfrm>
              <a:off x="2270141" y="2109794"/>
              <a:ext cx="88905" cy="130178"/>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Freeform 36"/>
            <p:cNvSpPr>
              <a:spLocks noEditPoints="1"/>
            </p:cNvSpPr>
            <p:nvPr/>
          </p:nvSpPr>
          <p:spPr bwMode="auto">
            <a:xfrm>
              <a:off x="2203463" y="1992316"/>
              <a:ext cx="153996" cy="220668"/>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Freeform 37"/>
            <p:cNvSpPr/>
            <p:nvPr/>
          </p:nvSpPr>
          <p:spPr bwMode="auto">
            <a:xfrm>
              <a:off x="2160599" y="2014542"/>
              <a:ext cx="96842" cy="28576"/>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Freeform 38"/>
            <p:cNvSpPr/>
            <p:nvPr/>
          </p:nvSpPr>
          <p:spPr bwMode="auto">
            <a:xfrm>
              <a:off x="2160599" y="2068518"/>
              <a:ext cx="63503" cy="26988"/>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8"/>
            <p:cNvSpPr txBox="1">
              <a:spLocks noChangeArrowheads="1"/>
            </p:cNvSpPr>
            <p:nvPr/>
          </p:nvSpPr>
          <p:spPr bwMode="auto">
            <a:xfrm>
              <a:off x="2117733" y="2065343"/>
              <a:ext cx="3956260" cy="885848"/>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eaLnBrk="0" hangingPunct="0">
                <a:buFont typeface="Arial" panose="020B0604020202020204" pitchFamily="34" charset="0"/>
                <a:buChar char="•"/>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要探索生态产品价值的实现形式，探索绿水青山就是金山银山的具体实现路径；</a:t>
              </a:r>
              <a:endParaRPr lang="en-US" altLang="zh-CN"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endParaRPr>
            </a:p>
            <a:p>
              <a:pPr indent="360045" eaLnBrk="0" hangingPunct="0">
                <a:buFont typeface="Arial" panose="020B0604020202020204" pitchFamily="34" charset="0"/>
                <a:buChar char="•"/>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健全以绿色生态为导向的农业政策支持体系，完善农业补贴制度，让保护环境不吃亏、能得到实实在在利益，让农民成为绿色空间的守护人。</a:t>
              </a:r>
            </a:p>
          </p:txBody>
        </p:sp>
      </p:grpSp>
      <p:pic>
        <p:nvPicPr>
          <p:cNvPr id="44047" name="Picture 1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738" y="1230313"/>
            <a:ext cx="45085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16"/>
          <p:cNvGrpSpPr>
            <a:grpSpLocks/>
          </p:cNvGrpSpPr>
          <p:nvPr/>
        </p:nvGrpSpPr>
        <p:grpSpPr bwMode="auto">
          <a:xfrm>
            <a:off x="4497388" y="719138"/>
            <a:ext cx="3981450" cy="387350"/>
            <a:chOff x="4806346" y="1488945"/>
            <a:chExt cx="3981501" cy="387914"/>
          </a:xfrm>
        </p:grpSpPr>
        <p:pic>
          <p:nvPicPr>
            <p:cNvPr id="53254" name="图片 54">
              <a:hlinkClick r:id="rId2" action="ppaction://hlinkfile"/>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4806346" y="1488945"/>
              <a:ext cx="531982" cy="387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文本框 55"/>
            <p:cNvSpPr txBox="1">
              <a:spLocks noChangeArrowheads="1"/>
            </p:cNvSpPr>
            <p:nvPr/>
          </p:nvSpPr>
          <p:spPr bwMode="auto">
            <a:xfrm>
              <a:off x="5601996" y="1529889"/>
              <a:ext cx="3185851" cy="33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en-US" altLang="zh-CN" sz="1600" b="1">
                  <a:solidFill>
                    <a:schemeClr val="accent2"/>
                  </a:solidFill>
                  <a:latin typeface="黑体" panose="02010609060101010101" pitchFamily="49" charset="-122"/>
                  <a:ea typeface="黑体" panose="02010609060101010101" pitchFamily="49" charset="-122"/>
                  <a:hlinkClick r:id="rId2"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2" action="ppaction://hlinkfile"/>
                </a:rPr>
                <a:t>视频</a:t>
              </a:r>
              <a:r>
                <a:rPr lang="en-US" altLang="zh-CN" sz="1600" b="1">
                  <a:solidFill>
                    <a:schemeClr val="accent2"/>
                  </a:solidFill>
                  <a:latin typeface="黑体" panose="02010609060101010101" pitchFamily="49" charset="-122"/>
                  <a:ea typeface="黑体" panose="02010609060101010101" pitchFamily="49" charset="-122"/>
                  <a:hlinkClick r:id="rId2"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2" action="ppaction://hlinkfile"/>
                </a:rPr>
                <a:t> “两山论”的新安江实践</a:t>
              </a:r>
              <a:endParaRPr lang="zh-CN" altLang="en-US" sz="1600" b="1">
                <a:solidFill>
                  <a:schemeClr val="accent2"/>
                </a:solidFill>
                <a:latin typeface="黑体" panose="02010609060101010101" pitchFamily="49" charset="-122"/>
                <a:ea typeface="黑体" panose="02010609060101010101" pitchFamily="49" charset="-122"/>
              </a:endParaRPr>
            </a:p>
          </p:txBody>
        </p:sp>
      </p:grpSp>
      <p:sp>
        <p:nvSpPr>
          <p:cNvPr id="36" name="任意多边形 35"/>
          <p:cNvSpPr/>
          <p:nvPr/>
        </p:nvSpPr>
        <p:spPr>
          <a:xfrm>
            <a:off x="5274939" y="3907485"/>
            <a:ext cx="1544150" cy="105438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4">
              <a:lumMod val="50000"/>
              <a:lumOff val="50000"/>
            </a:schemeClr>
          </a:solidFill>
          <a:ln>
            <a:noFill/>
          </a:ln>
          <a:effectLst/>
          <a:scene3d>
            <a:camera prst="orthographicFront">
              <a:rot lat="0" lon="0" rev="0"/>
            </a:camera>
            <a:lightRig rig="chilly" dir="t">
              <a:rot lat="0" lon="0" rev="18480000"/>
            </a:lightRig>
          </a:scene3d>
          <a:sp3d prstMaterial="clear">
            <a:bevelT h="635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363760" tIns="404451" rIns="363760" bIns="404451" spcCol="127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zh-CN" sz="2000" b="1" dirty="0">
                <a:solidFill>
                  <a:srgbClr val="C00000"/>
                </a:solidFill>
                <a:latin typeface="微软雅黑" panose="020B0503020204020204" pitchFamily="34" charset="-122"/>
                <a:ea typeface="微软雅黑" panose="020B0503020204020204" pitchFamily="34" charset="-122"/>
                <a:sym typeface="+mn-ea"/>
              </a:rPr>
              <a:t>谁污染谁治理</a:t>
            </a:r>
            <a:endParaRPr lang="zh-CN" altLang="en-US" sz="2000" b="1" dirty="0">
              <a:solidFill>
                <a:srgbClr val="C00000"/>
              </a:solidFill>
              <a:latin typeface="微软雅黑" panose="020B0503020204020204" pitchFamily="34" charset="-122"/>
              <a:ea typeface="微软雅黑" panose="020B0503020204020204" pitchFamily="34" charset="-122"/>
              <a:sym typeface="+mn-ea"/>
            </a:endParaRPr>
          </a:p>
        </p:txBody>
      </p:sp>
      <p:sp>
        <p:nvSpPr>
          <p:cNvPr id="37" name="任意多边形 36"/>
          <p:cNvSpPr/>
          <p:nvPr/>
        </p:nvSpPr>
        <p:spPr>
          <a:xfrm>
            <a:off x="3855863" y="3907486"/>
            <a:ext cx="1346548" cy="1054387"/>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a:effectLst/>
          <a:scene3d>
            <a:camera prst="orthographicFront">
              <a:rot lat="0" lon="0" rev="0"/>
            </a:camera>
            <a:lightRig rig="chilly" dir="t">
              <a:rot lat="0" lon="0" rev="18480000"/>
            </a:lightRig>
          </a:scene3d>
          <a:sp3d prstMaterial="clear">
            <a:bevelT h="63500"/>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lIns="272320" tIns="313011" rIns="272320" bIns="313011" spcCol="127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FontTx/>
              <a:buNone/>
              <a:defRPr/>
            </a:pPr>
            <a:r>
              <a:rPr lang="zh-CN" altLang="zh-CN" sz="2000" b="1" dirty="0" smtClean="0">
                <a:solidFill>
                  <a:srgbClr val="C00000"/>
                </a:solidFill>
                <a:latin typeface="微软雅黑" panose="020B0503020204020204" pitchFamily="34" charset="-122"/>
                <a:ea typeface="微软雅黑" panose="020B0503020204020204" pitchFamily="34" charset="-122"/>
                <a:sym typeface="+mn-ea"/>
              </a:rPr>
              <a:t>谁受益谁补偿</a:t>
            </a:r>
            <a:endParaRPr lang="zh-CN" altLang="en-US" sz="2000" b="1" dirty="0">
              <a:solidFill>
                <a:srgbClr val="C00000"/>
              </a:solidFill>
              <a:latin typeface="微软雅黑" panose="020B0503020204020204" pitchFamily="34" charset="-122"/>
              <a:ea typeface="微软雅黑" panose="020B0503020204020204" pitchFamily="34" charset="-122"/>
              <a:sym typeface="+mn-ea"/>
            </a:endParaRPr>
          </a:p>
        </p:txBody>
      </p:sp>
      <p:sp>
        <p:nvSpPr>
          <p:cNvPr id="40" name="圆角矩形 39"/>
          <p:cNvSpPr/>
          <p:nvPr/>
        </p:nvSpPr>
        <p:spPr>
          <a:xfrm>
            <a:off x="378321" y="4131670"/>
            <a:ext cx="3405014" cy="542525"/>
          </a:xfrm>
          <a:prstGeom prst="roundRect">
            <a:avLst>
              <a:gd name="adj" fmla="val 50000"/>
            </a:avLst>
          </a:prstGeom>
          <a:solidFill>
            <a:srgbClr val="FFFFF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5"/>
          </a:lnRef>
          <a:fillRef idx="2">
            <a:schemeClr val="accent5"/>
          </a:fillRef>
          <a:effectRef idx="1">
            <a:schemeClr val="accent5"/>
          </a:effectRef>
          <a:fontRef idx="minor">
            <a:schemeClr val="dk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40000"/>
              </a:lnSpc>
              <a:buFontTx/>
              <a:buNone/>
              <a:defRPr/>
            </a:pPr>
            <a:r>
              <a:rPr lang="zh-CN" altLang="zh-CN" b="1" dirty="0" smtClean="0">
                <a:solidFill>
                  <a:srgbClr val="000000"/>
                </a:solidFill>
                <a:latin typeface="微软雅黑" panose="020B0503020204020204" pitchFamily="34" charset="-122"/>
                <a:ea typeface="微软雅黑" panose="020B0503020204020204" pitchFamily="34" charset="-122"/>
                <a:sym typeface="+mn-ea"/>
              </a:rPr>
              <a:t>生态补偿机制坚持“</a:t>
            </a:r>
            <a:r>
              <a:rPr lang="zh-CN" altLang="zh-CN" b="1" dirty="0" smtClean="0">
                <a:solidFill>
                  <a:srgbClr val="C00000"/>
                </a:solidFill>
                <a:latin typeface="微软雅黑" panose="020B0503020204020204" pitchFamily="34" charset="-122"/>
                <a:ea typeface="微软雅黑" panose="020B0503020204020204" pitchFamily="34" charset="-122"/>
                <a:sym typeface="+mn-ea"/>
              </a:rPr>
              <a:t>四谁原则</a:t>
            </a:r>
            <a:r>
              <a:rPr lang="zh-CN" altLang="zh-CN" b="1" dirty="0" smtClean="0">
                <a:solidFill>
                  <a:srgbClr val="000000"/>
                </a:solidFill>
                <a:latin typeface="微软雅黑" panose="020B0503020204020204" pitchFamily="34" charset="-122"/>
                <a:ea typeface="微软雅黑" panose="020B0503020204020204" pitchFamily="34" charset="-122"/>
                <a:sym typeface="+mn-ea"/>
              </a:rPr>
              <a:t>”</a:t>
            </a:r>
            <a:endParaRPr b="1" dirty="0">
              <a:solidFill>
                <a:srgbClr val="000000"/>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750"/>
                                        <p:tgtEl>
                                          <p:spTgt spid="3"/>
                                        </p:tgtEl>
                                      </p:cBhvr>
                                    </p:animEffect>
                                  </p:childTnLst>
                                </p:cTn>
                              </p:par>
                              <p:par>
                                <p:cTn id="16" presetID="54" presetClass="entr" presetSubtype="0" accel="100000" fill="hold" nodeType="withEffect">
                                  <p:stCondLst>
                                    <p:cond delay="0"/>
                                  </p:stCondLst>
                                  <p:childTnLst>
                                    <p:set>
                                      <p:cBhvr>
                                        <p:cTn id="17" dur="1" fill="hold">
                                          <p:stCondLst>
                                            <p:cond delay="0"/>
                                          </p:stCondLst>
                                        </p:cTn>
                                        <p:tgtEl>
                                          <p:spTgt spid="44047"/>
                                        </p:tgtEl>
                                        <p:attrNameLst>
                                          <p:attrName>style.visibility</p:attrName>
                                        </p:attrNameLst>
                                      </p:cBhvr>
                                      <p:to>
                                        <p:strVal val="visible"/>
                                      </p:to>
                                    </p:set>
                                    <p:anim calcmode="lin" valueType="num">
                                      <p:cBhvr>
                                        <p:cTn id="18" dur="500" fill="hold"/>
                                        <p:tgtEl>
                                          <p:spTgt spid="44047"/>
                                        </p:tgtEl>
                                        <p:attrNameLst>
                                          <p:attrName>ppt_w</p:attrName>
                                        </p:attrNameLst>
                                      </p:cBhvr>
                                      <p:tavLst>
                                        <p:tav tm="0">
                                          <p:val>
                                            <p:strVal val="#ppt_w*0.05"/>
                                          </p:val>
                                        </p:tav>
                                        <p:tav tm="100000">
                                          <p:val>
                                            <p:strVal val="#ppt_w"/>
                                          </p:val>
                                        </p:tav>
                                      </p:tavLst>
                                    </p:anim>
                                    <p:anim calcmode="lin" valueType="num">
                                      <p:cBhvr>
                                        <p:cTn id="19" dur="500" fill="hold"/>
                                        <p:tgtEl>
                                          <p:spTgt spid="44047"/>
                                        </p:tgtEl>
                                        <p:attrNameLst>
                                          <p:attrName>ppt_h</p:attrName>
                                        </p:attrNameLst>
                                      </p:cBhvr>
                                      <p:tavLst>
                                        <p:tav tm="0">
                                          <p:val>
                                            <p:strVal val="#ppt_h"/>
                                          </p:val>
                                        </p:tav>
                                        <p:tav tm="100000">
                                          <p:val>
                                            <p:strVal val="#ppt_h"/>
                                          </p:val>
                                        </p:tav>
                                      </p:tavLst>
                                    </p:anim>
                                    <p:anim calcmode="lin" valueType="num">
                                      <p:cBhvr>
                                        <p:cTn id="20" dur="500" fill="hold"/>
                                        <p:tgtEl>
                                          <p:spTgt spid="44047"/>
                                        </p:tgtEl>
                                        <p:attrNameLst>
                                          <p:attrName>ppt_x</p:attrName>
                                        </p:attrNameLst>
                                      </p:cBhvr>
                                      <p:tavLst>
                                        <p:tav tm="0">
                                          <p:val>
                                            <p:strVal val="#ppt_x-.2"/>
                                          </p:val>
                                        </p:tav>
                                        <p:tav tm="100000">
                                          <p:val>
                                            <p:strVal val="#ppt_x"/>
                                          </p:val>
                                        </p:tav>
                                      </p:tavLst>
                                    </p:anim>
                                    <p:anim calcmode="lin" valueType="num">
                                      <p:cBhvr>
                                        <p:cTn id="21" dur="500" fill="hold"/>
                                        <p:tgtEl>
                                          <p:spTgt spid="44047"/>
                                        </p:tgtEl>
                                        <p:attrNameLst>
                                          <p:attrName>ppt_y</p:attrName>
                                        </p:attrNameLst>
                                      </p:cBhvr>
                                      <p:tavLst>
                                        <p:tav tm="0">
                                          <p:val>
                                            <p:strVal val="#ppt_y"/>
                                          </p:val>
                                        </p:tav>
                                        <p:tav tm="100000">
                                          <p:val>
                                            <p:strVal val="#ppt_y"/>
                                          </p:val>
                                        </p:tav>
                                      </p:tavLst>
                                    </p:anim>
                                    <p:animEffect transition="in" filter="fade">
                                      <p:cBhvr>
                                        <p:cTn id="22" dur="500"/>
                                        <p:tgtEl>
                                          <p:spTgt spid="44047"/>
                                        </p:tgtEl>
                                      </p:cBhvr>
                                    </p:animEffect>
                                  </p:childTnLst>
                                </p:cTn>
                              </p:par>
                            </p:childTnLst>
                          </p:cTn>
                        </p:par>
                        <p:par>
                          <p:cTn id="23" fill="hold" nodeType="afterGroup">
                            <p:stCondLst>
                              <p:cond delay="1750"/>
                            </p:stCondLst>
                            <p:childTnLst>
                              <p:par>
                                <p:cTn id="24" presetID="5" presetClass="entr" presetSubtype="10"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checkerboard(across)">
                                      <p:cBhvr>
                                        <p:cTn id="26" dur="500"/>
                                        <p:tgtEl>
                                          <p:spTgt spid="40"/>
                                        </p:tgtEl>
                                      </p:cBhvr>
                                    </p:animEffect>
                                  </p:childTnLst>
                                </p:cTn>
                              </p:par>
                            </p:childTnLst>
                          </p:cTn>
                        </p:par>
                        <p:par>
                          <p:cTn id="27" fill="hold" nodeType="afterGroup">
                            <p:stCondLst>
                              <p:cond delay="2250"/>
                            </p:stCondLst>
                            <p:childTnLst>
                              <p:par>
                                <p:cTn id="28" presetID="5" presetClass="entr" presetSubtype="10"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checkerboard(across)">
                                      <p:cBhvr>
                                        <p:cTn id="30" dur="500"/>
                                        <p:tgtEl>
                                          <p:spTgt spid="36"/>
                                        </p:tgtEl>
                                      </p:cBhvr>
                                    </p:animEffect>
                                  </p:childTnLst>
                                </p:cTn>
                              </p:par>
                              <p:par>
                                <p:cTn id="31" presetID="5" presetClass="entr" presetSubtype="1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checkerboard(across)">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104000" y="184941"/>
            <a:ext cx="4454322" cy="586376"/>
          </a:xfrm>
          <a:prstGeom prst="roundRect">
            <a:avLst/>
          </a:prstGeom>
          <a:solidFill>
            <a:schemeClr val="accent3">
              <a:lumMod val="8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en-US" sz="2400" b="1" dirty="0">
                <a:solidFill>
                  <a:srgbClr val="000000"/>
                </a:solidFill>
                <a:latin typeface="黑体" panose="02010609060101010101" pitchFamily="49" charset="-122"/>
                <a:ea typeface="黑体" panose="02010609060101010101" pitchFamily="49" charset="-122"/>
                <a:sym typeface="+mn-ea"/>
              </a:rPr>
              <a:t>第四，大力发展“美丽经济”</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pic>
        <p:nvPicPr>
          <p:cNvPr id="12" name="图片 11">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735" y="1533526"/>
            <a:ext cx="4065689" cy="2820970"/>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27"/>
          <p:cNvGrpSpPr>
            <a:grpSpLocks/>
          </p:cNvGrpSpPr>
          <p:nvPr/>
        </p:nvGrpSpPr>
        <p:grpSpPr bwMode="auto">
          <a:xfrm>
            <a:off x="4411663" y="1058863"/>
            <a:ext cx="4732337" cy="387350"/>
            <a:chOff x="5318987" y="1192445"/>
            <a:chExt cx="5086835" cy="387700"/>
          </a:xfrm>
        </p:grpSpPr>
        <p:pic>
          <p:nvPicPr>
            <p:cNvPr id="54277" name="图片 5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5318987" y="1192445"/>
              <a:ext cx="531689" cy="3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文本框 55"/>
            <p:cNvSpPr txBox="1">
              <a:spLocks noChangeArrowheads="1"/>
            </p:cNvSpPr>
            <p:nvPr/>
          </p:nvSpPr>
          <p:spPr bwMode="auto">
            <a:xfrm>
              <a:off x="5476632" y="1203739"/>
              <a:ext cx="4929190" cy="3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en-US" altLang="zh-CN" sz="1600" b="1">
                  <a:solidFill>
                    <a:schemeClr val="accent2"/>
                  </a:solidFill>
                  <a:latin typeface="黑体" panose="02010609060101010101" pitchFamily="49" charset="-122"/>
                  <a:ea typeface="黑体" panose="02010609060101010101" pitchFamily="49" charset="-122"/>
                  <a:hlinkClick r:id="rId5"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5" action="ppaction://hlinkfile"/>
                </a:rPr>
                <a:t>视频</a:t>
              </a:r>
              <a:r>
                <a:rPr lang="en-US" altLang="zh-CN" sz="1600" b="1">
                  <a:solidFill>
                    <a:schemeClr val="accent2"/>
                  </a:solidFill>
                  <a:latin typeface="黑体" panose="02010609060101010101" pitchFamily="49" charset="-122"/>
                  <a:ea typeface="黑体" panose="02010609060101010101" pitchFamily="49" charset="-122"/>
                  <a:hlinkClick r:id="rId5"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5" action="ppaction://hlinkfile"/>
                </a:rPr>
                <a:t>穷山沟“逆袭”变身旅游“明星村”</a:t>
              </a:r>
              <a:endParaRPr lang="zh-CN" altLang="en-US" sz="1600" b="1">
                <a:solidFill>
                  <a:schemeClr val="accent2"/>
                </a:solidFill>
                <a:latin typeface="黑体" panose="02010609060101010101" pitchFamily="49" charset="-122"/>
                <a:ea typeface="黑体" panose="02010609060101010101" pitchFamily="49" charset="-122"/>
              </a:endParaRPr>
            </a:p>
          </p:txBody>
        </p:sp>
      </p:grpSp>
      <p:grpSp>
        <p:nvGrpSpPr>
          <p:cNvPr id="3" name="组合 7"/>
          <p:cNvGrpSpPr/>
          <p:nvPr/>
        </p:nvGrpSpPr>
        <p:grpSpPr bwMode="auto">
          <a:xfrm>
            <a:off x="247650" y="1582737"/>
            <a:ext cx="4013200" cy="2022475"/>
            <a:chOff x="1962150" y="1674807"/>
            <a:chExt cx="4013414" cy="2022527"/>
          </a:xfrm>
          <a:effectLst>
            <a:outerShdw blurRad="50800" dist="38100" dir="2700000" algn="tl" rotWithShape="0">
              <a:prstClr val="black">
                <a:alpha val="40000"/>
              </a:prstClr>
            </a:outerShdw>
          </a:effectLst>
        </p:grpSpPr>
        <p:sp>
          <p:nvSpPr>
            <p:cNvPr id="10" name="TextBox 13"/>
            <p:cNvSpPr/>
            <p:nvPr/>
          </p:nvSpPr>
          <p:spPr>
            <a:xfrm>
              <a:off x="1962150" y="1674807"/>
              <a:ext cx="4013414" cy="2022527"/>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Freeform 30"/>
            <p:cNvSpPr/>
            <p:nvPr/>
          </p:nvSpPr>
          <p:spPr bwMode="auto">
            <a:xfrm>
              <a:off x="1962150" y="1797048"/>
              <a:ext cx="890636" cy="889023"/>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34"/>
            <p:cNvSpPr/>
            <p:nvPr/>
          </p:nvSpPr>
          <p:spPr bwMode="auto">
            <a:xfrm>
              <a:off x="2117733" y="1927226"/>
              <a:ext cx="241313" cy="312746"/>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Freeform 35"/>
            <p:cNvSpPr/>
            <p:nvPr/>
          </p:nvSpPr>
          <p:spPr bwMode="auto">
            <a:xfrm>
              <a:off x="2270141" y="2109794"/>
              <a:ext cx="88905" cy="130178"/>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Freeform 36"/>
            <p:cNvSpPr>
              <a:spLocks noEditPoints="1"/>
            </p:cNvSpPr>
            <p:nvPr/>
          </p:nvSpPr>
          <p:spPr bwMode="auto">
            <a:xfrm>
              <a:off x="2203463" y="1992316"/>
              <a:ext cx="153996" cy="220668"/>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Freeform 37"/>
            <p:cNvSpPr/>
            <p:nvPr/>
          </p:nvSpPr>
          <p:spPr bwMode="auto">
            <a:xfrm>
              <a:off x="2160599" y="2014542"/>
              <a:ext cx="96842" cy="28576"/>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Freeform 38"/>
            <p:cNvSpPr/>
            <p:nvPr/>
          </p:nvSpPr>
          <p:spPr bwMode="auto">
            <a:xfrm>
              <a:off x="2160599" y="2068518"/>
              <a:ext cx="63503" cy="26988"/>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8"/>
            <p:cNvSpPr txBox="1">
              <a:spLocks noChangeArrowheads="1"/>
            </p:cNvSpPr>
            <p:nvPr/>
          </p:nvSpPr>
          <p:spPr bwMode="auto">
            <a:xfrm>
              <a:off x="2203463" y="1992316"/>
              <a:ext cx="3670496" cy="885848"/>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algn="just" eaLnBrk="0" hangingPunct="0">
                <a:buFontTx/>
                <a:buNone/>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发展生态产业、绿色产业、循环经济和生态旅游、养老养生产业， 将乡村生态优势转化为发展生态经济的优势，让更多老百姓吃上生态饭，让乡情美景与现代生活融为一体。</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750"/>
                                        <p:tgtEl>
                                          <p:spTgt spid="2"/>
                                        </p:tgtEl>
                                      </p:cBhvr>
                                    </p:animEffect>
                                  </p:childTnLst>
                                </p:cTn>
                              </p:par>
                              <p:par>
                                <p:cTn id="16" presetID="53" presetClass="entr" presetSubtype="16"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250" fill="hold"/>
                                        <p:tgtEl>
                                          <p:spTgt spid="12"/>
                                        </p:tgtEl>
                                        <p:attrNameLst>
                                          <p:attrName>ppt_w</p:attrName>
                                        </p:attrNameLst>
                                      </p:cBhvr>
                                      <p:tavLst>
                                        <p:tav tm="0">
                                          <p:val>
                                            <p:fltVal val="0"/>
                                          </p:val>
                                        </p:tav>
                                        <p:tav tm="100000">
                                          <p:val>
                                            <p:strVal val="#ppt_w"/>
                                          </p:val>
                                        </p:tav>
                                      </p:tavLst>
                                    </p:anim>
                                    <p:anim calcmode="lin" valueType="num">
                                      <p:cBhvr>
                                        <p:cTn id="19" dur="1250" fill="hold"/>
                                        <p:tgtEl>
                                          <p:spTgt spid="12"/>
                                        </p:tgtEl>
                                        <p:attrNameLst>
                                          <p:attrName>ppt_h</p:attrName>
                                        </p:attrNameLst>
                                      </p:cBhvr>
                                      <p:tavLst>
                                        <p:tav tm="0">
                                          <p:val>
                                            <p:fltVal val="0"/>
                                          </p:val>
                                        </p:tav>
                                        <p:tav tm="100000">
                                          <p:val>
                                            <p:strVal val="#ppt_h"/>
                                          </p:val>
                                        </p:tav>
                                      </p:tavLst>
                                    </p:anim>
                                    <p:animEffect transition="in" filter="fade">
                                      <p:cBhvr>
                                        <p:cTn id="20"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圆角 8"/>
          <p:cNvSpPr/>
          <p:nvPr/>
        </p:nvSpPr>
        <p:spPr>
          <a:xfrm>
            <a:off x="39012" y="151731"/>
            <a:ext cx="4182894" cy="660401"/>
          </a:xfrm>
          <a:prstGeom prst="roundRect">
            <a:avLst/>
          </a:prstGeom>
          <a:solidFill>
            <a:schemeClr val="accent3">
              <a:lumMod val="95000"/>
            </a:schemeClr>
          </a:solidFill>
        </p:spPr>
        <p:style>
          <a:lnRef idx="0">
            <a:schemeClr val="accent6"/>
          </a:lnRef>
          <a:fillRef idx="3">
            <a:schemeClr val="accent6"/>
          </a:fillRef>
          <a:effectRef idx="3">
            <a:schemeClr val="accent6"/>
          </a:effectRef>
          <a:fontRef idx="minor">
            <a:schemeClr val="lt1"/>
          </a:fontRef>
        </p:style>
        <p:txBody>
          <a:bodyPr anchor="ctr"/>
          <a:lstStyle/>
          <a:p>
            <a:pPr algn="ctr" eaLnBrk="0" hangingPunct="0">
              <a:buFontTx/>
              <a:buNone/>
              <a:defRPr/>
            </a:pPr>
            <a:r>
              <a:rPr lang="zh-CN" altLang="en-US" sz="2400" b="1" dirty="0">
                <a:solidFill>
                  <a:srgbClr val="000000"/>
                </a:solidFill>
                <a:latin typeface="黑体" panose="02010609060101010101" pitchFamily="49" charset="-122"/>
                <a:ea typeface="黑体" panose="02010609060101010101" pitchFamily="49" charset="-122"/>
                <a:sym typeface="+mn-ea"/>
              </a:rPr>
              <a:t>第五，改善农村人居环境</a:t>
            </a:r>
            <a:endParaRPr lang="zh-CN" altLang="en-US" sz="2400" dirty="0">
              <a:solidFill>
                <a:srgbClr val="000000"/>
              </a:solidFill>
              <a:latin typeface="黑体" panose="02010609060101010101" pitchFamily="49" charset="-122"/>
              <a:ea typeface="黑体" panose="02010609060101010101" pitchFamily="49" charset="-122"/>
              <a:sym typeface="+mn-ea"/>
            </a:endParaRPr>
          </a:p>
        </p:txBody>
      </p:sp>
      <p:grpSp>
        <p:nvGrpSpPr>
          <p:cNvPr id="2" name="组合 7"/>
          <p:cNvGrpSpPr/>
          <p:nvPr/>
        </p:nvGrpSpPr>
        <p:grpSpPr bwMode="auto">
          <a:xfrm>
            <a:off x="5078752" y="2593973"/>
            <a:ext cx="4065248" cy="2182307"/>
            <a:chOff x="1687838" y="1797048"/>
            <a:chExt cx="3890830" cy="2015480"/>
          </a:xfrm>
          <a:effectLst>
            <a:outerShdw blurRad="50800" dist="38100" dir="2700000" algn="tl" rotWithShape="0">
              <a:prstClr val="black">
                <a:alpha val="40000"/>
              </a:prstClr>
            </a:outerShdw>
          </a:effectLst>
        </p:grpSpPr>
        <p:sp>
          <p:nvSpPr>
            <p:cNvPr id="11" name="TextBox 13"/>
            <p:cNvSpPr/>
            <p:nvPr/>
          </p:nvSpPr>
          <p:spPr>
            <a:xfrm>
              <a:off x="1687838" y="1822926"/>
              <a:ext cx="3616518" cy="1989602"/>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Freeform 30"/>
            <p:cNvSpPr/>
            <p:nvPr/>
          </p:nvSpPr>
          <p:spPr bwMode="auto">
            <a:xfrm>
              <a:off x="1962150" y="1797048"/>
              <a:ext cx="890636" cy="889207"/>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Freeform 34"/>
            <p:cNvSpPr/>
            <p:nvPr/>
          </p:nvSpPr>
          <p:spPr bwMode="auto">
            <a:xfrm>
              <a:off x="2117733" y="1927253"/>
              <a:ext cx="241313" cy="312811"/>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Freeform 35"/>
            <p:cNvSpPr/>
            <p:nvPr/>
          </p:nvSpPr>
          <p:spPr bwMode="auto">
            <a:xfrm>
              <a:off x="2270141" y="2109859"/>
              <a:ext cx="88905" cy="130205"/>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Freeform 36"/>
            <p:cNvSpPr>
              <a:spLocks noEditPoints="1"/>
            </p:cNvSpPr>
            <p:nvPr/>
          </p:nvSpPr>
          <p:spPr bwMode="auto">
            <a:xfrm>
              <a:off x="2203463" y="1992357"/>
              <a:ext cx="153996" cy="220713"/>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Freeform 37"/>
            <p:cNvSpPr/>
            <p:nvPr/>
          </p:nvSpPr>
          <p:spPr bwMode="auto">
            <a:xfrm>
              <a:off x="2160599" y="2014587"/>
              <a:ext cx="96842" cy="28582"/>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Freeform 38"/>
            <p:cNvSpPr/>
            <p:nvPr/>
          </p:nvSpPr>
          <p:spPr bwMode="auto">
            <a:xfrm>
              <a:off x="2160599" y="2068574"/>
              <a:ext cx="63503" cy="26993"/>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文本框 8"/>
            <p:cNvSpPr txBox="1">
              <a:spLocks noChangeArrowheads="1"/>
            </p:cNvSpPr>
            <p:nvPr/>
          </p:nvSpPr>
          <p:spPr bwMode="auto">
            <a:xfrm>
              <a:off x="2078044" y="2037384"/>
              <a:ext cx="3500624" cy="886032"/>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eaLnBrk="0" hangingPunct="0">
                <a:buFontTx/>
                <a:buNone/>
                <a:defRPr/>
              </a:pPr>
              <a:r>
                <a:rPr lang="zh-CN" altLang="en-US"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实施</a:t>
              </a:r>
              <a:r>
                <a:rPr lang="en-US" altLang="zh-CN"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a:t>
              </a:r>
              <a:r>
                <a:rPr lang="zh-CN" altLang="en-US"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农村人居环境整治三年</a:t>
              </a:r>
              <a:endParaRPr lang="en-US" altLang="zh-CN"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endParaRPr>
            </a:p>
            <a:p>
              <a:pPr eaLnBrk="0" hangingPunct="0">
                <a:buFontTx/>
                <a:buNone/>
                <a:defRPr/>
              </a:pPr>
              <a:r>
                <a:rPr lang="zh-CN" altLang="en-US"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行动方案</a:t>
              </a:r>
              <a:r>
                <a:rPr lang="en-US" altLang="zh-CN"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a:t>
              </a:r>
              <a:r>
                <a:rPr lang="zh-CN" altLang="en-US"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a:t>
              </a:r>
              <a:endParaRPr lang="en-US" altLang="zh-CN"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endParaRPr>
            </a:p>
            <a:p>
              <a:pPr eaLnBrk="0" hangingPunct="0">
                <a:buFont typeface="Wingdings" panose="05000000000000000000" pitchFamily="2" charset="2"/>
                <a:buChar char="l"/>
                <a:defRPr/>
              </a:pPr>
              <a:r>
                <a:rPr lang="zh-CN" altLang="en-US"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垃圾治理</a:t>
              </a:r>
              <a:endParaRPr lang="en-US" altLang="zh-CN"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endParaRPr>
            </a:p>
            <a:p>
              <a:pPr eaLnBrk="0" hangingPunct="0">
                <a:buFont typeface="Wingdings" panose="05000000000000000000" pitchFamily="2" charset="2"/>
                <a:buChar char="l"/>
                <a:defRPr/>
              </a:pPr>
              <a:r>
                <a:rPr lang="zh-CN" altLang="en-US"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污水治理</a:t>
              </a:r>
              <a:endParaRPr lang="en-US" altLang="zh-CN"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endParaRPr>
            </a:p>
            <a:p>
              <a:pPr eaLnBrk="0" hangingPunct="0">
                <a:buFont typeface="Wingdings" panose="05000000000000000000" pitchFamily="2" charset="2"/>
                <a:buChar char="l"/>
                <a:defRPr/>
              </a:pPr>
              <a:r>
                <a:rPr lang="zh-CN" altLang="en-US" sz="2000"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村容村貌提升</a:t>
              </a:r>
            </a:p>
          </p:txBody>
        </p:sp>
      </p:grpSp>
      <p:pic>
        <p:nvPicPr>
          <p:cNvPr id="21" name="图片 20"/>
          <p:cNvPicPr>
            <a:picLocks noChangeAspect="1"/>
          </p:cNvPicPr>
          <p:nvPr/>
        </p:nvPicPr>
        <p:blipFill>
          <a:blip r:embed="rId2" cstate="print"/>
          <a:stretch>
            <a:fillRect/>
          </a:stretch>
        </p:blipFill>
        <p:spPr>
          <a:xfrm>
            <a:off x="165370" y="2645244"/>
            <a:ext cx="2292350" cy="15316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图片 21"/>
          <p:cNvPicPr>
            <a:picLocks noChangeAspect="1"/>
          </p:cNvPicPr>
          <p:nvPr/>
        </p:nvPicPr>
        <p:blipFill>
          <a:blip r:embed="rId3" cstate="print"/>
          <a:stretch>
            <a:fillRect/>
          </a:stretch>
        </p:blipFill>
        <p:spPr>
          <a:xfrm>
            <a:off x="2708060" y="2654500"/>
            <a:ext cx="2306852" cy="15413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 name="组合 14"/>
          <p:cNvGrpSpPr>
            <a:grpSpLocks/>
          </p:cNvGrpSpPr>
          <p:nvPr/>
        </p:nvGrpSpPr>
        <p:grpSpPr bwMode="auto">
          <a:xfrm>
            <a:off x="1060450" y="957732"/>
            <a:ext cx="7023100" cy="1517650"/>
            <a:chOff x="1775521" y="1052734"/>
            <a:chExt cx="7021877" cy="1025830"/>
          </a:xfrm>
        </p:grpSpPr>
        <p:sp>
          <p:nvSpPr>
            <p:cNvPr id="25" name="圆角矩形 24"/>
            <p:cNvSpPr/>
            <p:nvPr/>
          </p:nvSpPr>
          <p:spPr bwMode="auto">
            <a:xfrm>
              <a:off x="1775521" y="1052734"/>
              <a:ext cx="7021877" cy="1025830"/>
            </a:xfrm>
            <a:prstGeom prst="roundRect">
              <a:avLst/>
            </a:prstGeom>
            <a:solidFill>
              <a:srgbClr val="FFFFF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55304" name="组合 35"/>
            <p:cNvGrpSpPr>
              <a:grpSpLocks/>
            </p:cNvGrpSpPr>
            <p:nvPr/>
          </p:nvGrpSpPr>
          <p:grpSpPr bwMode="auto">
            <a:xfrm>
              <a:off x="1838844" y="1075108"/>
              <a:ext cx="814413" cy="778117"/>
              <a:chOff x="1667718" y="1013899"/>
              <a:chExt cx="814413" cy="778117"/>
            </a:xfrm>
          </p:grpSpPr>
          <p:pic>
            <p:nvPicPr>
              <p:cNvPr id="27" name="图片 2"/>
              <p:cNvPicPr>
                <a:picLocks noChangeAspect="1"/>
              </p:cNvPicPr>
              <p:nvPr/>
            </p:nvPicPr>
            <p:blipFill>
              <a:blip r:embed="rId4" cstate="print">
                <a:duotone>
                  <a:schemeClr val="accent6">
                    <a:shade val="45000"/>
                    <a:satMod val="135000"/>
                  </a:schemeClr>
                  <a:prstClr val="white"/>
                </a:duotone>
              </a:blip>
              <a:srcRect/>
              <a:stretch>
                <a:fillRect/>
              </a:stretch>
            </p:blipFill>
            <p:spPr bwMode="auto">
              <a:xfrm>
                <a:off x="1667718" y="1013899"/>
                <a:ext cx="541498" cy="542314"/>
              </a:xfrm>
              <a:prstGeom prst="rect">
                <a:avLst/>
              </a:prstGeom>
              <a:noFill/>
              <a:ln>
                <a:noFill/>
              </a:ln>
            </p:spPr>
          </p:pic>
          <p:sp>
            <p:nvSpPr>
              <p:cNvPr id="28" name="文本框 3"/>
              <p:cNvSpPr txBox="1">
                <a:spLocks noChangeArrowheads="1"/>
              </p:cNvSpPr>
              <p:nvPr/>
            </p:nvSpPr>
            <p:spPr bwMode="auto">
              <a:xfrm>
                <a:off x="2031359" y="1501221"/>
                <a:ext cx="450771" cy="290795"/>
              </a:xfrm>
              <a:prstGeom prst="rect">
                <a:avLst/>
              </a:prstGeom>
              <a:noFill/>
              <a:ln>
                <a:noFill/>
              </a:ln>
            </p:spPr>
            <p:txBody>
              <a:bodyPr>
                <a:spAutoFit/>
              </a:bodyPr>
              <a:lstStyle/>
              <a:p>
                <a:pPr eaLnBrk="0" hangingPunct="0">
                  <a:buFontTx/>
                  <a:buNone/>
                  <a:defRPr/>
                </a:pPr>
                <a:r>
                  <a:rPr lang="zh-CN" altLang="en-US" sz="2200" b="1" dirty="0">
                    <a:solidFill>
                      <a:schemeClr val="accent6">
                        <a:lumMod val="7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语</a:t>
                </a:r>
              </a:p>
            </p:txBody>
          </p:sp>
        </p:grpSp>
      </p:grpSp>
      <p:sp>
        <p:nvSpPr>
          <p:cNvPr id="20" name="矩形 19"/>
          <p:cNvSpPr/>
          <p:nvPr/>
        </p:nvSpPr>
        <p:spPr>
          <a:xfrm>
            <a:off x="2029080" y="1122521"/>
            <a:ext cx="5791200" cy="1311275"/>
          </a:xfrm>
          <a:prstGeom prst="rect">
            <a:avLst/>
          </a:prstGeom>
          <a:noFill/>
          <a:ln>
            <a:noFill/>
          </a:ln>
          <a:effectLst/>
        </p:spPr>
        <p:style>
          <a:lnRef idx="1">
            <a:schemeClr val="accent3"/>
          </a:lnRef>
          <a:fillRef idx="2">
            <a:schemeClr val="accent3"/>
          </a:fillRef>
          <a:effectRef idx="1">
            <a:schemeClr val="accent3"/>
          </a:effectRef>
          <a:fontRef idx="minor">
            <a:schemeClr val="dk1"/>
          </a:fontRef>
        </p:style>
        <p:txBody>
          <a:bodyPr anchor="ctr"/>
          <a:lstStyle/>
          <a:p>
            <a:pPr indent="457200" eaLnBrk="0" hangingPunct="0">
              <a:lnSpc>
                <a:spcPct val="125000"/>
              </a:lnSpc>
              <a:buFontTx/>
              <a:buNone/>
              <a:defRPr/>
            </a:pPr>
            <a:r>
              <a:rPr lang="zh-CN" altLang="en-US" b="1" dirty="0">
                <a:solidFill>
                  <a:srgbClr val="FF0000"/>
                </a:solidFill>
                <a:latin typeface="宋体" panose="02010600030101010101" pitchFamily="2" charset="-122"/>
                <a:ea typeface="宋体" panose="02010600030101010101" pitchFamily="2" charset="-122"/>
                <a:sym typeface="+mn-ea"/>
              </a:rPr>
              <a:t>农村环境整治这个事，不管是发达地区还是欠发达地区都要搞，标准可以有高有低，但最起码要给农民一个干净整洁的生活环境。</a:t>
            </a:r>
            <a:endParaRPr lang="en-US" altLang="zh-CN" b="1" dirty="0">
              <a:solidFill>
                <a:srgbClr val="FF0000"/>
              </a:solidFill>
              <a:latin typeface="宋体" panose="02010600030101010101" pitchFamily="2" charset="-122"/>
              <a:ea typeface="宋体" panose="02010600030101010101" pitchFamily="2" charset="-122"/>
              <a:sym typeface="+mn-ea"/>
            </a:endParaRPr>
          </a:p>
          <a:p>
            <a:pPr indent="457200" algn="r" eaLnBrk="0" hangingPunct="0">
              <a:lnSpc>
                <a:spcPct val="125000"/>
              </a:lnSpc>
              <a:buFontTx/>
              <a:buNone/>
              <a:defRPr/>
            </a:pPr>
            <a:r>
              <a:rPr lang="en-US" altLang="zh-CN" b="1" dirty="0">
                <a:solidFill>
                  <a:srgbClr val="000000"/>
                </a:solidFill>
                <a:latin typeface="宋体" panose="02010600030101010101" pitchFamily="2" charset="-122"/>
                <a:ea typeface="宋体" panose="02010600030101010101" pitchFamily="2" charset="-122"/>
                <a:sym typeface="+mn-ea"/>
              </a:rPr>
              <a:t>——</a:t>
            </a:r>
            <a:r>
              <a:rPr lang="zh-CN" altLang="en-US" b="1" dirty="0">
                <a:solidFill>
                  <a:srgbClr val="000000"/>
                </a:solidFill>
                <a:latin typeface="宋体" panose="02010600030101010101" pitchFamily="2" charset="-122"/>
                <a:ea typeface="宋体" panose="02010600030101010101" pitchFamily="2" charset="-122"/>
                <a:sym typeface="+mn-ea"/>
              </a:rPr>
              <a:t>习近平</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childTnLst>
                          </p:cTn>
                        </p:par>
                        <p:par>
                          <p:cTn id="13" fill="hold" nodeType="afterGroup">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par>
                          <p:cTn id="19" fill="hold" nodeType="afterGroup">
                            <p:stCondLst>
                              <p:cond delay="1500"/>
                            </p:stCondLst>
                            <p:childTnLst>
                              <p:par>
                                <p:cTn id="20" presetID="9"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42"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250"/>
                                        <p:tgtEl>
                                          <p:spTgt spid="21"/>
                                        </p:tgtEl>
                                      </p:cBhvr>
                                    </p:animEffect>
                                    <p:anim calcmode="lin" valueType="num">
                                      <p:cBhvr>
                                        <p:cTn id="26" dur="1250" fill="hold"/>
                                        <p:tgtEl>
                                          <p:spTgt spid="21"/>
                                        </p:tgtEl>
                                        <p:attrNameLst>
                                          <p:attrName>ppt_x</p:attrName>
                                        </p:attrNameLst>
                                      </p:cBhvr>
                                      <p:tavLst>
                                        <p:tav tm="0">
                                          <p:val>
                                            <p:strVal val="#ppt_x"/>
                                          </p:val>
                                        </p:tav>
                                        <p:tav tm="100000">
                                          <p:val>
                                            <p:strVal val="#ppt_x"/>
                                          </p:val>
                                        </p:tav>
                                      </p:tavLst>
                                    </p:anim>
                                    <p:anim calcmode="lin" valueType="num">
                                      <p:cBhvr>
                                        <p:cTn id="27" dur="125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25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58"/>
          <p:cNvGrpSpPr>
            <a:grpSpLocks/>
          </p:cNvGrpSpPr>
          <p:nvPr/>
        </p:nvGrpSpPr>
        <p:grpSpPr bwMode="auto">
          <a:xfrm>
            <a:off x="3310309" y="379400"/>
            <a:ext cx="2430091" cy="710247"/>
            <a:chOff x="600298" y="3747508"/>
            <a:chExt cx="2430928" cy="710247"/>
          </a:xfrm>
        </p:grpSpPr>
        <p:grpSp>
          <p:nvGrpSpPr>
            <p:cNvPr id="3" name="组合 59"/>
            <p:cNvGrpSpPr/>
            <p:nvPr/>
          </p:nvGrpSpPr>
          <p:grpSpPr>
            <a:xfrm>
              <a:off x="600298" y="3867205"/>
              <a:ext cx="590550" cy="590550"/>
              <a:chOff x="2981326" y="1724023"/>
              <a:chExt cx="590550" cy="590550"/>
            </a:xfrm>
            <a:effectLst>
              <a:outerShdw blurRad="50800" dist="38100" dir="13500000" algn="br" rotWithShape="0">
                <a:prstClr val="black">
                  <a:alpha val="40000"/>
                </a:prstClr>
              </a:outerShdw>
            </a:effectLst>
          </p:grpSpPr>
          <p:grpSp>
            <p:nvGrpSpPr>
              <p:cNvPr id="4" name="组合 61"/>
              <p:cNvGrpSpPr/>
              <p:nvPr/>
            </p:nvGrpSpPr>
            <p:grpSpPr>
              <a:xfrm>
                <a:off x="2981326" y="1724023"/>
                <a:ext cx="590550" cy="590550"/>
                <a:chOff x="2981326" y="1724023"/>
                <a:chExt cx="590550" cy="590550"/>
              </a:xfrm>
            </p:grpSpPr>
            <p:sp>
              <p:nvSpPr>
                <p:cNvPr id="23" name="椭圆 22"/>
                <p:cNvSpPr/>
                <p:nvPr/>
              </p:nvSpPr>
              <p:spPr>
                <a:xfrm>
                  <a:off x="2981326" y="1724023"/>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24" name="椭圆 23"/>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grpSp>
          <p:sp>
            <p:nvSpPr>
              <p:cNvPr id="17" name="文本框 62"/>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5</a:t>
                </a:r>
                <a:endParaRPr lang="zh-CN" altLang="en-US" sz="2400" b="1" i="1" dirty="0">
                  <a:solidFill>
                    <a:schemeClr val="accent6">
                      <a:lumMod val="75000"/>
                    </a:schemeClr>
                  </a:solidFill>
                </a:endParaRPr>
              </a:p>
            </p:txBody>
          </p:sp>
        </p:grpSp>
        <p:sp>
          <p:nvSpPr>
            <p:cNvPr id="56324" name="矩形 60"/>
            <p:cNvSpPr>
              <a:spLocks noChangeArrowheads="1"/>
            </p:cNvSpPr>
            <p:nvPr/>
          </p:nvSpPr>
          <p:spPr bwMode="auto">
            <a:xfrm>
              <a:off x="1409711" y="3747508"/>
              <a:ext cx="162151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组织振兴</a:t>
              </a:r>
            </a:p>
          </p:txBody>
        </p:sp>
      </p:grpSp>
      <p:sp>
        <p:nvSpPr>
          <p:cNvPr id="16" name="AutoShape 23"/>
          <p:cNvSpPr>
            <a:spLocks noChangeArrowheads="1"/>
          </p:cNvSpPr>
          <p:nvPr/>
        </p:nvSpPr>
        <p:spPr bwMode="auto">
          <a:xfrm>
            <a:off x="3686175" y="2405779"/>
            <a:ext cx="3084276" cy="515063"/>
          </a:xfrm>
          <a:prstGeom prst="roundRect">
            <a:avLst>
              <a:gd name="adj" fmla="val 50000"/>
            </a:avLst>
          </a:prstGeom>
          <a:solidFill>
            <a:schemeClr val="accent1">
              <a:lumMod val="20000"/>
              <a:lumOff val="80000"/>
            </a:schemeClr>
          </a:solidFill>
          <a:ln>
            <a:solidFill>
              <a:schemeClr val="accent1">
                <a:lumMod val="75000"/>
              </a:schemeClr>
            </a:solidFill>
          </a:ln>
          <a:effectLst>
            <a:outerShdw blurRad="57150" dist="19050" dir="5400000" algn="ctr" rotWithShape="0">
              <a:srgbClr val="000000">
                <a:alpha val="63000"/>
              </a:srgbClr>
            </a:outerShdw>
          </a:effectLst>
        </p:spPr>
        <p:txBody>
          <a:bodyPr wrap="none" anchor="ctr"/>
          <a:lstStyle/>
          <a:p>
            <a:pPr indent="457200" algn="just" eaLnBrk="0" hangingPunct="0">
              <a:lnSpc>
                <a:spcPct val="150000"/>
              </a:lnSpc>
              <a:spcBef>
                <a:spcPts val="1200"/>
              </a:spcBef>
              <a:defRPr/>
            </a:pPr>
            <a:r>
              <a:rPr lang="zh-CN" altLang="en-US" sz="2000" b="1" dirty="0">
                <a:solidFill>
                  <a:srgbClr val="000000"/>
                </a:solidFill>
                <a:latin typeface="宋体" panose="02010600030101010101" pitchFamily="2" charset="-122"/>
                <a:ea typeface="宋体" panose="02010600030101010101" pitchFamily="2" charset="-122"/>
                <a:sym typeface="+mn-ea"/>
              </a:rPr>
              <a:t>农村基层党组织</a:t>
            </a:r>
          </a:p>
        </p:txBody>
      </p:sp>
      <p:sp>
        <p:nvSpPr>
          <p:cNvPr id="19" name="AutoShape 23"/>
          <p:cNvSpPr>
            <a:spLocks noChangeArrowheads="1"/>
          </p:cNvSpPr>
          <p:nvPr/>
        </p:nvSpPr>
        <p:spPr bwMode="auto">
          <a:xfrm>
            <a:off x="3686175" y="3049588"/>
            <a:ext cx="3084276" cy="484187"/>
          </a:xfrm>
          <a:prstGeom prst="roundRect">
            <a:avLst>
              <a:gd name="adj" fmla="val 50000"/>
            </a:avLst>
          </a:prstGeom>
          <a:solidFill>
            <a:schemeClr val="accent1">
              <a:lumMod val="20000"/>
              <a:lumOff val="80000"/>
            </a:schemeClr>
          </a:solidFill>
          <a:ln>
            <a:solidFill>
              <a:schemeClr val="accent1">
                <a:lumMod val="75000"/>
              </a:schemeClr>
            </a:solidFill>
          </a:ln>
          <a:effectLst>
            <a:outerShdw blurRad="57150" dist="19050" dir="5400000" algn="ctr" rotWithShape="0">
              <a:srgbClr val="000000">
                <a:alpha val="63000"/>
              </a:srgbClr>
            </a:outerShdw>
          </a:effectLst>
        </p:spPr>
        <p:txBody>
          <a:bodyPr wrap="none" anchor="ctr"/>
          <a:lstStyle/>
          <a:p>
            <a:pPr indent="457200" algn="just" eaLnBrk="0" hangingPunct="0">
              <a:lnSpc>
                <a:spcPct val="150000"/>
              </a:lnSpc>
              <a:spcBef>
                <a:spcPts val="1200"/>
              </a:spcBef>
              <a:buFont typeface="Arial" panose="020B0604020202020204" pitchFamily="34" charset="0"/>
              <a:buNone/>
              <a:defRPr/>
            </a:pPr>
            <a:r>
              <a:rPr lang="zh-CN" altLang="en-US" sz="2000" b="1" dirty="0">
                <a:solidFill>
                  <a:srgbClr val="000000"/>
                </a:solidFill>
                <a:latin typeface="宋体" panose="02010600030101010101" pitchFamily="2" charset="-122"/>
                <a:ea typeface="宋体" panose="02010600030101010101" pitchFamily="2" charset="-122"/>
                <a:sym typeface="+mn-ea"/>
              </a:rPr>
              <a:t>农村自治组织</a:t>
            </a:r>
          </a:p>
        </p:txBody>
      </p:sp>
      <p:sp>
        <p:nvSpPr>
          <p:cNvPr id="20" name="AutoShape 23"/>
          <p:cNvSpPr>
            <a:spLocks noChangeArrowheads="1"/>
          </p:cNvSpPr>
          <p:nvPr/>
        </p:nvSpPr>
        <p:spPr bwMode="auto">
          <a:xfrm>
            <a:off x="3686176" y="3673475"/>
            <a:ext cx="3084276" cy="460780"/>
          </a:xfrm>
          <a:prstGeom prst="roundRect">
            <a:avLst>
              <a:gd name="adj" fmla="val 50000"/>
            </a:avLst>
          </a:prstGeom>
          <a:solidFill>
            <a:schemeClr val="accent1">
              <a:lumMod val="20000"/>
              <a:lumOff val="80000"/>
            </a:schemeClr>
          </a:solidFill>
          <a:ln>
            <a:solidFill>
              <a:schemeClr val="accent1">
                <a:lumMod val="75000"/>
              </a:schemeClr>
            </a:solidFill>
          </a:ln>
          <a:effectLst>
            <a:outerShdw blurRad="57150" dist="19050" dir="5400000" algn="ctr" rotWithShape="0">
              <a:srgbClr val="000000">
                <a:alpha val="63000"/>
              </a:srgbClr>
            </a:outerShdw>
          </a:effectLst>
        </p:spPr>
        <p:txBody>
          <a:bodyPr wrap="none" anchor="ctr"/>
          <a:lstStyle/>
          <a:p>
            <a:pPr indent="457200" algn="just" eaLnBrk="0" hangingPunct="0">
              <a:lnSpc>
                <a:spcPct val="150000"/>
              </a:lnSpc>
              <a:spcBef>
                <a:spcPts val="1200"/>
              </a:spcBef>
              <a:defRPr/>
            </a:pPr>
            <a:r>
              <a:rPr lang="zh-CN" altLang="en-US" sz="2000" b="1" dirty="0">
                <a:solidFill>
                  <a:srgbClr val="000000"/>
                </a:solidFill>
                <a:latin typeface="宋体" panose="02010600030101010101" pitchFamily="2" charset="-122"/>
                <a:ea typeface="宋体" panose="02010600030101010101" pitchFamily="2" charset="-122"/>
                <a:sym typeface="+mn-ea"/>
              </a:rPr>
              <a:t>农村社会组织</a:t>
            </a:r>
          </a:p>
        </p:txBody>
      </p:sp>
      <p:sp>
        <p:nvSpPr>
          <p:cNvPr id="21" name="AutoShape 23"/>
          <p:cNvSpPr>
            <a:spLocks noChangeArrowheads="1"/>
          </p:cNvSpPr>
          <p:nvPr/>
        </p:nvSpPr>
        <p:spPr bwMode="auto">
          <a:xfrm>
            <a:off x="3655476" y="4307957"/>
            <a:ext cx="3160476" cy="438150"/>
          </a:xfrm>
          <a:prstGeom prst="roundRect">
            <a:avLst>
              <a:gd name="adj" fmla="val 50000"/>
            </a:avLst>
          </a:prstGeom>
          <a:solidFill>
            <a:schemeClr val="accent1">
              <a:lumMod val="20000"/>
              <a:lumOff val="80000"/>
            </a:schemeClr>
          </a:solidFill>
          <a:ln>
            <a:solidFill>
              <a:schemeClr val="accent1">
                <a:lumMod val="75000"/>
              </a:schemeClr>
            </a:solidFill>
          </a:ln>
          <a:effectLst>
            <a:outerShdw blurRad="57150" dist="19050" dir="5400000" algn="ctr" rotWithShape="0">
              <a:srgbClr val="000000">
                <a:alpha val="63000"/>
              </a:srgbClr>
            </a:outerShdw>
          </a:effectLst>
        </p:spPr>
        <p:txBody>
          <a:bodyPr wrap="none" anchor="ctr"/>
          <a:lstStyle/>
          <a:p>
            <a:pPr indent="457200" algn="just" eaLnBrk="0" hangingPunct="0">
              <a:lnSpc>
                <a:spcPct val="150000"/>
              </a:lnSpc>
              <a:spcBef>
                <a:spcPts val="1200"/>
              </a:spcBef>
              <a:buFont typeface="Arial" panose="020B0604020202020204" pitchFamily="34" charset="0"/>
              <a:buNone/>
              <a:defRPr/>
            </a:pPr>
            <a:r>
              <a:rPr lang="zh-CN" altLang="en-US" sz="2000" b="1" dirty="0">
                <a:solidFill>
                  <a:srgbClr val="000000"/>
                </a:solidFill>
                <a:latin typeface="宋体" panose="02010600030101010101" pitchFamily="2" charset="-122"/>
                <a:ea typeface="宋体" panose="02010600030101010101" pitchFamily="2" charset="-122"/>
                <a:sym typeface="+mn-ea"/>
              </a:rPr>
              <a:t>农村经济组织</a:t>
            </a:r>
          </a:p>
        </p:txBody>
      </p:sp>
      <p:sp>
        <p:nvSpPr>
          <p:cNvPr id="33" name="矩形 32"/>
          <p:cNvSpPr/>
          <p:nvPr/>
        </p:nvSpPr>
        <p:spPr>
          <a:xfrm>
            <a:off x="127000" y="1228567"/>
            <a:ext cx="7118350" cy="90487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0" rIns="252000" bIns="0" anchor="ctr"/>
          <a:lstStyle/>
          <a:p>
            <a:pPr indent="457200" algn="just" eaLnBrk="0" hangingPunct="0">
              <a:lnSpc>
                <a:spcPct val="150000"/>
              </a:lnSpc>
              <a:spcBef>
                <a:spcPts val="1200"/>
              </a:spcBef>
              <a:buFontTx/>
              <a:buNone/>
              <a:defRPr/>
            </a:pPr>
            <a:r>
              <a:rPr lang="zh-CN" altLang="en-US" sz="2000" b="1" dirty="0">
                <a:solidFill>
                  <a:srgbClr val="000000"/>
                </a:solidFill>
                <a:latin typeface="宋体" panose="02010600030101010101" pitchFamily="2" charset="-122"/>
                <a:ea typeface="宋体" panose="02010600030101010101" pitchFamily="2" charset="-122"/>
                <a:sym typeface="+mn-ea"/>
              </a:rPr>
              <a:t>党的十八大以来，我国乡村组织类型日益丰富、功能不断拓展，农民组织化程度逐步提高。</a:t>
            </a:r>
            <a:endParaRPr lang="zh-CN" altLang="en-US" b="1" dirty="0">
              <a:solidFill>
                <a:srgbClr val="000000"/>
              </a:solidFill>
              <a:latin typeface="宋体" panose="02010600030101010101" pitchFamily="2" charset="-122"/>
              <a:ea typeface="宋体" panose="02010600030101010101" pitchFamily="2" charset="-122"/>
              <a:sym typeface="+mn-ea"/>
            </a:endParaRPr>
          </a:p>
        </p:txBody>
      </p:sp>
      <p:sp>
        <p:nvSpPr>
          <p:cNvPr id="34" name="直角三角形 33"/>
          <p:cNvSpPr/>
          <p:nvPr/>
        </p:nvSpPr>
        <p:spPr>
          <a:xfrm>
            <a:off x="7245350" y="1228567"/>
            <a:ext cx="608012" cy="906462"/>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a:solidFill>
                <a:prstClr val="white"/>
              </a:solidFill>
            </a:endParaRPr>
          </a:p>
        </p:txBody>
      </p:sp>
      <p:sp>
        <p:nvSpPr>
          <p:cNvPr id="22" name="椭圆 21"/>
          <p:cNvSpPr/>
          <p:nvPr/>
        </p:nvSpPr>
        <p:spPr bwMode="auto">
          <a:xfrm>
            <a:off x="1858426" y="2773189"/>
            <a:ext cx="1797050" cy="1797050"/>
          </a:xfrm>
          <a:prstGeom prst="ellipse">
            <a:avLst/>
          </a:prstGeom>
          <a:solidFill>
            <a:schemeClr val="accent1"/>
          </a:solidFill>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style>
          <a:lnRef idx="1">
            <a:schemeClr val="accent1"/>
          </a:lnRef>
          <a:fillRef idx="2">
            <a:schemeClr val="accent1"/>
          </a:fillRef>
          <a:effectRef idx="1">
            <a:schemeClr val="accent1"/>
          </a:effectRef>
          <a:fontRef idx="minor">
            <a:schemeClr val="dk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spcBef>
                <a:spcPts val="200"/>
              </a:spcBef>
              <a:spcAft>
                <a:spcPts val="200"/>
              </a:spcAft>
              <a:buFontTx/>
              <a:buNone/>
              <a:defRPr/>
            </a:pPr>
            <a:r>
              <a:rPr lang="zh-CN" altLang="en-US" sz="2800" b="1" dirty="0" smtClean="0">
                <a:latin typeface="微软雅黑" panose="020B0503020204020204" pitchFamily="34" charset="-122"/>
                <a:ea typeface="微软雅黑" panose="020B0503020204020204" pitchFamily="34" charset="-122"/>
                <a:sym typeface="+mn-ea"/>
              </a:rPr>
              <a:t>乡村组织类型</a:t>
            </a:r>
            <a:endParaRPr lang="zh-CN" altLang="en-US" sz="2800" b="1" dirty="0">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childTnLst>
                          </p:cTn>
                        </p:par>
                        <p:par>
                          <p:cTn id="20" fill="hold" nodeType="afterGroup">
                            <p:stCondLst>
                              <p:cond delay="1000"/>
                            </p:stCondLst>
                            <p:childTnLst>
                              <p:par>
                                <p:cTn id="21" presetID="22" presetClass="entr" presetSubtype="4"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1000"/>
                                        <p:tgtEl>
                                          <p:spTgt spid="22"/>
                                        </p:tgtEl>
                                      </p:cBhvr>
                                    </p:animEffect>
                                  </p:childTnLst>
                                </p:cTn>
                              </p:par>
                            </p:childTnLst>
                          </p:cTn>
                        </p:par>
                        <p:par>
                          <p:cTn id="24" fill="hold" nodeType="afterGroup">
                            <p:stCondLst>
                              <p:cond delay="2000"/>
                            </p:stCondLst>
                            <p:childTnLst>
                              <p:par>
                                <p:cTn id="25" presetID="42" presetClass="entr" presetSubtype="0" fill="hold" grpId="0" nodeType="after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nodeType="afterGroup">
                            <p:stCondLst>
                              <p:cond delay="3500"/>
                            </p:stCondLst>
                            <p:childTnLst>
                              <p:par>
                                <p:cTn id="31" presetID="42" presetClass="entr" presetSubtype="0" fill="hold" grpId="0" nodeType="after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par>
                          <p:cTn id="36" fill="hold" nodeType="afterGroup">
                            <p:stCondLst>
                              <p:cond delay="5000"/>
                            </p:stCondLst>
                            <p:childTnLst>
                              <p:par>
                                <p:cTn id="37" presetID="42" presetClass="entr" presetSubtype="0" fill="hold" grpId="0" nodeType="afterEffect">
                                  <p:stCondLst>
                                    <p:cond delay="5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childTnLst>
                          </p:cTn>
                        </p:par>
                        <p:par>
                          <p:cTn id="42" fill="hold" nodeType="afterGroup">
                            <p:stCondLst>
                              <p:cond delay="6500"/>
                            </p:stCondLst>
                            <p:childTnLst>
                              <p:par>
                                <p:cTn id="43" presetID="42" presetClass="entr" presetSubtype="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1000"/>
                                        <p:tgtEl>
                                          <p:spTgt spid="21"/>
                                        </p:tgtEl>
                                      </p:cBhvr>
                                    </p:animEffect>
                                    <p:anim calcmode="lin" valueType="num">
                                      <p:cBhvr>
                                        <p:cTn id="46" dur="1000" fill="hold"/>
                                        <p:tgtEl>
                                          <p:spTgt spid="21"/>
                                        </p:tgtEl>
                                        <p:attrNameLst>
                                          <p:attrName>ppt_x</p:attrName>
                                        </p:attrNameLst>
                                      </p:cBhvr>
                                      <p:tavLst>
                                        <p:tav tm="0">
                                          <p:val>
                                            <p:strVal val="#ppt_x"/>
                                          </p:val>
                                        </p:tav>
                                        <p:tav tm="100000">
                                          <p:val>
                                            <p:strVal val="#ppt_x"/>
                                          </p:val>
                                        </p:tav>
                                      </p:tavLst>
                                    </p:anim>
                                    <p:anim calcmode="lin" valueType="num">
                                      <p:cBhvr>
                                        <p:cTn id="4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9633" y="474931"/>
            <a:ext cx="8523515" cy="4401205"/>
          </a:xfrm>
          <a:prstGeom prst="rect">
            <a:avLst/>
          </a:prstGeom>
        </p:spPr>
        <p:txBody>
          <a:bodyPr wrap="square">
            <a:spAutoFit/>
          </a:bodyPr>
          <a:lstStyle/>
          <a:p>
            <a:pPr algn="ctr"/>
            <a:r>
              <a:rPr lang="zh-CN" altLang="zh-CN" sz="1600" b="1" dirty="0">
                <a:solidFill>
                  <a:srgbClr val="FF0000"/>
                </a:solidFill>
              </a:rPr>
              <a:t>“形势与政策”课程考核</a:t>
            </a:r>
            <a:r>
              <a:rPr lang="zh-CN" altLang="zh-CN" sz="1600" b="1" dirty="0" smtClean="0">
                <a:solidFill>
                  <a:srgbClr val="FF0000"/>
                </a:solidFill>
              </a:rPr>
              <a:t>论文格式</a:t>
            </a:r>
            <a:r>
              <a:rPr lang="zh-CN" altLang="zh-CN" sz="1600" b="1" dirty="0">
                <a:solidFill>
                  <a:srgbClr val="FF0000"/>
                </a:solidFill>
              </a:rPr>
              <a:t>与内容要求</a:t>
            </a:r>
            <a:endParaRPr lang="zh-CN" altLang="zh-CN" sz="1600" dirty="0">
              <a:solidFill>
                <a:srgbClr val="FF0000"/>
              </a:solidFill>
            </a:endParaRPr>
          </a:p>
          <a:p>
            <a:r>
              <a:rPr lang="zh-CN" altLang="zh-CN" sz="1600" dirty="0">
                <a:solidFill>
                  <a:srgbClr val="FF0000"/>
                </a:solidFill>
              </a:rPr>
              <a:t>（一）标题</a:t>
            </a:r>
          </a:p>
          <a:p>
            <a:r>
              <a:rPr lang="en-US" altLang="zh-CN" sz="1600" dirty="0">
                <a:solidFill>
                  <a:srgbClr val="000000"/>
                </a:solidFill>
              </a:rPr>
              <a:t>1</a:t>
            </a:r>
            <a:r>
              <a:rPr lang="zh-CN" altLang="zh-CN" sz="1600" dirty="0">
                <a:solidFill>
                  <a:srgbClr val="000000"/>
                </a:solidFill>
              </a:rPr>
              <a:t>、题目自拟</a:t>
            </a:r>
          </a:p>
          <a:p>
            <a:r>
              <a:rPr lang="en-US" altLang="zh-CN" sz="1200" dirty="0">
                <a:solidFill>
                  <a:srgbClr val="000000"/>
                </a:solidFill>
              </a:rPr>
              <a:t>2</a:t>
            </a:r>
            <a:r>
              <a:rPr lang="zh-CN" altLang="zh-CN" sz="1200" dirty="0">
                <a:solidFill>
                  <a:srgbClr val="000000"/>
                </a:solidFill>
              </a:rPr>
              <a:t>、格式：（</a:t>
            </a:r>
            <a:r>
              <a:rPr lang="en-US" altLang="zh-CN" sz="1200" dirty="0">
                <a:solidFill>
                  <a:srgbClr val="000000"/>
                </a:solidFill>
              </a:rPr>
              <a:t>1</a:t>
            </a:r>
            <a:r>
              <a:rPr lang="zh-CN" altLang="zh-CN" sz="1200" dirty="0">
                <a:solidFill>
                  <a:srgbClr val="000000"/>
                </a:solidFill>
              </a:rPr>
              <a:t>）中文四号黑体，英文“</a:t>
            </a:r>
            <a:r>
              <a:rPr lang="en-US" altLang="zh-CN" sz="1200" dirty="0">
                <a:solidFill>
                  <a:srgbClr val="000000"/>
                </a:solidFill>
              </a:rPr>
              <a:t>Times New Roman</a:t>
            </a:r>
            <a:r>
              <a:rPr lang="zh-CN" altLang="zh-CN" sz="1200" dirty="0">
                <a:solidFill>
                  <a:srgbClr val="000000"/>
                </a:solidFill>
              </a:rPr>
              <a:t>”体</a:t>
            </a:r>
            <a:r>
              <a:rPr lang="zh-CN" altLang="zh-CN" sz="1200" dirty="0" smtClean="0">
                <a:solidFill>
                  <a:srgbClr val="000000"/>
                </a:solidFill>
              </a:rPr>
              <a:t>；（</a:t>
            </a:r>
            <a:r>
              <a:rPr lang="en-US" altLang="zh-CN" sz="1200" dirty="0" smtClean="0">
                <a:solidFill>
                  <a:srgbClr val="000000"/>
                </a:solidFill>
              </a:rPr>
              <a:t>2</a:t>
            </a:r>
            <a:r>
              <a:rPr lang="zh-CN" altLang="zh-CN" sz="1200" dirty="0">
                <a:solidFill>
                  <a:srgbClr val="000000"/>
                </a:solidFill>
              </a:rPr>
              <a:t>）居中；（</a:t>
            </a:r>
            <a:r>
              <a:rPr lang="en-US" altLang="zh-CN" sz="1200" dirty="0">
                <a:solidFill>
                  <a:srgbClr val="000000"/>
                </a:solidFill>
              </a:rPr>
              <a:t>3</a:t>
            </a:r>
            <a:r>
              <a:rPr lang="zh-CN" altLang="zh-CN" sz="1200" dirty="0">
                <a:solidFill>
                  <a:srgbClr val="000000"/>
                </a:solidFill>
              </a:rPr>
              <a:t>）首行缩进</a:t>
            </a:r>
            <a:r>
              <a:rPr lang="en-US" altLang="zh-CN" sz="1200" dirty="0">
                <a:solidFill>
                  <a:srgbClr val="000000"/>
                </a:solidFill>
              </a:rPr>
              <a:t>0</a:t>
            </a:r>
            <a:r>
              <a:rPr lang="zh-CN" altLang="zh-CN" sz="1200" dirty="0">
                <a:solidFill>
                  <a:srgbClr val="000000"/>
                </a:solidFill>
              </a:rPr>
              <a:t>字符；（</a:t>
            </a:r>
            <a:r>
              <a:rPr lang="en-US" altLang="zh-CN" sz="1200" dirty="0">
                <a:solidFill>
                  <a:srgbClr val="000000"/>
                </a:solidFill>
              </a:rPr>
              <a:t>4</a:t>
            </a:r>
            <a:r>
              <a:rPr lang="zh-CN" altLang="zh-CN" sz="1200" dirty="0">
                <a:solidFill>
                  <a:srgbClr val="000000"/>
                </a:solidFill>
              </a:rPr>
              <a:t>）段前</a:t>
            </a:r>
            <a:r>
              <a:rPr lang="en-US" altLang="zh-CN" sz="1200" dirty="0">
                <a:solidFill>
                  <a:srgbClr val="000000"/>
                </a:solidFill>
              </a:rPr>
              <a:t>0</a:t>
            </a:r>
            <a:r>
              <a:rPr lang="zh-CN" altLang="zh-CN" sz="1200" dirty="0">
                <a:solidFill>
                  <a:srgbClr val="000000"/>
                </a:solidFill>
              </a:rPr>
              <a:t>行，段后</a:t>
            </a:r>
            <a:r>
              <a:rPr lang="en-US" altLang="zh-CN" sz="1200" dirty="0">
                <a:solidFill>
                  <a:srgbClr val="000000"/>
                </a:solidFill>
              </a:rPr>
              <a:t>0</a:t>
            </a:r>
            <a:r>
              <a:rPr lang="zh-CN" altLang="zh-CN" sz="1200" dirty="0">
                <a:solidFill>
                  <a:srgbClr val="000000"/>
                </a:solidFill>
              </a:rPr>
              <a:t>行；（</a:t>
            </a:r>
            <a:r>
              <a:rPr lang="en-US" altLang="zh-CN" sz="1200" dirty="0">
                <a:solidFill>
                  <a:srgbClr val="000000"/>
                </a:solidFill>
              </a:rPr>
              <a:t>5</a:t>
            </a:r>
            <a:r>
              <a:rPr lang="zh-CN" altLang="zh-CN" sz="1200" dirty="0">
                <a:solidFill>
                  <a:srgbClr val="000000"/>
                </a:solidFill>
              </a:rPr>
              <a:t>）</a:t>
            </a:r>
            <a:r>
              <a:rPr lang="en-US" altLang="zh-CN" sz="1200" dirty="0">
                <a:solidFill>
                  <a:srgbClr val="000000"/>
                </a:solidFill>
              </a:rPr>
              <a:t>1.5</a:t>
            </a:r>
            <a:r>
              <a:rPr lang="zh-CN" altLang="zh-CN" sz="1200" dirty="0">
                <a:solidFill>
                  <a:srgbClr val="000000"/>
                </a:solidFill>
              </a:rPr>
              <a:t>倍行距。 </a:t>
            </a:r>
          </a:p>
          <a:p>
            <a:r>
              <a:rPr lang="zh-CN" altLang="zh-CN" sz="1600" dirty="0">
                <a:solidFill>
                  <a:srgbClr val="FF0000"/>
                </a:solidFill>
              </a:rPr>
              <a:t>（二）署名</a:t>
            </a:r>
          </a:p>
          <a:p>
            <a:r>
              <a:rPr lang="en-US" altLang="zh-CN" sz="1400" dirty="0">
                <a:solidFill>
                  <a:srgbClr val="000000"/>
                </a:solidFill>
              </a:rPr>
              <a:t>1</a:t>
            </a:r>
            <a:r>
              <a:rPr lang="zh-CN" altLang="zh-CN" sz="1400" dirty="0">
                <a:solidFill>
                  <a:srgbClr val="000000"/>
                </a:solidFill>
              </a:rPr>
              <a:t>、署名内容包括姓名、学院、专业、年级。</a:t>
            </a:r>
          </a:p>
          <a:p>
            <a:r>
              <a:rPr lang="en-US" altLang="zh-CN" sz="1400" dirty="0">
                <a:solidFill>
                  <a:srgbClr val="000000"/>
                </a:solidFill>
              </a:rPr>
              <a:t>2</a:t>
            </a:r>
            <a:r>
              <a:rPr lang="zh-CN" altLang="zh-CN" sz="1400" dirty="0">
                <a:solidFill>
                  <a:srgbClr val="000000"/>
                </a:solidFill>
              </a:rPr>
              <a:t>、格式：（</a:t>
            </a:r>
            <a:r>
              <a:rPr lang="en-US" altLang="zh-CN" sz="1400" dirty="0">
                <a:solidFill>
                  <a:srgbClr val="000000"/>
                </a:solidFill>
              </a:rPr>
              <a:t>1</a:t>
            </a:r>
            <a:r>
              <a:rPr lang="zh-CN" altLang="zh-CN" sz="1400" dirty="0">
                <a:solidFill>
                  <a:srgbClr val="000000"/>
                </a:solidFill>
              </a:rPr>
              <a:t>）题目下第</a:t>
            </a:r>
            <a:r>
              <a:rPr lang="en-US" altLang="zh-CN" sz="1400" dirty="0">
                <a:solidFill>
                  <a:srgbClr val="000000"/>
                </a:solidFill>
              </a:rPr>
              <a:t>1</a:t>
            </a:r>
            <a:r>
              <a:rPr lang="zh-CN" altLang="zh-CN" sz="1400" dirty="0">
                <a:solidFill>
                  <a:srgbClr val="000000"/>
                </a:solidFill>
              </a:rPr>
              <a:t>行署作者姓名，第</a:t>
            </a:r>
            <a:r>
              <a:rPr lang="en-US" altLang="zh-CN" sz="1400" dirty="0">
                <a:solidFill>
                  <a:srgbClr val="000000"/>
                </a:solidFill>
              </a:rPr>
              <a:t>2</a:t>
            </a:r>
            <a:r>
              <a:rPr lang="zh-CN" altLang="zh-CN" sz="1400" dirty="0">
                <a:solidFill>
                  <a:srgbClr val="000000"/>
                </a:solidFill>
              </a:rPr>
              <a:t>行署所在学院、所学专业及所属年级三项信息，用“（）”括住，且学院、专业和年级之间分别空一格；（</a:t>
            </a:r>
            <a:r>
              <a:rPr lang="en-US" altLang="zh-CN" sz="1400" dirty="0">
                <a:solidFill>
                  <a:srgbClr val="000000"/>
                </a:solidFill>
              </a:rPr>
              <a:t>2</a:t>
            </a:r>
            <a:r>
              <a:rPr lang="zh-CN" altLang="zh-CN" sz="1400" dirty="0">
                <a:solidFill>
                  <a:srgbClr val="000000"/>
                </a:solidFill>
              </a:rPr>
              <a:t>）中文五号仿宋</a:t>
            </a:r>
            <a:r>
              <a:rPr lang="en-US" altLang="zh-CN" sz="1400" dirty="0">
                <a:solidFill>
                  <a:srgbClr val="000000"/>
                </a:solidFill>
              </a:rPr>
              <a:t>GB2312</a:t>
            </a:r>
            <a:r>
              <a:rPr lang="zh-CN" altLang="zh-CN" sz="1400" dirty="0">
                <a:solidFill>
                  <a:srgbClr val="000000"/>
                </a:solidFill>
              </a:rPr>
              <a:t>体，英文“</a:t>
            </a:r>
            <a:r>
              <a:rPr lang="en-US" altLang="zh-CN" sz="1400" dirty="0">
                <a:solidFill>
                  <a:srgbClr val="000000"/>
                </a:solidFill>
              </a:rPr>
              <a:t>Times New Roman</a:t>
            </a:r>
            <a:r>
              <a:rPr lang="zh-CN" altLang="zh-CN" sz="1400" dirty="0">
                <a:solidFill>
                  <a:srgbClr val="000000"/>
                </a:solidFill>
              </a:rPr>
              <a:t>”体；（</a:t>
            </a:r>
            <a:r>
              <a:rPr lang="en-US" altLang="zh-CN" sz="1400" dirty="0">
                <a:solidFill>
                  <a:srgbClr val="000000"/>
                </a:solidFill>
              </a:rPr>
              <a:t>3</a:t>
            </a:r>
            <a:r>
              <a:rPr lang="zh-CN" altLang="zh-CN" sz="1400" dirty="0">
                <a:solidFill>
                  <a:srgbClr val="000000"/>
                </a:solidFill>
              </a:rPr>
              <a:t>）居中；（</a:t>
            </a:r>
            <a:r>
              <a:rPr lang="en-US" altLang="zh-CN" sz="1400" dirty="0">
                <a:solidFill>
                  <a:srgbClr val="000000"/>
                </a:solidFill>
              </a:rPr>
              <a:t>4</a:t>
            </a:r>
            <a:r>
              <a:rPr lang="zh-CN" altLang="zh-CN" sz="1400" dirty="0">
                <a:solidFill>
                  <a:srgbClr val="000000"/>
                </a:solidFill>
              </a:rPr>
              <a:t>）首行缩进</a:t>
            </a:r>
            <a:r>
              <a:rPr lang="en-US" altLang="zh-CN" sz="1400" dirty="0">
                <a:solidFill>
                  <a:srgbClr val="000000"/>
                </a:solidFill>
              </a:rPr>
              <a:t>0</a:t>
            </a:r>
            <a:r>
              <a:rPr lang="zh-CN" altLang="zh-CN" sz="1400" dirty="0">
                <a:solidFill>
                  <a:srgbClr val="000000"/>
                </a:solidFill>
              </a:rPr>
              <a:t>字符；（</a:t>
            </a:r>
            <a:r>
              <a:rPr lang="en-US" altLang="zh-CN" sz="1400" dirty="0">
                <a:solidFill>
                  <a:srgbClr val="000000"/>
                </a:solidFill>
              </a:rPr>
              <a:t>5</a:t>
            </a:r>
            <a:r>
              <a:rPr lang="zh-CN" altLang="zh-CN" sz="1400" dirty="0">
                <a:solidFill>
                  <a:srgbClr val="000000"/>
                </a:solidFill>
              </a:rPr>
              <a:t>）段前</a:t>
            </a:r>
            <a:r>
              <a:rPr lang="en-US" altLang="zh-CN" sz="1400" dirty="0">
                <a:solidFill>
                  <a:srgbClr val="000000"/>
                </a:solidFill>
              </a:rPr>
              <a:t>0</a:t>
            </a:r>
            <a:r>
              <a:rPr lang="zh-CN" altLang="zh-CN" sz="1400" dirty="0">
                <a:solidFill>
                  <a:srgbClr val="000000"/>
                </a:solidFill>
              </a:rPr>
              <a:t>行，段后</a:t>
            </a:r>
            <a:r>
              <a:rPr lang="en-US" altLang="zh-CN" sz="1400" dirty="0">
                <a:solidFill>
                  <a:srgbClr val="000000"/>
                </a:solidFill>
              </a:rPr>
              <a:t>0</a:t>
            </a:r>
            <a:r>
              <a:rPr lang="zh-CN" altLang="zh-CN" sz="1400" dirty="0">
                <a:solidFill>
                  <a:srgbClr val="000000"/>
                </a:solidFill>
              </a:rPr>
              <a:t>行；（</a:t>
            </a:r>
            <a:r>
              <a:rPr lang="en-US" altLang="zh-CN" sz="1400" dirty="0">
                <a:solidFill>
                  <a:srgbClr val="000000"/>
                </a:solidFill>
              </a:rPr>
              <a:t>6</a:t>
            </a:r>
            <a:r>
              <a:rPr lang="zh-CN" altLang="zh-CN" sz="1400" dirty="0">
                <a:solidFill>
                  <a:srgbClr val="000000"/>
                </a:solidFill>
              </a:rPr>
              <a:t>）</a:t>
            </a:r>
            <a:r>
              <a:rPr lang="en-US" altLang="zh-CN" sz="1400" dirty="0">
                <a:solidFill>
                  <a:srgbClr val="000000"/>
                </a:solidFill>
              </a:rPr>
              <a:t>1.5</a:t>
            </a:r>
            <a:r>
              <a:rPr lang="zh-CN" altLang="zh-CN" sz="1400" dirty="0">
                <a:solidFill>
                  <a:srgbClr val="000000"/>
                </a:solidFill>
              </a:rPr>
              <a:t>倍行距。</a:t>
            </a:r>
            <a:endParaRPr lang="zh-CN" altLang="zh-CN" sz="1400" dirty="0">
              <a:solidFill>
                <a:srgbClr val="FF0000"/>
              </a:solidFill>
            </a:endParaRPr>
          </a:p>
          <a:p>
            <a:r>
              <a:rPr lang="zh-CN" altLang="zh-CN" sz="1600" dirty="0">
                <a:solidFill>
                  <a:srgbClr val="FF0000"/>
                </a:solidFill>
              </a:rPr>
              <a:t>（三）正文</a:t>
            </a:r>
          </a:p>
          <a:p>
            <a:r>
              <a:rPr lang="en-US" altLang="zh-CN" sz="1600" dirty="0">
                <a:solidFill>
                  <a:srgbClr val="000000"/>
                </a:solidFill>
              </a:rPr>
              <a:t>1</a:t>
            </a:r>
            <a:r>
              <a:rPr lang="zh-CN" altLang="zh-CN" sz="1600" dirty="0">
                <a:solidFill>
                  <a:srgbClr val="000000"/>
                </a:solidFill>
              </a:rPr>
              <a:t>、内容：</a:t>
            </a:r>
            <a:r>
              <a:rPr lang="zh-CN" altLang="zh-CN" sz="1600" dirty="0">
                <a:solidFill>
                  <a:srgbClr val="FF0000"/>
                </a:solidFill>
              </a:rPr>
              <a:t>围绕近一年内的国内外重大事件，及党和国家方针政策，按照心得体会的体例</a:t>
            </a:r>
            <a:r>
              <a:rPr lang="zh-CN" altLang="zh-CN" sz="1600" dirty="0">
                <a:solidFill>
                  <a:srgbClr val="000000"/>
                </a:solidFill>
              </a:rPr>
              <a:t>和规范撰写</a:t>
            </a:r>
            <a:r>
              <a:rPr lang="zh-CN" altLang="zh-CN" sz="1600" dirty="0" smtClean="0">
                <a:solidFill>
                  <a:srgbClr val="000000"/>
                </a:solidFill>
              </a:rPr>
              <a:t>。</a:t>
            </a:r>
            <a:r>
              <a:rPr lang="en-US" altLang="zh-CN" sz="1600" dirty="0"/>
              <a:t> 2000</a:t>
            </a:r>
            <a:r>
              <a:rPr lang="zh-CN" altLang="en-US" sz="1600" dirty="0"/>
              <a:t>字左右</a:t>
            </a:r>
            <a:endParaRPr lang="zh-CN" altLang="zh-CN" sz="1600" dirty="0">
              <a:solidFill>
                <a:srgbClr val="000000"/>
              </a:solidFill>
            </a:endParaRPr>
          </a:p>
          <a:p>
            <a:r>
              <a:rPr lang="en-US" altLang="zh-CN" sz="1600" dirty="0">
                <a:solidFill>
                  <a:srgbClr val="000000"/>
                </a:solidFill>
              </a:rPr>
              <a:t>2</a:t>
            </a:r>
            <a:r>
              <a:rPr lang="zh-CN" altLang="zh-CN" sz="1600" dirty="0">
                <a:solidFill>
                  <a:srgbClr val="000000"/>
                </a:solidFill>
              </a:rPr>
              <a:t>、格式：（</a:t>
            </a:r>
            <a:r>
              <a:rPr lang="en-US" altLang="zh-CN" sz="1600" dirty="0">
                <a:solidFill>
                  <a:srgbClr val="000000"/>
                </a:solidFill>
              </a:rPr>
              <a:t>1</a:t>
            </a:r>
            <a:r>
              <a:rPr lang="zh-CN" altLang="zh-CN" sz="1600" dirty="0">
                <a:solidFill>
                  <a:srgbClr val="000000"/>
                </a:solidFill>
              </a:rPr>
              <a:t>）中文用小四号宋体，英文“</a:t>
            </a:r>
            <a:r>
              <a:rPr lang="en-US" altLang="zh-CN" sz="1600" dirty="0">
                <a:solidFill>
                  <a:srgbClr val="000000"/>
                </a:solidFill>
              </a:rPr>
              <a:t>Times New Roman</a:t>
            </a:r>
            <a:r>
              <a:rPr lang="zh-CN" altLang="zh-CN" sz="1600" dirty="0">
                <a:solidFill>
                  <a:srgbClr val="000000"/>
                </a:solidFill>
              </a:rPr>
              <a:t>”体；（</a:t>
            </a:r>
            <a:r>
              <a:rPr lang="en-US" altLang="zh-CN" sz="1600" dirty="0">
                <a:solidFill>
                  <a:srgbClr val="000000"/>
                </a:solidFill>
              </a:rPr>
              <a:t>2</a:t>
            </a:r>
            <a:r>
              <a:rPr lang="zh-CN" altLang="zh-CN" sz="1600" dirty="0">
                <a:solidFill>
                  <a:srgbClr val="000000"/>
                </a:solidFill>
              </a:rPr>
              <a:t>）两端对齐；（</a:t>
            </a:r>
            <a:r>
              <a:rPr lang="en-US" altLang="zh-CN" sz="1600" dirty="0">
                <a:solidFill>
                  <a:srgbClr val="000000"/>
                </a:solidFill>
              </a:rPr>
              <a:t>3</a:t>
            </a:r>
            <a:r>
              <a:rPr lang="zh-CN" altLang="zh-CN" sz="1600" dirty="0">
                <a:solidFill>
                  <a:srgbClr val="000000"/>
                </a:solidFill>
              </a:rPr>
              <a:t>）首行缩进</a:t>
            </a:r>
            <a:r>
              <a:rPr lang="en-US" altLang="zh-CN" sz="1600" dirty="0">
                <a:solidFill>
                  <a:srgbClr val="000000"/>
                </a:solidFill>
              </a:rPr>
              <a:t>2</a:t>
            </a:r>
            <a:r>
              <a:rPr lang="zh-CN" altLang="zh-CN" sz="1600" dirty="0">
                <a:solidFill>
                  <a:srgbClr val="000000"/>
                </a:solidFill>
              </a:rPr>
              <a:t>字符；（</a:t>
            </a:r>
            <a:r>
              <a:rPr lang="en-US" altLang="zh-CN" sz="1600" dirty="0">
                <a:solidFill>
                  <a:srgbClr val="000000"/>
                </a:solidFill>
              </a:rPr>
              <a:t>4</a:t>
            </a:r>
            <a:r>
              <a:rPr lang="zh-CN" altLang="zh-CN" sz="1600" dirty="0">
                <a:solidFill>
                  <a:srgbClr val="000000"/>
                </a:solidFill>
              </a:rPr>
              <a:t>）段前</a:t>
            </a:r>
            <a:r>
              <a:rPr lang="en-US" altLang="zh-CN" sz="1600" dirty="0">
                <a:solidFill>
                  <a:srgbClr val="000000"/>
                </a:solidFill>
              </a:rPr>
              <a:t>0</a:t>
            </a:r>
            <a:r>
              <a:rPr lang="zh-CN" altLang="zh-CN" sz="1600" dirty="0">
                <a:solidFill>
                  <a:srgbClr val="000000"/>
                </a:solidFill>
              </a:rPr>
              <a:t>行，段后</a:t>
            </a:r>
            <a:r>
              <a:rPr lang="en-US" altLang="zh-CN" sz="1600" dirty="0">
                <a:solidFill>
                  <a:srgbClr val="000000"/>
                </a:solidFill>
              </a:rPr>
              <a:t>0</a:t>
            </a:r>
            <a:r>
              <a:rPr lang="zh-CN" altLang="zh-CN" sz="1600" dirty="0">
                <a:solidFill>
                  <a:srgbClr val="000000"/>
                </a:solidFill>
              </a:rPr>
              <a:t>行；（</a:t>
            </a:r>
            <a:r>
              <a:rPr lang="en-US" altLang="zh-CN" sz="1600" dirty="0">
                <a:solidFill>
                  <a:srgbClr val="000000"/>
                </a:solidFill>
              </a:rPr>
              <a:t>5</a:t>
            </a:r>
            <a:r>
              <a:rPr lang="zh-CN" altLang="zh-CN" sz="1600" dirty="0">
                <a:solidFill>
                  <a:srgbClr val="000000"/>
                </a:solidFill>
              </a:rPr>
              <a:t>）</a:t>
            </a:r>
            <a:r>
              <a:rPr lang="en-US" altLang="zh-CN" sz="1600" dirty="0">
                <a:solidFill>
                  <a:srgbClr val="000000"/>
                </a:solidFill>
              </a:rPr>
              <a:t>1.5</a:t>
            </a:r>
            <a:r>
              <a:rPr lang="zh-CN" altLang="zh-CN" sz="1600" dirty="0">
                <a:solidFill>
                  <a:srgbClr val="000000"/>
                </a:solidFill>
              </a:rPr>
              <a:t>倍行距。</a:t>
            </a:r>
          </a:p>
          <a:p>
            <a:r>
              <a:rPr lang="zh-CN" altLang="zh-CN" sz="1600" dirty="0">
                <a:solidFill>
                  <a:srgbClr val="FF0000"/>
                </a:solidFill>
              </a:rPr>
              <a:t>（四）提交文件名</a:t>
            </a:r>
          </a:p>
          <a:p>
            <a:r>
              <a:rPr lang="zh-CN" altLang="zh-CN" sz="1600" dirty="0">
                <a:solidFill>
                  <a:srgbClr val="FF0000"/>
                </a:solidFill>
              </a:rPr>
              <a:t>使用</a:t>
            </a:r>
            <a:r>
              <a:rPr lang="en-US" altLang="zh-CN" sz="1600" dirty="0">
                <a:solidFill>
                  <a:srgbClr val="FF0000"/>
                </a:solidFill>
              </a:rPr>
              <a:t>WORD</a:t>
            </a:r>
            <a:r>
              <a:rPr lang="zh-CN" altLang="zh-CN" sz="1600" dirty="0">
                <a:solidFill>
                  <a:srgbClr val="FF0000"/>
                </a:solidFill>
              </a:rPr>
              <a:t>或</a:t>
            </a:r>
            <a:r>
              <a:rPr lang="en-US" altLang="zh-CN" sz="1600" dirty="0">
                <a:solidFill>
                  <a:srgbClr val="FF0000"/>
                </a:solidFill>
              </a:rPr>
              <a:t>WPS</a:t>
            </a:r>
            <a:r>
              <a:rPr lang="zh-CN" altLang="zh-CN" sz="1600" dirty="0">
                <a:solidFill>
                  <a:srgbClr val="FF0000"/>
                </a:solidFill>
              </a:rPr>
              <a:t>编辑，确认内容与格式无误后，文件名更改为：</a:t>
            </a:r>
            <a:r>
              <a:rPr lang="en-US" altLang="zh-CN" sz="1600" dirty="0">
                <a:solidFill>
                  <a:srgbClr val="FF0000"/>
                </a:solidFill>
              </a:rPr>
              <a:t>**</a:t>
            </a:r>
            <a:r>
              <a:rPr lang="zh-CN" altLang="zh-CN" sz="1600" dirty="0">
                <a:solidFill>
                  <a:srgbClr val="FF0000"/>
                </a:solidFill>
              </a:rPr>
              <a:t>学院</a:t>
            </a:r>
            <a:r>
              <a:rPr lang="en-US" altLang="zh-CN" sz="1600" dirty="0">
                <a:solidFill>
                  <a:srgbClr val="FF0000"/>
                </a:solidFill>
              </a:rPr>
              <a:t>**</a:t>
            </a:r>
            <a:r>
              <a:rPr lang="zh-CN" altLang="zh-CN" sz="1600" dirty="0">
                <a:solidFill>
                  <a:srgbClr val="FF0000"/>
                </a:solidFill>
              </a:rPr>
              <a:t>专业</a:t>
            </a:r>
            <a:r>
              <a:rPr lang="en-US" altLang="zh-CN" sz="1600" dirty="0">
                <a:solidFill>
                  <a:srgbClr val="FF0000"/>
                </a:solidFill>
              </a:rPr>
              <a:t>**</a:t>
            </a:r>
            <a:r>
              <a:rPr lang="zh-CN" altLang="zh-CN" sz="1600" dirty="0">
                <a:solidFill>
                  <a:srgbClr val="FF0000"/>
                </a:solidFill>
              </a:rPr>
              <a:t>级姓名：“形势与政策”课程考核论文。</a:t>
            </a:r>
          </a:p>
        </p:txBody>
      </p:sp>
    </p:spTree>
    <p:extLst>
      <p:ext uri="{BB962C8B-B14F-4D97-AF65-F5344CB8AC3E}">
        <p14:creationId xmlns:p14="http://schemas.microsoft.com/office/powerpoint/2010/main" val="4065440931"/>
      </p:ext>
    </p:extLst>
  </p:cSld>
  <p:clrMapOvr>
    <a:masterClrMapping/>
  </p:clrMapOvr>
  <p:transition spd="slow" advTm="3000">
    <p:push dir="u"/>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58"/>
          <p:cNvGrpSpPr>
            <a:grpSpLocks/>
          </p:cNvGrpSpPr>
          <p:nvPr/>
        </p:nvGrpSpPr>
        <p:grpSpPr bwMode="auto">
          <a:xfrm>
            <a:off x="1519367" y="822836"/>
            <a:ext cx="2307881" cy="662554"/>
            <a:chOff x="600298" y="3824854"/>
            <a:chExt cx="2308676" cy="662554"/>
          </a:xfrm>
        </p:grpSpPr>
        <p:grpSp>
          <p:nvGrpSpPr>
            <p:cNvPr id="3" name="组合 59"/>
            <p:cNvGrpSpPr/>
            <p:nvPr/>
          </p:nvGrpSpPr>
          <p:grpSpPr>
            <a:xfrm>
              <a:off x="600298" y="3867205"/>
              <a:ext cx="590550" cy="590550"/>
              <a:chOff x="2981326" y="1724023"/>
              <a:chExt cx="590550" cy="590550"/>
            </a:xfrm>
            <a:effectLst>
              <a:outerShdw blurRad="50800" dist="38100" dir="13500000" algn="br" rotWithShape="0">
                <a:prstClr val="black">
                  <a:alpha val="40000"/>
                </a:prstClr>
              </a:outerShdw>
            </a:effectLst>
          </p:grpSpPr>
          <p:grpSp>
            <p:nvGrpSpPr>
              <p:cNvPr id="4" name="组合 61"/>
              <p:cNvGrpSpPr/>
              <p:nvPr/>
            </p:nvGrpSpPr>
            <p:grpSpPr>
              <a:xfrm>
                <a:off x="2981326" y="1724023"/>
                <a:ext cx="590550" cy="590550"/>
                <a:chOff x="2981326" y="1724023"/>
                <a:chExt cx="590550" cy="590550"/>
              </a:xfrm>
            </p:grpSpPr>
            <p:sp>
              <p:nvSpPr>
                <p:cNvPr id="23" name="椭圆 22"/>
                <p:cNvSpPr/>
                <p:nvPr/>
              </p:nvSpPr>
              <p:spPr>
                <a:xfrm>
                  <a:off x="2981326" y="1724023"/>
                  <a:ext cx="590550" cy="590550"/>
                </a:xfrm>
                <a:prstGeom prst="ellipse">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sp>
              <p:nvSpPr>
                <p:cNvPr id="24" name="椭圆 23"/>
                <p:cNvSpPr/>
                <p:nvPr/>
              </p:nvSpPr>
              <p:spPr>
                <a:xfrm>
                  <a:off x="3036094" y="1782366"/>
                  <a:ext cx="481012" cy="4738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endParaRPr lang="zh-CN" altLang="en-US" dirty="0">
                    <a:solidFill>
                      <a:schemeClr val="accent2"/>
                    </a:solidFill>
                  </a:endParaRPr>
                </a:p>
              </p:txBody>
            </p:sp>
          </p:grpSp>
          <p:sp>
            <p:nvSpPr>
              <p:cNvPr id="17" name="文本框 62"/>
              <p:cNvSpPr txBox="1"/>
              <p:nvPr/>
            </p:nvSpPr>
            <p:spPr>
              <a:xfrm>
                <a:off x="3089275" y="1782366"/>
                <a:ext cx="390525" cy="461665"/>
              </a:xfrm>
              <a:prstGeom prst="rect">
                <a:avLst/>
              </a:prstGeom>
              <a:noFill/>
            </p:spPr>
            <p:txBody>
              <a:bodyPr>
                <a:spAutoFit/>
              </a:bodyPr>
              <a:lstStyle/>
              <a:p>
                <a:pPr eaLnBrk="0" hangingPunct="0">
                  <a:buFontTx/>
                  <a:buNone/>
                  <a:defRPr/>
                </a:pPr>
                <a:r>
                  <a:rPr lang="en-US" altLang="zh-CN" sz="2400" b="1" i="1" dirty="0">
                    <a:solidFill>
                      <a:schemeClr val="accent6">
                        <a:lumMod val="75000"/>
                      </a:schemeClr>
                    </a:solidFill>
                  </a:rPr>
                  <a:t>5</a:t>
                </a:r>
                <a:endParaRPr lang="zh-CN" altLang="en-US" sz="2400" b="1" i="1" dirty="0">
                  <a:solidFill>
                    <a:schemeClr val="accent6">
                      <a:lumMod val="75000"/>
                    </a:schemeClr>
                  </a:solidFill>
                </a:endParaRPr>
              </a:p>
            </p:txBody>
          </p:sp>
        </p:grpSp>
        <p:sp>
          <p:nvSpPr>
            <p:cNvPr id="57348" name="矩形 60"/>
            <p:cNvSpPr>
              <a:spLocks noChangeArrowheads="1"/>
            </p:cNvSpPr>
            <p:nvPr/>
          </p:nvSpPr>
          <p:spPr bwMode="auto">
            <a:xfrm>
              <a:off x="1287459" y="3824854"/>
              <a:ext cx="1621515"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组织振兴</a:t>
              </a:r>
            </a:p>
          </p:txBody>
        </p:sp>
      </p:grpSp>
      <p:grpSp>
        <p:nvGrpSpPr>
          <p:cNvPr id="5" name="组合 21"/>
          <p:cNvGrpSpPr/>
          <p:nvPr/>
        </p:nvGrpSpPr>
        <p:grpSpPr bwMode="auto">
          <a:xfrm>
            <a:off x="97901" y="1826677"/>
            <a:ext cx="4857704" cy="2010955"/>
            <a:chOff x="1962150" y="1797048"/>
            <a:chExt cx="4066068" cy="1927355"/>
          </a:xfrm>
          <a:effectLst>
            <a:outerShdw blurRad="50800" dist="38100" dir="2700000" algn="tl" rotWithShape="0">
              <a:prstClr val="black">
                <a:alpha val="40000"/>
              </a:prstClr>
            </a:outerShdw>
          </a:effectLst>
        </p:grpSpPr>
        <p:sp>
          <p:nvSpPr>
            <p:cNvPr id="25" name="TextBox 13"/>
            <p:cNvSpPr/>
            <p:nvPr/>
          </p:nvSpPr>
          <p:spPr>
            <a:xfrm>
              <a:off x="1971676" y="1797048"/>
              <a:ext cx="4013676" cy="1927355"/>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Freeform 30"/>
            <p:cNvSpPr/>
            <p:nvPr/>
          </p:nvSpPr>
          <p:spPr bwMode="auto">
            <a:xfrm>
              <a:off x="1962150" y="1797048"/>
              <a:ext cx="890694" cy="889060"/>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Freeform 34"/>
            <p:cNvSpPr/>
            <p:nvPr/>
          </p:nvSpPr>
          <p:spPr bwMode="auto">
            <a:xfrm>
              <a:off x="2117743" y="1927232"/>
              <a:ext cx="241329" cy="312759"/>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Freeform 35"/>
            <p:cNvSpPr/>
            <p:nvPr/>
          </p:nvSpPr>
          <p:spPr bwMode="auto">
            <a:xfrm>
              <a:off x="2270162" y="2109807"/>
              <a:ext cx="88911" cy="130184"/>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Freeform 36"/>
            <p:cNvSpPr>
              <a:spLocks noEditPoints="1"/>
            </p:cNvSpPr>
            <p:nvPr/>
          </p:nvSpPr>
          <p:spPr bwMode="auto">
            <a:xfrm>
              <a:off x="2203479" y="1992324"/>
              <a:ext cx="154006" cy="220677"/>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Freeform 37"/>
            <p:cNvSpPr/>
            <p:nvPr/>
          </p:nvSpPr>
          <p:spPr bwMode="auto">
            <a:xfrm>
              <a:off x="2160612" y="2014551"/>
              <a:ext cx="96848" cy="28577"/>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Freeform 38"/>
            <p:cNvSpPr/>
            <p:nvPr/>
          </p:nvSpPr>
          <p:spPr bwMode="auto">
            <a:xfrm>
              <a:off x="2160612" y="2068529"/>
              <a:ext cx="63508" cy="26989"/>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文本框 8"/>
            <p:cNvSpPr txBox="1">
              <a:spLocks noChangeArrowheads="1"/>
            </p:cNvSpPr>
            <p:nvPr/>
          </p:nvSpPr>
          <p:spPr bwMode="auto">
            <a:xfrm>
              <a:off x="2280481" y="2043128"/>
              <a:ext cx="3747737" cy="1136790"/>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eaLnBrk="0" hangingPunct="0">
                <a:buFontTx/>
                <a:buNone/>
                <a:defRPr/>
              </a:pPr>
              <a:r>
                <a:rPr lang="zh-CN" altLang="en-US" b="1" dirty="0" smtClean="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第一，发挥基层党组织的领头羊作用，在农村土地制度改革、集体产权制度改革、农业经营方式创新、现代农业发展、农村脱贫致富和民生改善中发挥先锋模范作用。</a:t>
              </a:r>
            </a:p>
          </p:txBody>
        </p:sp>
      </p:grpSp>
      <p:pic>
        <p:nvPicPr>
          <p:cNvPr id="47116" name="Picture 12">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2937" y="1778000"/>
            <a:ext cx="3683642" cy="204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27"/>
          <p:cNvGrpSpPr>
            <a:grpSpLocks/>
          </p:cNvGrpSpPr>
          <p:nvPr/>
        </p:nvGrpSpPr>
        <p:grpSpPr bwMode="auto">
          <a:xfrm>
            <a:off x="4460875" y="1154113"/>
            <a:ext cx="4683125" cy="623887"/>
            <a:chOff x="5372839" y="1173639"/>
            <a:chExt cx="5032982" cy="625975"/>
          </a:xfrm>
        </p:grpSpPr>
        <p:pic>
          <p:nvPicPr>
            <p:cNvPr id="57352" name="图片 54">
              <a:hlinkClick r:id="rId2" action="ppaction://hlinkfile"/>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5372839" y="1173639"/>
              <a:ext cx="531689" cy="3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文本框 55"/>
            <p:cNvSpPr txBox="1">
              <a:spLocks noChangeArrowheads="1"/>
            </p:cNvSpPr>
            <p:nvPr/>
          </p:nvSpPr>
          <p:spPr bwMode="auto">
            <a:xfrm>
              <a:off x="5476631" y="1460754"/>
              <a:ext cx="4929190" cy="3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en-US" altLang="zh-CN" sz="1600" b="1">
                  <a:solidFill>
                    <a:schemeClr val="accent2"/>
                  </a:solidFill>
                  <a:latin typeface="黑体" panose="02010609060101010101" pitchFamily="49" charset="-122"/>
                  <a:ea typeface="黑体" panose="02010609060101010101" pitchFamily="49" charset="-122"/>
                  <a:hlinkClick r:id="rId2"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2" action="ppaction://hlinkfile"/>
                </a:rPr>
                <a:t>视频</a:t>
              </a:r>
              <a:r>
                <a:rPr lang="en-US" altLang="zh-CN" sz="1600" b="1">
                  <a:solidFill>
                    <a:schemeClr val="accent2"/>
                  </a:solidFill>
                  <a:latin typeface="黑体" panose="02010609060101010101" pitchFamily="49" charset="-122"/>
                  <a:ea typeface="黑体" panose="02010609060101010101" pitchFamily="49" charset="-122"/>
                  <a:hlinkClick r:id="rId2"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2" action="ppaction://hlinkfile"/>
                </a:rPr>
                <a:t>襄阳尧治河村：从矿区到景区的绿色之路</a:t>
              </a:r>
              <a:endParaRPr lang="zh-CN" altLang="en-US" sz="1600" b="1">
                <a:solidFill>
                  <a:schemeClr val="accent2"/>
                </a:solidFill>
                <a:latin typeface="黑体" panose="02010609060101010101" pitchFamily="49" charset="-122"/>
                <a:ea typeface="黑体" panose="02010609060101010101" pitchFamily="49" charset="-122"/>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9"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par>
                          <p:cTn id="14" fill="hold" nodeType="afterGroup">
                            <p:stCondLst>
                              <p:cond delay="1500"/>
                            </p:stCondLst>
                            <p:childTnLst>
                              <p:par>
                                <p:cTn id="15" presetID="22" presetClass="entr" presetSubtype="1"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750"/>
                                        <p:tgtEl>
                                          <p:spTgt spid="6"/>
                                        </p:tgtEl>
                                      </p:cBhvr>
                                    </p:animEffect>
                                  </p:childTnLst>
                                </p:cTn>
                              </p:par>
                              <p:par>
                                <p:cTn id="18" presetID="54" presetClass="entr" presetSubtype="0" accel="100000" fill="hold" nodeType="withEffect">
                                  <p:stCondLst>
                                    <p:cond delay="0"/>
                                  </p:stCondLst>
                                  <p:childTnLst>
                                    <p:set>
                                      <p:cBhvr>
                                        <p:cTn id="19" dur="1" fill="hold">
                                          <p:stCondLst>
                                            <p:cond delay="0"/>
                                          </p:stCondLst>
                                        </p:cTn>
                                        <p:tgtEl>
                                          <p:spTgt spid="47116"/>
                                        </p:tgtEl>
                                        <p:attrNameLst>
                                          <p:attrName>style.visibility</p:attrName>
                                        </p:attrNameLst>
                                      </p:cBhvr>
                                      <p:to>
                                        <p:strVal val="visible"/>
                                      </p:to>
                                    </p:set>
                                    <p:anim calcmode="lin" valueType="num">
                                      <p:cBhvr>
                                        <p:cTn id="20" dur="500" fill="hold"/>
                                        <p:tgtEl>
                                          <p:spTgt spid="47116"/>
                                        </p:tgtEl>
                                        <p:attrNameLst>
                                          <p:attrName>ppt_w</p:attrName>
                                        </p:attrNameLst>
                                      </p:cBhvr>
                                      <p:tavLst>
                                        <p:tav tm="0">
                                          <p:val>
                                            <p:strVal val="#ppt_w*0.05"/>
                                          </p:val>
                                        </p:tav>
                                        <p:tav tm="100000">
                                          <p:val>
                                            <p:strVal val="#ppt_w"/>
                                          </p:val>
                                        </p:tav>
                                      </p:tavLst>
                                    </p:anim>
                                    <p:anim calcmode="lin" valueType="num">
                                      <p:cBhvr>
                                        <p:cTn id="21" dur="500" fill="hold"/>
                                        <p:tgtEl>
                                          <p:spTgt spid="47116"/>
                                        </p:tgtEl>
                                        <p:attrNameLst>
                                          <p:attrName>ppt_h</p:attrName>
                                        </p:attrNameLst>
                                      </p:cBhvr>
                                      <p:tavLst>
                                        <p:tav tm="0">
                                          <p:val>
                                            <p:strVal val="#ppt_h"/>
                                          </p:val>
                                        </p:tav>
                                        <p:tav tm="100000">
                                          <p:val>
                                            <p:strVal val="#ppt_h"/>
                                          </p:val>
                                        </p:tav>
                                      </p:tavLst>
                                    </p:anim>
                                    <p:anim calcmode="lin" valueType="num">
                                      <p:cBhvr>
                                        <p:cTn id="22" dur="500" fill="hold"/>
                                        <p:tgtEl>
                                          <p:spTgt spid="47116"/>
                                        </p:tgtEl>
                                        <p:attrNameLst>
                                          <p:attrName>ppt_x</p:attrName>
                                        </p:attrNameLst>
                                      </p:cBhvr>
                                      <p:tavLst>
                                        <p:tav tm="0">
                                          <p:val>
                                            <p:strVal val="#ppt_x-.2"/>
                                          </p:val>
                                        </p:tav>
                                        <p:tav tm="100000">
                                          <p:val>
                                            <p:strVal val="#ppt_x"/>
                                          </p:val>
                                        </p:tav>
                                      </p:tavLst>
                                    </p:anim>
                                    <p:anim calcmode="lin" valueType="num">
                                      <p:cBhvr>
                                        <p:cTn id="23" dur="500" fill="hold"/>
                                        <p:tgtEl>
                                          <p:spTgt spid="47116"/>
                                        </p:tgtEl>
                                        <p:attrNameLst>
                                          <p:attrName>ppt_y</p:attrName>
                                        </p:attrNameLst>
                                      </p:cBhvr>
                                      <p:tavLst>
                                        <p:tav tm="0">
                                          <p:val>
                                            <p:strVal val="#ppt_y"/>
                                          </p:val>
                                        </p:tav>
                                        <p:tav tm="100000">
                                          <p:val>
                                            <p:strVal val="#ppt_y"/>
                                          </p:val>
                                        </p:tav>
                                      </p:tavLst>
                                    </p:anim>
                                    <p:animEffect transition="in" filter="fade">
                                      <p:cBhvr>
                                        <p:cTn id="24" dur="500"/>
                                        <p:tgtEl>
                                          <p:spTgt spid="47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25"/>
          <p:cNvGrpSpPr/>
          <p:nvPr/>
        </p:nvGrpSpPr>
        <p:grpSpPr bwMode="auto">
          <a:xfrm>
            <a:off x="179387" y="1560513"/>
            <a:ext cx="5316739" cy="2359734"/>
            <a:chOff x="1962150" y="1797047"/>
            <a:chExt cx="4023202" cy="2321925"/>
          </a:xfrm>
          <a:effectLst>
            <a:outerShdw blurRad="50800" dist="38100" dir="2700000" algn="tl" rotWithShape="0">
              <a:prstClr val="black">
                <a:alpha val="40000"/>
              </a:prstClr>
            </a:outerShdw>
          </a:effectLst>
        </p:grpSpPr>
        <p:sp>
          <p:nvSpPr>
            <p:cNvPr id="28" name="TextBox 13"/>
            <p:cNvSpPr/>
            <p:nvPr/>
          </p:nvSpPr>
          <p:spPr>
            <a:xfrm>
              <a:off x="1971676" y="1797047"/>
              <a:ext cx="4013676" cy="2321925"/>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9" name="Freeform 30"/>
            <p:cNvSpPr/>
            <p:nvPr/>
          </p:nvSpPr>
          <p:spPr bwMode="auto">
            <a:xfrm>
              <a:off x="1962150" y="1797047"/>
              <a:ext cx="890693" cy="888775"/>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Freeform 34"/>
            <p:cNvSpPr/>
            <p:nvPr/>
          </p:nvSpPr>
          <p:spPr bwMode="auto">
            <a:xfrm>
              <a:off x="2117743" y="1927189"/>
              <a:ext cx="241329" cy="312658"/>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Freeform 35"/>
            <p:cNvSpPr/>
            <p:nvPr/>
          </p:nvSpPr>
          <p:spPr bwMode="auto">
            <a:xfrm>
              <a:off x="2270162" y="2109705"/>
              <a:ext cx="88911" cy="130142"/>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Freeform 36"/>
            <p:cNvSpPr>
              <a:spLocks noEditPoints="1"/>
            </p:cNvSpPr>
            <p:nvPr/>
          </p:nvSpPr>
          <p:spPr bwMode="auto">
            <a:xfrm>
              <a:off x="2203479" y="1992260"/>
              <a:ext cx="154005" cy="220607"/>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5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Freeform 37"/>
            <p:cNvSpPr/>
            <p:nvPr/>
          </p:nvSpPr>
          <p:spPr bwMode="auto">
            <a:xfrm>
              <a:off x="2160611" y="2014479"/>
              <a:ext cx="96849" cy="28568"/>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 name="Freeform 38"/>
            <p:cNvSpPr/>
            <p:nvPr/>
          </p:nvSpPr>
          <p:spPr bwMode="auto">
            <a:xfrm>
              <a:off x="2160611" y="2068440"/>
              <a:ext cx="63508" cy="26981"/>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2" name="文本框 8"/>
            <p:cNvSpPr txBox="1">
              <a:spLocks noChangeArrowheads="1"/>
            </p:cNvSpPr>
            <p:nvPr/>
          </p:nvSpPr>
          <p:spPr bwMode="auto">
            <a:xfrm>
              <a:off x="2324143" y="1992260"/>
              <a:ext cx="3453049" cy="885601"/>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algn="just" eaLnBrk="0" hangingPunct="0">
                <a:lnSpc>
                  <a:spcPct val="150000"/>
                </a:lnSpc>
                <a:defRPr/>
              </a:pPr>
              <a:r>
                <a:rPr lang="zh-CN" altLang="en-US" b="1" dirty="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第二，完善乡村自治机制，发挥农民主体作用，建立村民会议或村民代表会议制度，制定村规民约或村民自治章程，逐步引导村民进行自我管理、自我服务、自我教育、自我监督。</a:t>
              </a:r>
            </a:p>
          </p:txBody>
        </p:sp>
      </p:grpSp>
      <p:grpSp>
        <p:nvGrpSpPr>
          <p:cNvPr id="3" name="组合 27"/>
          <p:cNvGrpSpPr>
            <a:grpSpLocks/>
          </p:cNvGrpSpPr>
          <p:nvPr/>
        </p:nvGrpSpPr>
        <p:grpSpPr bwMode="auto">
          <a:xfrm>
            <a:off x="5345112" y="887784"/>
            <a:ext cx="3498850" cy="387350"/>
            <a:chOff x="5191086" y="1393045"/>
            <a:chExt cx="3760699" cy="387765"/>
          </a:xfrm>
        </p:grpSpPr>
        <p:pic>
          <p:nvPicPr>
            <p:cNvPr id="58372" name="图片 54">
              <a:hlinkClick r:id="rId2" action="ppaction://hlinkfile"/>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5191086" y="1393045"/>
              <a:ext cx="531689" cy="3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文本框 55"/>
            <p:cNvSpPr txBox="1">
              <a:spLocks noChangeArrowheads="1"/>
            </p:cNvSpPr>
            <p:nvPr/>
          </p:nvSpPr>
          <p:spPr bwMode="auto">
            <a:xfrm>
              <a:off x="5705507" y="1441950"/>
              <a:ext cx="3246278" cy="33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r>
                <a:rPr lang="en-US" altLang="zh-CN" sz="1600" b="1">
                  <a:solidFill>
                    <a:schemeClr val="accent2"/>
                  </a:solidFill>
                  <a:latin typeface="黑体" panose="02010609060101010101" pitchFamily="49" charset="-122"/>
                  <a:ea typeface="黑体" panose="02010609060101010101" pitchFamily="49" charset="-122"/>
                  <a:hlinkClick r:id="rId4"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4" action="ppaction://hlinkfile"/>
                </a:rPr>
                <a:t>视频</a:t>
              </a:r>
              <a:r>
                <a:rPr lang="en-US" altLang="zh-CN" sz="1600" b="1">
                  <a:solidFill>
                    <a:schemeClr val="accent2"/>
                  </a:solidFill>
                  <a:latin typeface="黑体" panose="02010609060101010101" pitchFamily="49" charset="-122"/>
                  <a:ea typeface="黑体" panose="02010609060101010101" pitchFamily="49" charset="-122"/>
                  <a:hlinkClick r:id="rId4"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4" action="ppaction://hlinkfile"/>
                </a:rPr>
                <a:t>浙江省桐乡市越丰村</a:t>
              </a:r>
              <a:endParaRPr lang="zh-CN" altLang="en-US" sz="1600" b="1">
                <a:solidFill>
                  <a:schemeClr val="accent2"/>
                </a:solidFill>
                <a:latin typeface="黑体" panose="02010609060101010101" pitchFamily="49" charset="-122"/>
                <a:ea typeface="黑体" panose="02010609060101010101" pitchFamily="49" charset="-122"/>
              </a:endParaRPr>
            </a:p>
          </p:txBody>
        </p:sp>
      </p:grpSp>
      <p:pic>
        <p:nvPicPr>
          <p:cNvPr id="48139" name="Picture 11">
            <a:hlinkClick r:id="rId4" action="ppaction://hlinkfile"/>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6127" y="1522413"/>
            <a:ext cx="3347835" cy="2308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750"/>
                                        <p:tgtEl>
                                          <p:spTgt spid="3"/>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48139"/>
                                        </p:tgtEl>
                                        <p:attrNameLst>
                                          <p:attrName>style.visibility</p:attrName>
                                        </p:attrNameLst>
                                      </p:cBhvr>
                                      <p:to>
                                        <p:strVal val="visible"/>
                                      </p:to>
                                    </p:set>
                                    <p:anim calcmode="lin" valueType="num">
                                      <p:cBhvr>
                                        <p:cTn id="14" dur="500" fill="hold"/>
                                        <p:tgtEl>
                                          <p:spTgt spid="48139"/>
                                        </p:tgtEl>
                                        <p:attrNameLst>
                                          <p:attrName>ppt_w</p:attrName>
                                        </p:attrNameLst>
                                      </p:cBhvr>
                                      <p:tavLst>
                                        <p:tav tm="0">
                                          <p:val>
                                            <p:strVal val="#ppt_w*0.05"/>
                                          </p:val>
                                        </p:tav>
                                        <p:tav tm="100000">
                                          <p:val>
                                            <p:strVal val="#ppt_w"/>
                                          </p:val>
                                        </p:tav>
                                      </p:tavLst>
                                    </p:anim>
                                    <p:anim calcmode="lin" valueType="num">
                                      <p:cBhvr>
                                        <p:cTn id="15" dur="500" fill="hold"/>
                                        <p:tgtEl>
                                          <p:spTgt spid="48139"/>
                                        </p:tgtEl>
                                        <p:attrNameLst>
                                          <p:attrName>ppt_h</p:attrName>
                                        </p:attrNameLst>
                                      </p:cBhvr>
                                      <p:tavLst>
                                        <p:tav tm="0">
                                          <p:val>
                                            <p:strVal val="#ppt_h"/>
                                          </p:val>
                                        </p:tav>
                                        <p:tav tm="100000">
                                          <p:val>
                                            <p:strVal val="#ppt_h"/>
                                          </p:val>
                                        </p:tav>
                                      </p:tavLst>
                                    </p:anim>
                                    <p:anim calcmode="lin" valueType="num">
                                      <p:cBhvr>
                                        <p:cTn id="16" dur="500" fill="hold"/>
                                        <p:tgtEl>
                                          <p:spTgt spid="48139"/>
                                        </p:tgtEl>
                                        <p:attrNameLst>
                                          <p:attrName>ppt_x</p:attrName>
                                        </p:attrNameLst>
                                      </p:cBhvr>
                                      <p:tavLst>
                                        <p:tav tm="0">
                                          <p:val>
                                            <p:strVal val="#ppt_x-.2"/>
                                          </p:val>
                                        </p:tav>
                                        <p:tav tm="100000">
                                          <p:val>
                                            <p:strVal val="#ppt_x"/>
                                          </p:val>
                                        </p:tav>
                                      </p:tavLst>
                                    </p:anim>
                                    <p:anim calcmode="lin" valueType="num">
                                      <p:cBhvr>
                                        <p:cTn id="17" dur="500" fill="hold"/>
                                        <p:tgtEl>
                                          <p:spTgt spid="48139"/>
                                        </p:tgtEl>
                                        <p:attrNameLst>
                                          <p:attrName>ppt_y</p:attrName>
                                        </p:attrNameLst>
                                      </p:cBhvr>
                                      <p:tavLst>
                                        <p:tav tm="0">
                                          <p:val>
                                            <p:strVal val="#ppt_y"/>
                                          </p:val>
                                        </p:tav>
                                        <p:tav tm="100000">
                                          <p:val>
                                            <p:strVal val="#ppt_y"/>
                                          </p:val>
                                        </p:tav>
                                      </p:tavLst>
                                    </p:anim>
                                    <p:animEffect transition="in" filter="fade">
                                      <p:cBhvr>
                                        <p:cTn id="18" dur="500"/>
                                        <p:tgtEl>
                                          <p:spTgt spid="48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b="10475"/>
          <a:stretch>
            <a:fillRect/>
          </a:stretch>
        </p:blipFill>
        <p:spPr bwMode="auto">
          <a:xfrm>
            <a:off x="5337568" y="1480963"/>
            <a:ext cx="3535160" cy="2108543"/>
          </a:xfrm>
          <a:prstGeom prst="rect">
            <a:avLst/>
          </a:prstGeom>
          <a:noFill/>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29"/>
          <p:cNvGrpSpPr>
            <a:grpSpLocks/>
          </p:cNvGrpSpPr>
          <p:nvPr/>
        </p:nvGrpSpPr>
        <p:grpSpPr bwMode="auto">
          <a:xfrm>
            <a:off x="5196078" y="796959"/>
            <a:ext cx="3676650" cy="387350"/>
            <a:chOff x="4764834" y="1219287"/>
            <a:chExt cx="3677265" cy="387212"/>
          </a:xfrm>
        </p:grpSpPr>
        <p:pic>
          <p:nvPicPr>
            <p:cNvPr id="59395" name="图片 5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4764834" y="1219287"/>
              <a:ext cx="531020" cy="38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文本框 55"/>
            <p:cNvSpPr txBox="1">
              <a:spLocks noChangeArrowheads="1"/>
            </p:cNvSpPr>
            <p:nvPr/>
          </p:nvSpPr>
          <p:spPr bwMode="auto">
            <a:xfrm>
              <a:off x="5360735" y="1257246"/>
              <a:ext cx="3081364" cy="33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r>
                <a:rPr lang="en-US" altLang="zh-CN" sz="1600" b="1">
                  <a:solidFill>
                    <a:schemeClr val="accent2"/>
                  </a:solidFill>
                  <a:latin typeface="黑体" panose="02010609060101010101" pitchFamily="49" charset="-122"/>
                  <a:ea typeface="黑体" panose="02010609060101010101" pitchFamily="49" charset="-122"/>
                  <a:hlinkClick r:id="rId5"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5" action="ppaction://hlinkfile"/>
                </a:rPr>
                <a:t>视频</a:t>
              </a:r>
              <a:r>
                <a:rPr lang="en-US" altLang="zh-CN" sz="1600" b="1">
                  <a:solidFill>
                    <a:schemeClr val="accent2"/>
                  </a:solidFill>
                  <a:latin typeface="黑体" panose="02010609060101010101" pitchFamily="49" charset="-122"/>
                  <a:ea typeface="黑体" panose="02010609060101010101" pitchFamily="49" charset="-122"/>
                  <a:hlinkClick r:id="rId5" action="ppaction://hlinkfile"/>
                </a:rPr>
                <a:t>]</a:t>
              </a:r>
              <a:r>
                <a:rPr lang="zh-CN" altLang="en-US" sz="1600" b="1">
                  <a:solidFill>
                    <a:schemeClr val="accent2"/>
                  </a:solidFill>
                  <a:latin typeface="黑体" panose="02010609060101010101" pitchFamily="49" charset="-122"/>
                  <a:ea typeface="黑体" panose="02010609060101010101" pitchFamily="49" charset="-122"/>
                  <a:hlinkClick r:id="rId5" action="ppaction://hlinkfile"/>
                </a:rPr>
                <a:t>小岗村：探索发展新路径</a:t>
              </a:r>
              <a:endParaRPr lang="zh-CN" altLang="en-US" sz="1600" b="1">
                <a:solidFill>
                  <a:schemeClr val="accent2"/>
                </a:solidFill>
                <a:latin typeface="黑体" panose="02010609060101010101" pitchFamily="49" charset="-122"/>
                <a:ea typeface="黑体" panose="02010609060101010101" pitchFamily="49" charset="-122"/>
              </a:endParaRPr>
            </a:p>
          </p:txBody>
        </p:sp>
      </p:grpSp>
      <p:grpSp>
        <p:nvGrpSpPr>
          <p:cNvPr id="3" name="组合 25"/>
          <p:cNvGrpSpPr/>
          <p:nvPr/>
        </p:nvGrpSpPr>
        <p:grpSpPr bwMode="auto">
          <a:xfrm>
            <a:off x="179388" y="1411288"/>
            <a:ext cx="4878995" cy="2178218"/>
            <a:chOff x="1962150" y="1797048"/>
            <a:chExt cx="4023202" cy="2115246"/>
          </a:xfrm>
          <a:effectLst>
            <a:outerShdw blurRad="50800" dist="38100" dir="2700000" algn="tl" rotWithShape="0">
              <a:prstClr val="black">
                <a:alpha val="40000"/>
              </a:prstClr>
            </a:outerShdw>
          </a:effectLst>
        </p:grpSpPr>
        <p:sp>
          <p:nvSpPr>
            <p:cNvPr id="27" name="TextBox 13"/>
            <p:cNvSpPr/>
            <p:nvPr/>
          </p:nvSpPr>
          <p:spPr>
            <a:xfrm>
              <a:off x="1971676" y="1797048"/>
              <a:ext cx="4013676" cy="2115246"/>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8" name="Freeform 30"/>
            <p:cNvSpPr/>
            <p:nvPr/>
          </p:nvSpPr>
          <p:spPr bwMode="auto">
            <a:xfrm>
              <a:off x="1962150" y="1797048"/>
              <a:ext cx="890693" cy="889293"/>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Freeform 34"/>
            <p:cNvSpPr/>
            <p:nvPr/>
          </p:nvSpPr>
          <p:spPr bwMode="auto">
            <a:xfrm>
              <a:off x="2117743" y="1927266"/>
              <a:ext cx="241329" cy="312840"/>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00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Freeform 35"/>
            <p:cNvSpPr/>
            <p:nvPr/>
          </p:nvSpPr>
          <p:spPr bwMode="auto">
            <a:xfrm>
              <a:off x="2270162" y="2109888"/>
              <a:ext cx="88911" cy="130218"/>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Freeform 36"/>
            <p:cNvSpPr>
              <a:spLocks noEditPoints="1"/>
            </p:cNvSpPr>
            <p:nvPr/>
          </p:nvSpPr>
          <p:spPr bwMode="auto">
            <a:xfrm>
              <a:off x="2203479" y="1992374"/>
              <a:ext cx="154005" cy="220736"/>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6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Freeform 37"/>
            <p:cNvSpPr/>
            <p:nvPr/>
          </p:nvSpPr>
          <p:spPr bwMode="auto">
            <a:xfrm>
              <a:off x="2160611" y="2014607"/>
              <a:ext cx="96849" cy="28584"/>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Freeform 38"/>
            <p:cNvSpPr/>
            <p:nvPr/>
          </p:nvSpPr>
          <p:spPr bwMode="auto">
            <a:xfrm>
              <a:off x="2160611" y="2068599"/>
              <a:ext cx="63508" cy="26997"/>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5" name="文本框 8"/>
            <p:cNvSpPr txBox="1">
              <a:spLocks noChangeArrowheads="1"/>
            </p:cNvSpPr>
            <p:nvPr/>
          </p:nvSpPr>
          <p:spPr bwMode="auto">
            <a:xfrm>
              <a:off x="2201891" y="2109887"/>
              <a:ext cx="3582926" cy="886117"/>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algn="just" eaLnBrk="0" hangingPunct="0">
                <a:lnSpc>
                  <a:spcPct val="150000"/>
                </a:lnSpc>
                <a:buFont typeface="Arial" panose="020B0604020202020204" pitchFamily="34" charset="0"/>
                <a:buNone/>
                <a:defRPr/>
              </a:pPr>
              <a:r>
                <a:rPr lang="zh-CN" altLang="en-US" b="1" dirty="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第三，注重创新发展农村经济组织，发挥强村富民作用，积极推进家庭经营、集体经营、合作经营、企业经营共同发展、深度融合，带领农民共同致富。</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000"/>
                                        <p:tgtEl>
                                          <p:spTgt spid="2"/>
                                        </p:tgtEl>
                                      </p:cBhvr>
                                    </p:animEffect>
                                  </p:childTnLst>
                                </p:cTn>
                              </p:par>
                              <p:par>
                                <p:cTn id="12" presetID="22" presetClass="entr" presetSubtype="1"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0"/>
          <p:cNvGrpSpPr/>
          <p:nvPr/>
        </p:nvGrpSpPr>
        <p:grpSpPr bwMode="auto">
          <a:xfrm>
            <a:off x="0" y="685698"/>
            <a:ext cx="6153903" cy="2106139"/>
            <a:chOff x="1962150" y="1797047"/>
            <a:chExt cx="5263185" cy="1719978"/>
          </a:xfrm>
          <a:effectLst>
            <a:outerShdw blurRad="50800" dist="38100" dir="2700000" algn="tl" rotWithShape="0">
              <a:prstClr val="black">
                <a:alpha val="40000"/>
              </a:prstClr>
            </a:outerShdw>
          </a:effectLst>
        </p:grpSpPr>
        <p:sp>
          <p:nvSpPr>
            <p:cNvPr id="12" name="TextBox 13"/>
            <p:cNvSpPr/>
            <p:nvPr/>
          </p:nvSpPr>
          <p:spPr>
            <a:xfrm>
              <a:off x="1971677" y="1797047"/>
              <a:ext cx="5253658" cy="1719978"/>
            </a:xfrm>
            <a:prstGeom prst="rect">
              <a:avLst/>
            </a:prstGeom>
            <a:solidFill>
              <a:schemeClr val="accent3">
                <a:lumMod val="20000"/>
                <a:lumOff val="8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Freeform 30"/>
            <p:cNvSpPr/>
            <p:nvPr/>
          </p:nvSpPr>
          <p:spPr bwMode="auto">
            <a:xfrm>
              <a:off x="1962150" y="1797047"/>
              <a:ext cx="890693" cy="889369"/>
            </a:xfrm>
            <a:custGeom>
              <a:avLst/>
              <a:gdLst>
                <a:gd name="T0" fmla="*/ 0 w 398"/>
                <a:gd name="T1" fmla="*/ 397 h 397"/>
                <a:gd name="T2" fmla="*/ 0 w 398"/>
                <a:gd name="T3" fmla="*/ 0 h 397"/>
                <a:gd name="T4" fmla="*/ 398 w 398"/>
                <a:gd name="T5" fmla="*/ 0 h 397"/>
                <a:gd name="T6" fmla="*/ 0 w 398"/>
                <a:gd name="T7" fmla="*/ 397 h 397"/>
              </a:gdLst>
              <a:ahLst/>
              <a:cxnLst>
                <a:cxn ang="0">
                  <a:pos x="T0" y="T1"/>
                </a:cxn>
                <a:cxn ang="0">
                  <a:pos x="T2" y="T3"/>
                </a:cxn>
                <a:cxn ang="0">
                  <a:pos x="T4" y="T5"/>
                </a:cxn>
                <a:cxn ang="0">
                  <a:pos x="T6" y="T7"/>
                </a:cxn>
              </a:cxnLst>
              <a:rect l="0" t="0" r="r" b="b"/>
              <a:pathLst>
                <a:path w="398" h="397">
                  <a:moveTo>
                    <a:pt x="0" y="397"/>
                  </a:moveTo>
                  <a:lnTo>
                    <a:pt x="0" y="0"/>
                  </a:lnTo>
                  <a:lnTo>
                    <a:pt x="398" y="0"/>
                  </a:lnTo>
                  <a:lnTo>
                    <a:pt x="0" y="397"/>
                  </a:lnTo>
                  <a:close/>
                </a:path>
              </a:pathLst>
            </a:custGeom>
            <a:solidFill>
              <a:schemeClr val="accent1">
                <a:lumMod val="40000"/>
                <a:lumOff val="60000"/>
              </a:schemeClr>
            </a:solidFill>
            <a:ln>
              <a:noFill/>
            </a:ln>
          </p:spPr>
          <p:txBody>
            <a:bodyP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Freeform 34"/>
            <p:cNvSpPr/>
            <p:nvPr/>
          </p:nvSpPr>
          <p:spPr bwMode="auto">
            <a:xfrm>
              <a:off x="2117743" y="1927276"/>
              <a:ext cx="241329" cy="312867"/>
            </a:xfrm>
            <a:custGeom>
              <a:avLst/>
              <a:gdLst>
                <a:gd name="T0" fmla="*/ 115 w 73"/>
                <a:gd name="T1" fmla="*/ 630 h 94"/>
                <a:gd name="T2" fmla="*/ 59 w 73"/>
                <a:gd name="T3" fmla="*/ 630 h 94"/>
                <a:gd name="T4" fmla="*/ 59 w 73"/>
                <a:gd name="T5" fmla="*/ 60 h 94"/>
                <a:gd name="T6" fmla="*/ 488 w 73"/>
                <a:gd name="T7" fmla="*/ 60 h 94"/>
                <a:gd name="T8" fmla="*/ 519 w 73"/>
                <a:gd name="T9" fmla="*/ 28 h 94"/>
                <a:gd name="T10" fmla="*/ 488 w 73"/>
                <a:gd name="T11" fmla="*/ 0 h 94"/>
                <a:gd name="T12" fmla="*/ 28 w 73"/>
                <a:gd name="T13" fmla="*/ 0 h 94"/>
                <a:gd name="T14" fmla="*/ 0 w 73"/>
                <a:gd name="T15" fmla="*/ 28 h 94"/>
                <a:gd name="T16" fmla="*/ 0 w 73"/>
                <a:gd name="T17" fmla="*/ 661 h 94"/>
                <a:gd name="T18" fmla="*/ 28 w 73"/>
                <a:gd name="T19" fmla="*/ 690 h 94"/>
                <a:gd name="T20" fmla="*/ 115 w 73"/>
                <a:gd name="T21" fmla="*/ 690 h 94"/>
                <a:gd name="T22" fmla="*/ 142 w 73"/>
                <a:gd name="T23" fmla="*/ 661 h 94"/>
                <a:gd name="T24" fmla="*/ 115 w 73"/>
                <a:gd name="T25" fmla="*/ 630 h 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3" h="94">
                  <a:moveTo>
                    <a:pt x="16" y="86"/>
                  </a:moveTo>
                  <a:cubicBezTo>
                    <a:pt x="8" y="86"/>
                    <a:pt x="8" y="86"/>
                    <a:pt x="8" y="86"/>
                  </a:cubicBezTo>
                  <a:cubicBezTo>
                    <a:pt x="8" y="8"/>
                    <a:pt x="8" y="8"/>
                    <a:pt x="8" y="8"/>
                  </a:cubicBezTo>
                  <a:cubicBezTo>
                    <a:pt x="69" y="8"/>
                    <a:pt x="69" y="8"/>
                    <a:pt x="69" y="8"/>
                  </a:cubicBezTo>
                  <a:cubicBezTo>
                    <a:pt x="71" y="8"/>
                    <a:pt x="73" y="6"/>
                    <a:pt x="73" y="4"/>
                  </a:cubicBezTo>
                  <a:cubicBezTo>
                    <a:pt x="73" y="1"/>
                    <a:pt x="71" y="0"/>
                    <a:pt x="69" y="0"/>
                  </a:cubicBezTo>
                  <a:cubicBezTo>
                    <a:pt x="4" y="0"/>
                    <a:pt x="4" y="0"/>
                    <a:pt x="4" y="0"/>
                  </a:cubicBezTo>
                  <a:cubicBezTo>
                    <a:pt x="2" y="0"/>
                    <a:pt x="0" y="1"/>
                    <a:pt x="0" y="4"/>
                  </a:cubicBezTo>
                  <a:cubicBezTo>
                    <a:pt x="0" y="90"/>
                    <a:pt x="0" y="90"/>
                    <a:pt x="0" y="90"/>
                  </a:cubicBezTo>
                  <a:cubicBezTo>
                    <a:pt x="0" y="92"/>
                    <a:pt x="2" y="94"/>
                    <a:pt x="4" y="94"/>
                  </a:cubicBezTo>
                  <a:cubicBezTo>
                    <a:pt x="16" y="94"/>
                    <a:pt x="16" y="94"/>
                    <a:pt x="16" y="94"/>
                  </a:cubicBezTo>
                  <a:cubicBezTo>
                    <a:pt x="18" y="94"/>
                    <a:pt x="20" y="92"/>
                    <a:pt x="20" y="90"/>
                  </a:cubicBezTo>
                  <a:cubicBezTo>
                    <a:pt x="20" y="88"/>
                    <a:pt x="18" y="86"/>
                    <a:pt x="16" y="86"/>
                  </a:cubicBezTo>
                  <a:close/>
                </a:path>
              </a:pathLst>
            </a:custGeom>
            <a:solidFill>
              <a:schemeClr val="bg1"/>
            </a:solidFill>
            <a:ln>
              <a:noFill/>
            </a:ln>
          </p:spPr>
          <p:txBody>
            <a:bodyP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Freeform 35"/>
            <p:cNvSpPr/>
            <p:nvPr/>
          </p:nvSpPr>
          <p:spPr bwMode="auto">
            <a:xfrm>
              <a:off x="2270162" y="2109914"/>
              <a:ext cx="88911" cy="130229"/>
            </a:xfrm>
            <a:custGeom>
              <a:avLst/>
              <a:gdLst>
                <a:gd name="T0" fmla="*/ 163 w 27"/>
                <a:gd name="T1" fmla="*/ 0 h 39"/>
                <a:gd name="T2" fmla="*/ 133 w 27"/>
                <a:gd name="T3" fmla="*/ 28 h 39"/>
                <a:gd name="T4" fmla="*/ 133 w 27"/>
                <a:gd name="T5" fmla="*/ 223 h 39"/>
                <a:gd name="T6" fmla="*/ 28 w 27"/>
                <a:gd name="T7" fmla="*/ 223 h 39"/>
                <a:gd name="T8" fmla="*/ 0 w 27"/>
                <a:gd name="T9" fmla="*/ 254 h 39"/>
                <a:gd name="T10" fmla="*/ 28 w 27"/>
                <a:gd name="T11" fmla="*/ 283 h 39"/>
                <a:gd name="T12" fmla="*/ 163 w 27"/>
                <a:gd name="T13" fmla="*/ 283 h 39"/>
                <a:gd name="T14" fmla="*/ 188 w 27"/>
                <a:gd name="T15" fmla="*/ 278 h 39"/>
                <a:gd name="T16" fmla="*/ 191 w 27"/>
                <a:gd name="T17" fmla="*/ 254 h 39"/>
                <a:gd name="T18" fmla="*/ 191 w 27"/>
                <a:gd name="T19" fmla="*/ 28 h 39"/>
                <a:gd name="T20" fmla="*/ 163 w 27"/>
                <a:gd name="T21" fmla="*/ 0 h 3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7" h="39">
                  <a:moveTo>
                    <a:pt x="23" y="0"/>
                  </a:moveTo>
                  <a:cubicBezTo>
                    <a:pt x="21" y="0"/>
                    <a:pt x="19" y="2"/>
                    <a:pt x="19" y="4"/>
                  </a:cubicBezTo>
                  <a:cubicBezTo>
                    <a:pt x="19" y="31"/>
                    <a:pt x="19" y="31"/>
                    <a:pt x="19" y="31"/>
                  </a:cubicBezTo>
                  <a:cubicBezTo>
                    <a:pt x="4" y="31"/>
                    <a:pt x="4" y="31"/>
                    <a:pt x="4" y="31"/>
                  </a:cubicBezTo>
                  <a:cubicBezTo>
                    <a:pt x="2" y="31"/>
                    <a:pt x="0" y="33"/>
                    <a:pt x="0" y="35"/>
                  </a:cubicBezTo>
                  <a:cubicBezTo>
                    <a:pt x="0" y="37"/>
                    <a:pt x="2" y="39"/>
                    <a:pt x="4" y="39"/>
                  </a:cubicBezTo>
                  <a:cubicBezTo>
                    <a:pt x="23" y="39"/>
                    <a:pt x="23" y="39"/>
                    <a:pt x="23" y="39"/>
                  </a:cubicBezTo>
                  <a:cubicBezTo>
                    <a:pt x="24" y="39"/>
                    <a:pt x="25" y="39"/>
                    <a:pt x="26" y="38"/>
                  </a:cubicBezTo>
                  <a:cubicBezTo>
                    <a:pt x="27" y="37"/>
                    <a:pt x="27" y="36"/>
                    <a:pt x="27" y="35"/>
                  </a:cubicBezTo>
                  <a:cubicBezTo>
                    <a:pt x="27" y="4"/>
                    <a:pt x="27" y="4"/>
                    <a:pt x="27" y="4"/>
                  </a:cubicBezTo>
                  <a:cubicBezTo>
                    <a:pt x="27" y="2"/>
                    <a:pt x="25" y="0"/>
                    <a:pt x="23" y="0"/>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Freeform 36"/>
            <p:cNvSpPr>
              <a:spLocks noEditPoints="1"/>
            </p:cNvSpPr>
            <p:nvPr/>
          </p:nvSpPr>
          <p:spPr bwMode="auto">
            <a:xfrm>
              <a:off x="2203479" y="1992390"/>
              <a:ext cx="154005" cy="220755"/>
            </a:xfrm>
            <a:custGeom>
              <a:avLst/>
              <a:gdLst>
                <a:gd name="T0" fmla="*/ 305 w 46"/>
                <a:gd name="T1" fmla="*/ 1 h 67"/>
                <a:gd name="T2" fmla="*/ 270 w 46"/>
                <a:gd name="T3" fmla="*/ 0 h 67"/>
                <a:gd name="T4" fmla="*/ 210 w 46"/>
                <a:gd name="T5" fmla="*/ 33 h 67"/>
                <a:gd name="T6" fmla="*/ 0 w 46"/>
                <a:gd name="T7" fmla="*/ 352 h 67"/>
                <a:gd name="T8" fmla="*/ 0 w 46"/>
                <a:gd name="T9" fmla="*/ 371 h 67"/>
                <a:gd name="T10" fmla="*/ 0 w 46"/>
                <a:gd name="T11" fmla="*/ 440 h 67"/>
                <a:gd name="T12" fmla="*/ 18 w 46"/>
                <a:gd name="T13" fmla="*/ 467 h 67"/>
                <a:gd name="T14" fmla="*/ 32 w 46"/>
                <a:gd name="T15" fmla="*/ 471 h 67"/>
                <a:gd name="T16" fmla="*/ 48 w 46"/>
                <a:gd name="T17" fmla="*/ 467 h 67"/>
                <a:gd name="T18" fmla="*/ 120 w 46"/>
                <a:gd name="T19" fmla="*/ 430 h 67"/>
                <a:gd name="T20" fmla="*/ 134 w 46"/>
                <a:gd name="T21" fmla="*/ 426 h 67"/>
                <a:gd name="T22" fmla="*/ 332 w 46"/>
                <a:gd name="T23" fmla="*/ 106 h 67"/>
                <a:gd name="T24" fmla="*/ 305 w 46"/>
                <a:gd name="T25" fmla="*/ 1 h 67"/>
                <a:gd name="T26" fmla="*/ 275 w 46"/>
                <a:gd name="T27" fmla="*/ 72 h 67"/>
                <a:gd name="T28" fmla="*/ 89 w 46"/>
                <a:gd name="T29" fmla="*/ 387 h 67"/>
                <a:gd name="T30" fmla="*/ 62 w 46"/>
                <a:gd name="T31" fmla="*/ 397 h 67"/>
                <a:gd name="T32" fmla="*/ 62 w 46"/>
                <a:gd name="T33" fmla="*/ 371 h 67"/>
                <a:gd name="T34" fmla="*/ 261 w 46"/>
                <a:gd name="T35" fmla="*/ 61 h 67"/>
                <a:gd name="T36" fmla="*/ 275 w 46"/>
                <a:gd name="T37" fmla="*/ 59 h 67"/>
                <a:gd name="T38" fmla="*/ 275 w 46"/>
                <a:gd name="T39" fmla="*/ 72 h 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6" h="67">
                  <a:moveTo>
                    <a:pt x="40" y="1"/>
                  </a:moveTo>
                  <a:cubicBezTo>
                    <a:pt x="38" y="1"/>
                    <a:pt x="37" y="0"/>
                    <a:pt x="35" y="0"/>
                  </a:cubicBezTo>
                  <a:cubicBezTo>
                    <a:pt x="32" y="0"/>
                    <a:pt x="28" y="2"/>
                    <a:pt x="27" y="5"/>
                  </a:cubicBezTo>
                  <a:cubicBezTo>
                    <a:pt x="0" y="50"/>
                    <a:pt x="0" y="50"/>
                    <a:pt x="0" y="50"/>
                  </a:cubicBezTo>
                  <a:cubicBezTo>
                    <a:pt x="0" y="51"/>
                    <a:pt x="0" y="52"/>
                    <a:pt x="0" y="53"/>
                  </a:cubicBezTo>
                  <a:cubicBezTo>
                    <a:pt x="0" y="63"/>
                    <a:pt x="0" y="63"/>
                    <a:pt x="0" y="63"/>
                  </a:cubicBezTo>
                  <a:cubicBezTo>
                    <a:pt x="0" y="64"/>
                    <a:pt x="1" y="66"/>
                    <a:pt x="2" y="66"/>
                  </a:cubicBezTo>
                  <a:cubicBezTo>
                    <a:pt x="3" y="67"/>
                    <a:pt x="4" y="67"/>
                    <a:pt x="4" y="67"/>
                  </a:cubicBezTo>
                  <a:cubicBezTo>
                    <a:pt x="5" y="67"/>
                    <a:pt x="6" y="67"/>
                    <a:pt x="6" y="66"/>
                  </a:cubicBezTo>
                  <a:cubicBezTo>
                    <a:pt x="15" y="61"/>
                    <a:pt x="15" y="61"/>
                    <a:pt x="15" y="61"/>
                  </a:cubicBezTo>
                  <a:cubicBezTo>
                    <a:pt x="16" y="61"/>
                    <a:pt x="17" y="61"/>
                    <a:pt x="17" y="60"/>
                  </a:cubicBezTo>
                  <a:cubicBezTo>
                    <a:pt x="43" y="15"/>
                    <a:pt x="43" y="15"/>
                    <a:pt x="43" y="15"/>
                  </a:cubicBezTo>
                  <a:cubicBezTo>
                    <a:pt x="46" y="10"/>
                    <a:pt x="44" y="4"/>
                    <a:pt x="40" y="1"/>
                  </a:cubicBezTo>
                  <a:close/>
                  <a:moveTo>
                    <a:pt x="36" y="10"/>
                  </a:moveTo>
                  <a:cubicBezTo>
                    <a:pt x="11" y="55"/>
                    <a:pt x="11" y="55"/>
                    <a:pt x="11" y="55"/>
                  </a:cubicBezTo>
                  <a:cubicBezTo>
                    <a:pt x="8" y="56"/>
                    <a:pt x="8" y="56"/>
                    <a:pt x="8" y="56"/>
                  </a:cubicBezTo>
                  <a:cubicBezTo>
                    <a:pt x="8" y="53"/>
                    <a:pt x="8" y="53"/>
                    <a:pt x="8" y="53"/>
                  </a:cubicBezTo>
                  <a:cubicBezTo>
                    <a:pt x="34" y="9"/>
                    <a:pt x="34" y="9"/>
                    <a:pt x="34" y="9"/>
                  </a:cubicBezTo>
                  <a:cubicBezTo>
                    <a:pt x="34" y="8"/>
                    <a:pt x="35" y="8"/>
                    <a:pt x="36" y="8"/>
                  </a:cubicBezTo>
                  <a:cubicBezTo>
                    <a:pt x="36" y="9"/>
                    <a:pt x="37" y="10"/>
                    <a:pt x="36" y="10"/>
                  </a:cubicBezTo>
                  <a:close/>
                </a:path>
              </a:pathLst>
            </a:custGeom>
            <a:solidFill>
              <a:schemeClr val="bg1"/>
            </a:solidFill>
            <a:ln>
              <a:noFill/>
            </a:ln>
          </p:spPr>
          <p:txBody>
            <a:bodyPr>
              <a:normAutofit fontScale="77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Freeform 37"/>
            <p:cNvSpPr/>
            <p:nvPr/>
          </p:nvSpPr>
          <p:spPr bwMode="auto">
            <a:xfrm>
              <a:off x="2160611" y="2014624"/>
              <a:ext cx="96849" cy="28587"/>
            </a:xfrm>
            <a:custGeom>
              <a:avLst/>
              <a:gdLst>
                <a:gd name="T0" fmla="*/ 209 w 29"/>
                <a:gd name="T1" fmla="*/ 27 h 9"/>
                <a:gd name="T2" fmla="*/ 181 w 29"/>
                <a:gd name="T3" fmla="*/ 0 h 9"/>
                <a:gd name="T4" fmla="*/ 28 w 29"/>
                <a:gd name="T5" fmla="*/ 0 h 9"/>
                <a:gd name="T6" fmla="*/ 0 w 29"/>
                <a:gd name="T7" fmla="*/ 27 h 9"/>
                <a:gd name="T8" fmla="*/ 28 w 29"/>
                <a:gd name="T9" fmla="*/ 56 h 9"/>
                <a:gd name="T10" fmla="*/ 181 w 29"/>
                <a:gd name="T11" fmla="*/ 56 h 9"/>
                <a:gd name="T12" fmla="*/ 209 w 29"/>
                <a:gd name="T13" fmla="*/ 2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9" h="9">
                  <a:moveTo>
                    <a:pt x="29" y="4"/>
                  </a:moveTo>
                  <a:cubicBezTo>
                    <a:pt x="29" y="2"/>
                    <a:pt x="27" y="0"/>
                    <a:pt x="25" y="0"/>
                  </a:cubicBezTo>
                  <a:cubicBezTo>
                    <a:pt x="4" y="0"/>
                    <a:pt x="4" y="0"/>
                    <a:pt x="4" y="0"/>
                  </a:cubicBezTo>
                  <a:cubicBezTo>
                    <a:pt x="2" y="0"/>
                    <a:pt x="0" y="2"/>
                    <a:pt x="0" y="4"/>
                  </a:cubicBezTo>
                  <a:cubicBezTo>
                    <a:pt x="0" y="7"/>
                    <a:pt x="2" y="9"/>
                    <a:pt x="4" y="9"/>
                  </a:cubicBezTo>
                  <a:cubicBezTo>
                    <a:pt x="25" y="9"/>
                    <a:pt x="25" y="9"/>
                    <a:pt x="25" y="9"/>
                  </a:cubicBezTo>
                  <a:cubicBezTo>
                    <a:pt x="27" y="9"/>
                    <a:pt x="29" y="7"/>
                    <a:pt x="29" y="4"/>
                  </a:cubicBez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Freeform 38"/>
            <p:cNvSpPr/>
            <p:nvPr/>
          </p:nvSpPr>
          <p:spPr bwMode="auto">
            <a:xfrm>
              <a:off x="2160611" y="2068622"/>
              <a:ext cx="63508" cy="26999"/>
            </a:xfrm>
            <a:custGeom>
              <a:avLst/>
              <a:gdLst>
                <a:gd name="T0" fmla="*/ 28 w 19"/>
                <a:gd name="T1" fmla="*/ 0 h 8"/>
                <a:gd name="T2" fmla="*/ 0 w 19"/>
                <a:gd name="T3" fmla="*/ 32 h 8"/>
                <a:gd name="T4" fmla="*/ 28 w 19"/>
                <a:gd name="T5" fmla="*/ 62 h 8"/>
                <a:gd name="T6" fmla="*/ 102 w 19"/>
                <a:gd name="T7" fmla="*/ 62 h 8"/>
                <a:gd name="T8" fmla="*/ 130 w 19"/>
                <a:gd name="T9" fmla="*/ 32 h 8"/>
                <a:gd name="T10" fmla="*/ 102 w 19"/>
                <a:gd name="T11" fmla="*/ 0 h 8"/>
                <a:gd name="T12" fmla="*/ 28 w 19"/>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 h="8">
                  <a:moveTo>
                    <a:pt x="4" y="0"/>
                  </a:moveTo>
                  <a:cubicBezTo>
                    <a:pt x="2" y="0"/>
                    <a:pt x="0" y="2"/>
                    <a:pt x="0" y="4"/>
                  </a:cubicBezTo>
                  <a:cubicBezTo>
                    <a:pt x="0" y="7"/>
                    <a:pt x="2" y="8"/>
                    <a:pt x="4" y="8"/>
                  </a:cubicBezTo>
                  <a:cubicBezTo>
                    <a:pt x="15" y="8"/>
                    <a:pt x="15" y="8"/>
                    <a:pt x="15" y="8"/>
                  </a:cubicBezTo>
                  <a:cubicBezTo>
                    <a:pt x="17" y="8"/>
                    <a:pt x="19" y="7"/>
                    <a:pt x="19" y="4"/>
                  </a:cubicBezTo>
                  <a:cubicBezTo>
                    <a:pt x="19" y="2"/>
                    <a:pt x="17" y="0"/>
                    <a:pt x="15" y="0"/>
                  </a:cubicBezTo>
                  <a:lnTo>
                    <a:pt x="4" y="0"/>
                  </a:lnTo>
                  <a:close/>
                </a:path>
              </a:pathLst>
            </a:custGeom>
            <a:solidFill>
              <a:schemeClr val="bg1"/>
            </a:solidFill>
            <a:ln>
              <a:noFill/>
            </a:ln>
          </p:spPr>
          <p:txBody>
            <a:bodyPr>
              <a:normAutofit fontScale="2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buFontTx/>
                <a:buNone/>
                <a:defRPr/>
              </a:pPr>
              <a:endParaRPr lang="zh-CN" altLang="en-US" noProof="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8"/>
            <p:cNvSpPr txBox="1">
              <a:spLocks noChangeArrowheads="1"/>
            </p:cNvSpPr>
            <p:nvPr/>
          </p:nvSpPr>
          <p:spPr bwMode="auto">
            <a:xfrm>
              <a:off x="2280481" y="1823263"/>
              <a:ext cx="4896430" cy="886193"/>
            </a:xfrm>
            <a:prstGeom prst="rect">
              <a:avLst/>
            </a:prstGeom>
            <a:noFill/>
            <a:ln>
              <a:noFill/>
            </a:ln>
          </p:spPr>
          <p:txBody>
            <a:bodyPr lIns="0" tIns="0" rIns="0" bIns="0"/>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黑体" panose="02010609060101010101" pitchFamily="49" charset="-122"/>
                </a:defRPr>
              </a:lvl9pPr>
            </a:lstStyle>
            <a:p>
              <a:pPr indent="360045" algn="just" eaLnBrk="0" hangingPunct="0">
                <a:lnSpc>
                  <a:spcPct val="150000"/>
                </a:lnSpc>
                <a:defRPr/>
              </a:pPr>
              <a:r>
                <a:rPr lang="zh-CN" altLang="en-US" b="1" dirty="0">
                  <a:solidFill>
                    <a:srgbClr val="000000"/>
                  </a:solidFill>
                  <a:latin typeface="宋体" panose="02010600030101010101" pitchFamily="2" charset="-122"/>
                  <a:ea typeface="宋体" panose="02010600030101010101" pitchFamily="2" charset="-122"/>
                  <a:cs typeface="微软雅黑" panose="020B0503020204020204" pitchFamily="34" charset="-122"/>
                  <a:sym typeface="微软雅黑" panose="020B0503020204020204" pitchFamily="34" charset="-122"/>
                </a:rPr>
                <a:t>第四，突出规范培育社会组织，发挥多元服务作用。鼓励乡贤组织等社会组织开展邻里互助、婚丧嫁娶、治安防控、纠纷调解、特殊群体帮扶服务等活动；调动农村专业技术协会、农村扶贫资金互助社力量，助力当地经济发展。</a:t>
              </a:r>
            </a:p>
          </p:txBody>
        </p:sp>
      </p:grpSp>
      <p:pic>
        <p:nvPicPr>
          <p:cNvPr id="25" name="图片 24"/>
          <p:cNvPicPr>
            <a:picLocks noChangeAspect="1"/>
          </p:cNvPicPr>
          <p:nvPr/>
        </p:nvPicPr>
        <p:blipFill>
          <a:blip r:embed="rId2"/>
          <a:stretch>
            <a:fillRect/>
          </a:stretch>
        </p:blipFill>
        <p:spPr>
          <a:xfrm>
            <a:off x="1499469" y="2882142"/>
            <a:ext cx="2544059" cy="1405990"/>
          </a:xfrm>
          <a:prstGeom prst="rect">
            <a:avLst/>
          </a:prstGeom>
          <a:ln>
            <a:noFill/>
          </a:ln>
          <a:effectLst>
            <a:outerShdw blurRad="190500" algn="tl" rotWithShape="0">
              <a:srgbClr val="000000">
                <a:alpha val="70000"/>
              </a:srgbClr>
            </a:outerShdw>
          </a:effectLst>
        </p:spPr>
      </p:pic>
      <p:pic>
        <p:nvPicPr>
          <p:cNvPr id="26" name="图片 25"/>
          <p:cNvPicPr>
            <a:picLocks noChangeAspect="1"/>
          </p:cNvPicPr>
          <p:nvPr/>
        </p:nvPicPr>
        <p:blipFill>
          <a:blip r:embed="rId3"/>
          <a:stretch>
            <a:fillRect/>
          </a:stretch>
        </p:blipFill>
        <p:spPr>
          <a:xfrm>
            <a:off x="5596066" y="2706577"/>
            <a:ext cx="2381493" cy="1581555"/>
          </a:xfrm>
          <a:prstGeom prst="rect">
            <a:avLst/>
          </a:prstGeom>
          <a:ln>
            <a:noFill/>
          </a:ln>
          <a:effectLst>
            <a:outerShdw blurRad="190500" algn="tl" rotWithShape="0">
              <a:srgbClr val="000000">
                <a:alpha val="70000"/>
              </a:srgbClr>
            </a:outerShdw>
          </a:effectLst>
        </p:spPr>
      </p:pic>
      <p:pic>
        <p:nvPicPr>
          <p:cNvPr id="24" name="图片 23"/>
          <p:cNvPicPr>
            <a:picLocks noChangeAspect="1"/>
          </p:cNvPicPr>
          <p:nvPr/>
        </p:nvPicPr>
        <p:blipFill>
          <a:blip r:embed="rId4"/>
          <a:stretch>
            <a:fillRect/>
          </a:stretch>
        </p:blipFill>
        <p:spPr>
          <a:xfrm>
            <a:off x="6658145" y="735953"/>
            <a:ext cx="2280984" cy="1518801"/>
          </a:xfrm>
          <a:prstGeom prst="rect">
            <a:avLst/>
          </a:prstGeom>
          <a:ln>
            <a:noFill/>
          </a:ln>
          <a:effectLst>
            <a:outerShdw blurRad="190500" algn="tl" rotWithShape="0">
              <a:srgbClr val="000000">
                <a:alpha val="70000"/>
              </a:srgbClr>
            </a:outerShdw>
          </a:effectLst>
        </p:spPr>
      </p:pic>
      <p:sp>
        <p:nvSpPr>
          <p:cNvPr id="16" name="矩形 15"/>
          <p:cNvSpPr>
            <a:spLocks noChangeArrowheads="1"/>
          </p:cNvSpPr>
          <p:nvPr/>
        </p:nvSpPr>
        <p:spPr bwMode="auto">
          <a:xfrm>
            <a:off x="6153903" y="2280202"/>
            <a:ext cx="2956259" cy="338554"/>
          </a:xfrm>
          <a:prstGeom prst="rect">
            <a:avLst/>
          </a:prstGeom>
          <a:solidFill>
            <a:schemeClr val="bg1">
              <a:alpha val="74000"/>
            </a:schemeClr>
          </a:solidFill>
          <a:ln w="9525">
            <a:noFill/>
            <a:miter lim="800000"/>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0" hangingPunct="0">
              <a:buFont typeface="Arial" panose="020B0604020202020204" pitchFamily="34" charset="0"/>
              <a:buNone/>
              <a:defRPr/>
            </a:pPr>
            <a:r>
              <a:rPr lang="zh-CN" altLang="en-US" sz="1600" b="1" spc="50" dirty="0">
                <a:ln w="11430"/>
                <a:solidFill>
                  <a:srgbClr val="000000"/>
                </a:solidFill>
                <a:effectLst>
                  <a:outerShdw blurRad="76200" dist="50800" dir="5400000" algn="tl" rotWithShape="0">
                    <a:srgbClr val="000000">
                      <a:alpha val="65000"/>
                    </a:srgbClr>
                  </a:outerShdw>
                </a:effectLst>
                <a:latin typeface="黑体" panose="02010609060101010101" pitchFamily="49" charset="-122"/>
                <a:ea typeface="黑体" panose="02010609060101010101" pitchFamily="49" charset="-122"/>
                <a:sym typeface="+mn-ea"/>
              </a:rPr>
              <a:t>乡贤评理员调解邻里矛盾纠纷</a:t>
            </a:r>
          </a:p>
        </p:txBody>
      </p:sp>
      <p:sp>
        <p:nvSpPr>
          <p:cNvPr id="18" name="矩形 17"/>
          <p:cNvSpPr>
            <a:spLocks noChangeArrowheads="1"/>
          </p:cNvSpPr>
          <p:nvPr/>
        </p:nvSpPr>
        <p:spPr bwMode="auto">
          <a:xfrm>
            <a:off x="1749423" y="4450886"/>
            <a:ext cx="2316660" cy="338554"/>
          </a:xfrm>
          <a:prstGeom prst="rect">
            <a:avLst/>
          </a:prstGeom>
          <a:solidFill>
            <a:schemeClr val="bg1">
              <a:alpha val="74000"/>
            </a:schemeClr>
          </a:solidFill>
          <a:ln w="9525">
            <a:noFill/>
            <a:miter lim="800000"/>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0" hangingPunct="0">
              <a:buFontTx/>
              <a:buNone/>
              <a:defRPr/>
            </a:pPr>
            <a:r>
              <a:rPr lang="zh-CN" altLang="en-US" sz="1600" b="1" spc="50" dirty="0">
                <a:ln w="11430"/>
                <a:solidFill>
                  <a:srgbClr val="000000"/>
                </a:solidFill>
                <a:effectLst>
                  <a:outerShdw blurRad="76200" dist="50800" dir="5400000" algn="tl" rotWithShape="0">
                    <a:srgbClr val="000000">
                      <a:alpha val="65000"/>
                    </a:srgbClr>
                  </a:outerShdw>
                </a:effectLst>
                <a:latin typeface="黑体" panose="02010609060101010101" pitchFamily="49" charset="-122"/>
                <a:ea typeface="黑体" panose="02010609060101010101" pitchFamily="49" charset="-122"/>
                <a:sym typeface="+mn-ea"/>
              </a:rPr>
              <a:t>农业技术专家进行指导</a:t>
            </a:r>
          </a:p>
        </p:txBody>
      </p:sp>
      <p:sp>
        <p:nvSpPr>
          <p:cNvPr id="20" name="矩形 19"/>
          <p:cNvSpPr>
            <a:spLocks noChangeArrowheads="1"/>
          </p:cNvSpPr>
          <p:nvPr/>
        </p:nvSpPr>
        <p:spPr bwMode="auto">
          <a:xfrm>
            <a:off x="5375861" y="4463775"/>
            <a:ext cx="2743059" cy="338554"/>
          </a:xfrm>
          <a:prstGeom prst="rect">
            <a:avLst/>
          </a:prstGeom>
          <a:solidFill>
            <a:schemeClr val="bg1">
              <a:alpha val="74000"/>
            </a:schemeClr>
          </a:solidFill>
          <a:ln w="9525">
            <a:noFill/>
            <a:miter lim="800000"/>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0" hangingPunct="0">
              <a:defRPr/>
            </a:pPr>
            <a:r>
              <a:rPr lang="zh-CN" altLang="en-US" sz="1600" b="1" spc="50" dirty="0">
                <a:ln w="11430"/>
                <a:solidFill>
                  <a:srgbClr val="000000"/>
                </a:solidFill>
                <a:effectLst>
                  <a:outerShdw blurRad="76200" dist="50800" dir="5400000" algn="tl" rotWithShape="0">
                    <a:srgbClr val="000000">
                      <a:alpha val="65000"/>
                    </a:srgbClr>
                  </a:outerShdw>
                </a:effectLst>
                <a:latin typeface="黑体" panose="02010609060101010101" pitchFamily="49" charset="-122"/>
                <a:ea typeface="黑体" panose="02010609060101010101" pitchFamily="49" charset="-122"/>
                <a:sym typeface="+mn-ea"/>
              </a:rPr>
              <a:t>志愿者进社区关爱高龄老人</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nodeType="afterGroup">
                            <p:stCondLst>
                              <p:cond delay="500"/>
                            </p:stCondLst>
                            <p:childTnLst>
                              <p:par>
                                <p:cTn id="9" presetID="42"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50"/>
                                        <p:tgtEl>
                                          <p:spTgt spid="25"/>
                                        </p:tgtEl>
                                      </p:cBhvr>
                                    </p:animEffect>
                                    <p:anim calcmode="lin" valueType="num">
                                      <p:cBhvr>
                                        <p:cTn id="12" dur="750" fill="hold"/>
                                        <p:tgtEl>
                                          <p:spTgt spid="25"/>
                                        </p:tgtEl>
                                        <p:attrNameLst>
                                          <p:attrName>ppt_x</p:attrName>
                                        </p:attrNameLst>
                                      </p:cBhvr>
                                      <p:tavLst>
                                        <p:tav tm="0">
                                          <p:val>
                                            <p:strVal val="#ppt_x"/>
                                          </p:val>
                                        </p:tav>
                                        <p:tav tm="100000">
                                          <p:val>
                                            <p:strVal val="#ppt_x"/>
                                          </p:val>
                                        </p:tav>
                                      </p:tavLst>
                                    </p:anim>
                                    <p:anim calcmode="lin" valueType="num">
                                      <p:cBhvr>
                                        <p:cTn id="13" dur="750" fill="hold"/>
                                        <p:tgtEl>
                                          <p:spTgt spid="25"/>
                                        </p:tgtEl>
                                        <p:attrNameLst>
                                          <p:attrName>ppt_y</p:attrName>
                                        </p:attrNameLst>
                                      </p:cBhvr>
                                      <p:tavLst>
                                        <p:tav tm="0">
                                          <p:val>
                                            <p:strVal val="#ppt_y+.1"/>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par>
                          <p:cTn id="17" fill="hold" nodeType="afterGroup">
                            <p:stCondLst>
                              <p:cond delay="1250"/>
                            </p:stCondLst>
                            <p:childTnLst>
                              <p:par>
                                <p:cTn id="18" presetID="42"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750"/>
                                        <p:tgtEl>
                                          <p:spTgt spid="26"/>
                                        </p:tgtEl>
                                      </p:cBhvr>
                                    </p:animEffect>
                                    <p:anim calcmode="lin" valueType="num">
                                      <p:cBhvr>
                                        <p:cTn id="21" dur="750" fill="hold"/>
                                        <p:tgtEl>
                                          <p:spTgt spid="26"/>
                                        </p:tgtEl>
                                        <p:attrNameLst>
                                          <p:attrName>ppt_x</p:attrName>
                                        </p:attrNameLst>
                                      </p:cBhvr>
                                      <p:tavLst>
                                        <p:tav tm="0">
                                          <p:val>
                                            <p:strVal val="#ppt_x"/>
                                          </p:val>
                                        </p:tav>
                                        <p:tav tm="100000">
                                          <p:val>
                                            <p:strVal val="#ppt_x"/>
                                          </p:val>
                                        </p:tav>
                                      </p:tavLst>
                                    </p:anim>
                                    <p:anim calcmode="lin" valueType="num">
                                      <p:cBhvr>
                                        <p:cTn id="22" dur="750" fill="hold"/>
                                        <p:tgtEl>
                                          <p:spTgt spid="26"/>
                                        </p:tgtEl>
                                        <p:attrNameLst>
                                          <p:attrName>ppt_y</p:attrName>
                                        </p:attrNameLst>
                                      </p:cBhvr>
                                      <p:tavLst>
                                        <p:tav tm="0">
                                          <p:val>
                                            <p:strVal val="#ppt_y+.1"/>
                                          </p:val>
                                        </p:tav>
                                        <p:tav tm="100000">
                                          <p:val>
                                            <p:strVal val="#ppt_y"/>
                                          </p:val>
                                        </p:tav>
                                      </p:tavLst>
                                    </p:anim>
                                  </p:childTnLst>
                                </p:cTn>
                              </p:par>
                              <p:par>
                                <p:cTn id="23" presetID="2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par>
                          <p:cTn id="26" fill="hold" nodeType="afterGroup">
                            <p:stCondLst>
                              <p:cond delay="2000"/>
                            </p:stCondLst>
                            <p:childTnLst>
                              <p:par>
                                <p:cTn id="27" presetID="42" presetClass="entr" presetSubtype="0"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750"/>
                                        <p:tgtEl>
                                          <p:spTgt spid="24"/>
                                        </p:tgtEl>
                                      </p:cBhvr>
                                    </p:animEffect>
                                    <p:anim calcmode="lin" valueType="num">
                                      <p:cBhvr>
                                        <p:cTn id="30" dur="750" fill="hold"/>
                                        <p:tgtEl>
                                          <p:spTgt spid="24"/>
                                        </p:tgtEl>
                                        <p:attrNameLst>
                                          <p:attrName>ppt_x</p:attrName>
                                        </p:attrNameLst>
                                      </p:cBhvr>
                                      <p:tavLst>
                                        <p:tav tm="0">
                                          <p:val>
                                            <p:strVal val="#ppt_x"/>
                                          </p:val>
                                        </p:tav>
                                        <p:tav tm="100000">
                                          <p:val>
                                            <p:strVal val="#ppt_x"/>
                                          </p:val>
                                        </p:tav>
                                      </p:tavLst>
                                    </p:anim>
                                    <p:anim calcmode="lin" valueType="num">
                                      <p:cBhvr>
                                        <p:cTn id="31" dur="750" fill="hold"/>
                                        <p:tgtEl>
                                          <p:spTgt spid="24"/>
                                        </p:tgtEl>
                                        <p:attrNameLst>
                                          <p:attrName>ppt_y</p:attrName>
                                        </p:attrNameLst>
                                      </p:cBhvr>
                                      <p:tavLst>
                                        <p:tav tm="0">
                                          <p:val>
                                            <p:strVal val="#ppt_y+.1"/>
                                          </p:val>
                                        </p:tav>
                                        <p:tav tm="100000">
                                          <p:val>
                                            <p:strVal val="#ppt_y"/>
                                          </p:val>
                                        </p:tav>
                                      </p:tavLst>
                                    </p:anim>
                                  </p:childTnLst>
                                </p:cTn>
                              </p:par>
                              <p:par>
                                <p:cTn id="32" presetID="2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28588" y="131763"/>
            <a:ext cx="7267575" cy="1143000"/>
            <a:chOff x="128587" y="131763"/>
            <a:chExt cx="7267575" cy="1143000"/>
          </a:xfrm>
        </p:grpSpPr>
        <p:pic>
          <p:nvPicPr>
            <p:cNvPr id="23" name="Picture 2" descr="F:\all 图\TIM截图20180803170146.png"/>
            <p:cNvPicPr>
              <a:picLocks noChangeAspect="1" noChangeArrowheads="1"/>
            </p:cNvPicPr>
            <p:nvPr/>
          </p:nvPicPr>
          <p:blipFill>
            <a:blip r:embed="rId3" cstate="print"/>
            <a:srcRect l="11279"/>
            <a:stretch>
              <a:fillRect/>
            </a:stretch>
          </p:blipFill>
          <p:spPr bwMode="auto">
            <a:xfrm>
              <a:off x="128587" y="131763"/>
              <a:ext cx="7267575" cy="1143000"/>
            </a:xfrm>
            <a:prstGeom prst="rect">
              <a:avLst/>
            </a:prstGeom>
            <a:ln>
              <a:noFill/>
            </a:ln>
            <a:effectLst>
              <a:softEdge rad="112500"/>
            </a:effectLst>
          </p:spPr>
        </p:pic>
        <p:sp>
          <p:nvSpPr>
            <p:cNvPr id="24" name="矩形 23"/>
            <p:cNvSpPr/>
            <p:nvPr/>
          </p:nvSpPr>
          <p:spPr>
            <a:xfrm>
              <a:off x="387822" y="193973"/>
              <a:ext cx="4301177"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defTabSz="914400" fontAlgn="auto">
                <a:spcBef>
                  <a:spcPts val="0"/>
                </a:spcBef>
                <a:spcAft>
                  <a:spcPts val="0"/>
                </a:spcAft>
                <a:buFontTx/>
                <a:buNone/>
                <a:defRPr/>
              </a:pPr>
              <a:r>
                <a:rPr lang="zh-CN" altLang="en-US" sz="4000" b="1" cap="all" dirty="0">
                  <a:ln w="0"/>
                  <a:gradFill flip="none">
                    <a:gsLst>
                      <a:gs pos="0">
                        <a:srgbClr val="A53010">
                          <a:tint val="75000"/>
                          <a:shade val="75000"/>
                          <a:satMod val="170000"/>
                        </a:srgbClr>
                      </a:gs>
                      <a:gs pos="49000">
                        <a:srgbClr val="A53010">
                          <a:tint val="88000"/>
                          <a:shade val="65000"/>
                          <a:satMod val="172000"/>
                        </a:srgbClr>
                      </a:gs>
                      <a:gs pos="50000">
                        <a:srgbClr val="A53010">
                          <a:shade val="65000"/>
                          <a:satMod val="130000"/>
                        </a:srgbClr>
                      </a:gs>
                      <a:gs pos="92000">
                        <a:srgbClr val="A53010">
                          <a:shade val="50000"/>
                          <a:satMod val="120000"/>
                        </a:srgbClr>
                      </a:gs>
                      <a:gs pos="100000">
                        <a:srgbClr val="A53010">
                          <a:shade val="48000"/>
                          <a:satMod val="120000"/>
                        </a:srgbClr>
                      </a:gs>
                    </a:gsLst>
                    <a:lin ang="5400000"/>
                  </a:gradFill>
                  <a:effectLst>
                    <a:reflection blurRad="12700" stA="50000" endPos="50000" dist="5000" dir="5400000" sy="-100000" rotWithShape="0"/>
                  </a:effectLst>
                  <a:latin typeface="黑体" panose="02010609060101010101" pitchFamily="49" charset="-122"/>
                  <a:ea typeface="黑体" panose="02010609060101010101" pitchFamily="49" charset="-122"/>
                </a:rPr>
                <a:t>延伸阅读篇目推荐</a:t>
              </a:r>
            </a:p>
          </p:txBody>
        </p:sp>
      </p:grpSp>
      <p:sp>
        <p:nvSpPr>
          <p:cNvPr id="25" name="矩形 24"/>
          <p:cNvSpPr/>
          <p:nvPr/>
        </p:nvSpPr>
        <p:spPr>
          <a:xfrm>
            <a:off x="741363" y="1336675"/>
            <a:ext cx="7896225" cy="2769989"/>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marL="285750" indent="-285750" eaLnBrk="0" hangingPunct="0">
              <a:lnSpc>
                <a:spcPct val="150000"/>
              </a:lnSpc>
              <a:buFont typeface="Arial" panose="020B0604020202020204" pitchFamily="34" charset="0"/>
              <a:buChar char="•"/>
              <a:defRPr/>
            </a:pPr>
            <a:r>
              <a:rPr lang="zh-CN" altLang="zh-CN" sz="2000" b="1" dirty="0">
                <a:solidFill>
                  <a:srgbClr val="000000"/>
                </a:solidFill>
                <a:latin typeface="黑体" panose="02010609060101010101" pitchFamily="49" charset="-122"/>
                <a:ea typeface="黑体" panose="02010609060101010101" pitchFamily="49" charset="-122"/>
                <a:sym typeface="+mn-ea"/>
              </a:rPr>
              <a:t>《重塑工农城乡关系 推进乡村全面振兴》</a:t>
            </a:r>
            <a:endParaRPr lang="en-US" altLang="zh-CN" sz="2000" b="1" dirty="0">
              <a:solidFill>
                <a:srgbClr val="000000"/>
              </a:solidFill>
              <a:latin typeface="黑体" panose="02010609060101010101" pitchFamily="49" charset="-122"/>
              <a:ea typeface="黑体" panose="02010609060101010101" pitchFamily="49" charset="-122"/>
              <a:sym typeface="+mn-ea"/>
            </a:endParaRPr>
          </a:p>
          <a:p>
            <a:pPr algn="r" eaLnBrk="0" hangingPunct="0">
              <a:lnSpc>
                <a:spcPct val="150000"/>
              </a:lnSpc>
              <a:buFontTx/>
              <a:buNone/>
              <a:defRPr/>
            </a:pPr>
            <a:r>
              <a:rPr lang="zh-CN" altLang="zh-CN" b="1" dirty="0">
                <a:solidFill>
                  <a:srgbClr val="000000"/>
                </a:solidFill>
                <a:latin typeface="仿宋" panose="02010609060101010101" pitchFamily="49" charset="-122"/>
                <a:ea typeface="仿宋" panose="02010609060101010101" pitchFamily="49" charset="-122"/>
                <a:sym typeface="+mn-ea"/>
              </a:rPr>
              <a:t>韩长赋</a:t>
            </a:r>
            <a:r>
              <a:rPr lang="en-US" altLang="zh-CN" b="1" dirty="0">
                <a:solidFill>
                  <a:srgbClr val="000000"/>
                </a:solidFill>
                <a:latin typeface="仿宋" panose="02010609060101010101" pitchFamily="49" charset="-122"/>
                <a:ea typeface="仿宋" panose="02010609060101010101" pitchFamily="49" charset="-122"/>
                <a:sym typeface="+mn-ea"/>
              </a:rPr>
              <a:t>,</a:t>
            </a:r>
            <a:r>
              <a:rPr lang="zh-CN" altLang="zh-CN" b="1" dirty="0">
                <a:solidFill>
                  <a:srgbClr val="000000"/>
                </a:solidFill>
                <a:latin typeface="仿宋" panose="02010609060101010101" pitchFamily="49" charset="-122"/>
                <a:ea typeface="仿宋" panose="02010609060101010101" pitchFamily="49" charset="-122"/>
                <a:sym typeface="+mn-ea"/>
              </a:rPr>
              <a:t>《求是》</a:t>
            </a:r>
            <a:r>
              <a:rPr lang="en-US" altLang="zh-CN" b="1" dirty="0">
                <a:solidFill>
                  <a:srgbClr val="000000"/>
                </a:solidFill>
                <a:latin typeface="仿宋" panose="02010609060101010101" pitchFamily="49" charset="-122"/>
                <a:ea typeface="仿宋" panose="02010609060101010101" pitchFamily="49" charset="-122"/>
                <a:sym typeface="+mn-ea"/>
              </a:rPr>
              <a:t>,2018</a:t>
            </a:r>
            <a:r>
              <a:rPr lang="zh-CN" altLang="zh-CN" b="1" dirty="0">
                <a:solidFill>
                  <a:srgbClr val="000000"/>
                </a:solidFill>
                <a:latin typeface="仿宋" panose="02010609060101010101" pitchFamily="49" charset="-122"/>
                <a:ea typeface="仿宋" panose="02010609060101010101" pitchFamily="49" charset="-122"/>
                <a:sym typeface="+mn-ea"/>
              </a:rPr>
              <a:t>年第</a:t>
            </a:r>
            <a:r>
              <a:rPr lang="en-US" altLang="zh-CN" b="1" dirty="0">
                <a:solidFill>
                  <a:srgbClr val="000000"/>
                </a:solidFill>
                <a:latin typeface="仿宋" panose="02010609060101010101" pitchFamily="49" charset="-122"/>
                <a:ea typeface="仿宋" panose="02010609060101010101" pitchFamily="49" charset="-122"/>
                <a:sym typeface="+mn-ea"/>
              </a:rPr>
              <a:t>21</a:t>
            </a:r>
            <a:r>
              <a:rPr lang="zh-CN" altLang="zh-CN" b="1" dirty="0">
                <a:solidFill>
                  <a:srgbClr val="000000"/>
                </a:solidFill>
                <a:latin typeface="仿宋" panose="02010609060101010101" pitchFamily="49" charset="-122"/>
                <a:ea typeface="仿宋" panose="02010609060101010101" pitchFamily="49" charset="-122"/>
                <a:sym typeface="+mn-ea"/>
              </a:rPr>
              <a:t>期</a:t>
            </a:r>
          </a:p>
          <a:p>
            <a:pPr marL="285750" indent="-285750" eaLnBrk="0" hangingPunct="0">
              <a:lnSpc>
                <a:spcPct val="150000"/>
              </a:lnSpc>
              <a:buFont typeface="Arial" panose="020B0604020202020204" pitchFamily="34" charset="0"/>
              <a:buChar char="•"/>
              <a:defRPr/>
            </a:pPr>
            <a:r>
              <a:rPr lang="zh-CN" altLang="zh-CN" sz="2000" b="1" dirty="0">
                <a:solidFill>
                  <a:srgbClr val="000000"/>
                </a:solidFill>
                <a:latin typeface="黑体" panose="02010609060101010101" pitchFamily="49" charset="-122"/>
                <a:ea typeface="黑体" panose="02010609060101010101" pitchFamily="49" charset="-122"/>
                <a:sym typeface="+mn-ea"/>
              </a:rPr>
              <a:t>《从农村改革四十年看乡村振兴战略的提出》</a:t>
            </a:r>
            <a:endParaRPr lang="en-US" altLang="zh-CN" sz="2000" b="1" dirty="0">
              <a:solidFill>
                <a:srgbClr val="000000"/>
              </a:solidFill>
              <a:latin typeface="黑体" panose="02010609060101010101" pitchFamily="49" charset="-122"/>
              <a:ea typeface="黑体" panose="02010609060101010101" pitchFamily="49" charset="-122"/>
              <a:sym typeface="+mn-ea"/>
            </a:endParaRPr>
          </a:p>
          <a:p>
            <a:pPr algn="r" eaLnBrk="0" hangingPunct="0">
              <a:lnSpc>
                <a:spcPct val="150000"/>
              </a:lnSpc>
              <a:buFontTx/>
              <a:buNone/>
              <a:defRPr/>
            </a:pPr>
            <a:r>
              <a:rPr lang="zh-CN" altLang="zh-CN" b="1" dirty="0">
                <a:solidFill>
                  <a:srgbClr val="000000"/>
                </a:solidFill>
                <a:latin typeface="仿宋" panose="02010609060101010101" pitchFamily="49" charset="-122"/>
                <a:ea typeface="仿宋" panose="02010609060101010101" pitchFamily="49" charset="-122"/>
                <a:sym typeface="+mn-ea"/>
              </a:rPr>
              <a:t>陈锡文</a:t>
            </a:r>
            <a:r>
              <a:rPr lang="en-US" altLang="zh-CN" b="1" dirty="0">
                <a:solidFill>
                  <a:srgbClr val="000000"/>
                </a:solidFill>
                <a:latin typeface="仿宋" panose="02010609060101010101" pitchFamily="49" charset="-122"/>
                <a:ea typeface="仿宋" panose="02010609060101010101" pitchFamily="49" charset="-122"/>
                <a:sym typeface="+mn-ea"/>
              </a:rPr>
              <a:t>,</a:t>
            </a:r>
            <a:r>
              <a:rPr lang="zh-CN" altLang="zh-CN" b="1" dirty="0">
                <a:solidFill>
                  <a:srgbClr val="000000"/>
                </a:solidFill>
                <a:latin typeface="仿宋" panose="02010609060101010101" pitchFamily="49" charset="-122"/>
                <a:ea typeface="仿宋" panose="02010609060101010101" pitchFamily="49" charset="-122"/>
                <a:sym typeface="+mn-ea"/>
              </a:rPr>
              <a:t>人民网</a:t>
            </a:r>
            <a:r>
              <a:rPr lang="en-US" altLang="zh-CN" b="1" dirty="0">
                <a:solidFill>
                  <a:srgbClr val="000000"/>
                </a:solidFill>
                <a:latin typeface="仿宋" panose="02010609060101010101" pitchFamily="49" charset="-122"/>
                <a:ea typeface="仿宋" panose="02010609060101010101" pitchFamily="49" charset="-122"/>
                <a:sym typeface="+mn-ea"/>
              </a:rPr>
              <a:t>,2018</a:t>
            </a:r>
            <a:r>
              <a:rPr lang="zh-CN" altLang="zh-CN" b="1" dirty="0">
                <a:solidFill>
                  <a:srgbClr val="000000"/>
                </a:solidFill>
                <a:latin typeface="仿宋" panose="02010609060101010101" pitchFamily="49" charset="-122"/>
                <a:ea typeface="仿宋" panose="02010609060101010101" pitchFamily="49" charset="-122"/>
                <a:sym typeface="+mn-ea"/>
              </a:rPr>
              <a:t>年</a:t>
            </a:r>
            <a:r>
              <a:rPr lang="en-US" altLang="zh-CN" b="1" dirty="0">
                <a:solidFill>
                  <a:srgbClr val="000000"/>
                </a:solidFill>
                <a:latin typeface="仿宋" panose="02010609060101010101" pitchFamily="49" charset="-122"/>
                <a:ea typeface="仿宋" panose="02010609060101010101" pitchFamily="49" charset="-122"/>
                <a:sym typeface="+mn-ea"/>
              </a:rPr>
              <a:t>4</a:t>
            </a:r>
            <a:r>
              <a:rPr lang="zh-CN" altLang="zh-CN" b="1" dirty="0">
                <a:solidFill>
                  <a:srgbClr val="000000"/>
                </a:solidFill>
                <a:latin typeface="仿宋" panose="02010609060101010101" pitchFamily="49" charset="-122"/>
                <a:ea typeface="仿宋" panose="02010609060101010101" pitchFamily="49" charset="-122"/>
                <a:sym typeface="+mn-ea"/>
              </a:rPr>
              <a:t>月</a:t>
            </a:r>
            <a:r>
              <a:rPr lang="en-US" altLang="zh-CN" b="1" dirty="0">
                <a:solidFill>
                  <a:srgbClr val="000000"/>
                </a:solidFill>
                <a:latin typeface="仿宋" panose="02010609060101010101" pitchFamily="49" charset="-122"/>
                <a:ea typeface="仿宋" panose="02010609060101010101" pitchFamily="49" charset="-122"/>
                <a:sym typeface="+mn-ea"/>
              </a:rPr>
              <a:t>18</a:t>
            </a:r>
            <a:r>
              <a:rPr lang="zh-CN" altLang="zh-CN" b="1" dirty="0">
                <a:solidFill>
                  <a:srgbClr val="000000"/>
                </a:solidFill>
                <a:latin typeface="仿宋" panose="02010609060101010101" pitchFamily="49" charset="-122"/>
                <a:ea typeface="仿宋" panose="02010609060101010101" pitchFamily="49" charset="-122"/>
                <a:sym typeface="+mn-ea"/>
              </a:rPr>
              <a:t>日</a:t>
            </a:r>
          </a:p>
          <a:p>
            <a:pPr marL="285750" indent="-285750" eaLnBrk="0" hangingPunct="0">
              <a:lnSpc>
                <a:spcPct val="150000"/>
              </a:lnSpc>
              <a:buFont typeface="Arial" panose="020B0604020202020204" pitchFamily="34" charset="0"/>
              <a:buChar char="•"/>
              <a:defRPr/>
            </a:pPr>
            <a:r>
              <a:rPr lang="zh-CN" altLang="zh-CN" sz="2000" b="1" dirty="0">
                <a:solidFill>
                  <a:srgbClr val="000000"/>
                </a:solidFill>
                <a:latin typeface="黑体" panose="02010609060101010101" pitchFamily="49" charset="-122"/>
                <a:ea typeface="黑体" panose="02010609060101010101" pitchFamily="49" charset="-122"/>
                <a:sym typeface="+mn-ea"/>
              </a:rPr>
              <a:t>《从“七条道路”到“五个振兴”——乡村振兴战略的时代意义》</a:t>
            </a:r>
            <a:endParaRPr lang="en-US" altLang="zh-CN" sz="2000" b="1" dirty="0">
              <a:solidFill>
                <a:srgbClr val="000000"/>
              </a:solidFill>
              <a:latin typeface="黑体" panose="02010609060101010101" pitchFamily="49" charset="-122"/>
              <a:ea typeface="黑体" panose="02010609060101010101" pitchFamily="49" charset="-122"/>
              <a:sym typeface="+mn-ea"/>
            </a:endParaRPr>
          </a:p>
          <a:p>
            <a:pPr algn="r" eaLnBrk="0" hangingPunct="0">
              <a:lnSpc>
                <a:spcPct val="150000"/>
              </a:lnSpc>
              <a:buFontTx/>
              <a:buNone/>
              <a:defRPr/>
            </a:pPr>
            <a:r>
              <a:rPr lang="zh-CN" altLang="zh-CN" sz="2000" b="1" dirty="0">
                <a:solidFill>
                  <a:srgbClr val="000000"/>
                </a:solidFill>
                <a:latin typeface="仿宋" panose="02010609060101010101" pitchFamily="49" charset="-122"/>
                <a:ea typeface="仿宋" panose="02010609060101010101" pitchFamily="49" charset="-122"/>
                <a:sym typeface="+mn-ea"/>
              </a:rPr>
              <a:t>张红宇</a:t>
            </a:r>
            <a:r>
              <a:rPr lang="en-US" altLang="zh-CN" sz="2000" b="1" dirty="0">
                <a:solidFill>
                  <a:srgbClr val="000000"/>
                </a:solidFill>
                <a:latin typeface="仿宋" panose="02010609060101010101" pitchFamily="49" charset="-122"/>
                <a:ea typeface="仿宋" panose="02010609060101010101" pitchFamily="49" charset="-122"/>
                <a:sym typeface="+mn-ea"/>
              </a:rPr>
              <a:t>,</a:t>
            </a:r>
            <a:r>
              <a:rPr lang="zh-CN" altLang="zh-CN" sz="2000" b="1" dirty="0">
                <a:solidFill>
                  <a:srgbClr val="000000"/>
                </a:solidFill>
                <a:latin typeface="仿宋" panose="02010609060101010101" pitchFamily="49" charset="-122"/>
                <a:ea typeface="仿宋" panose="02010609060101010101" pitchFamily="49" charset="-122"/>
                <a:sym typeface="+mn-ea"/>
              </a:rPr>
              <a:t>中国网</a:t>
            </a:r>
            <a:r>
              <a:rPr lang="en-US" altLang="zh-CN" sz="2000" b="1" dirty="0">
                <a:solidFill>
                  <a:srgbClr val="000000"/>
                </a:solidFill>
                <a:latin typeface="仿宋" panose="02010609060101010101" pitchFamily="49" charset="-122"/>
                <a:ea typeface="仿宋" panose="02010609060101010101" pitchFamily="49" charset="-122"/>
                <a:sym typeface="+mn-ea"/>
              </a:rPr>
              <a:t>,2018</a:t>
            </a:r>
            <a:r>
              <a:rPr lang="zh-CN" altLang="zh-CN" sz="2000" b="1" dirty="0">
                <a:solidFill>
                  <a:srgbClr val="000000"/>
                </a:solidFill>
                <a:latin typeface="仿宋" panose="02010609060101010101" pitchFamily="49" charset="-122"/>
                <a:ea typeface="仿宋" panose="02010609060101010101" pitchFamily="49" charset="-122"/>
                <a:sym typeface="+mn-ea"/>
              </a:rPr>
              <a:t>年</a:t>
            </a:r>
            <a:r>
              <a:rPr lang="en-US" altLang="zh-CN" sz="2000" b="1" dirty="0">
                <a:solidFill>
                  <a:srgbClr val="000000"/>
                </a:solidFill>
                <a:latin typeface="仿宋" panose="02010609060101010101" pitchFamily="49" charset="-122"/>
                <a:ea typeface="仿宋" panose="02010609060101010101" pitchFamily="49" charset="-122"/>
                <a:sym typeface="+mn-ea"/>
              </a:rPr>
              <a:t>4</a:t>
            </a:r>
            <a:r>
              <a:rPr lang="zh-CN" altLang="zh-CN" sz="2000" b="1" dirty="0">
                <a:solidFill>
                  <a:srgbClr val="000000"/>
                </a:solidFill>
                <a:latin typeface="仿宋" panose="02010609060101010101" pitchFamily="49" charset="-122"/>
                <a:ea typeface="仿宋" panose="02010609060101010101" pitchFamily="49" charset="-122"/>
                <a:sym typeface="+mn-ea"/>
              </a:rPr>
              <a:t>月</a:t>
            </a:r>
            <a:r>
              <a:rPr lang="en-US" altLang="zh-CN" sz="2000" b="1" dirty="0">
                <a:solidFill>
                  <a:srgbClr val="000000"/>
                </a:solidFill>
                <a:latin typeface="仿宋" panose="02010609060101010101" pitchFamily="49" charset="-122"/>
                <a:ea typeface="仿宋" panose="02010609060101010101" pitchFamily="49" charset="-122"/>
                <a:sym typeface="+mn-ea"/>
              </a:rPr>
              <a:t>2</a:t>
            </a:r>
            <a:r>
              <a:rPr lang="zh-CN" altLang="zh-CN" sz="2000" b="1" dirty="0">
                <a:solidFill>
                  <a:srgbClr val="000000"/>
                </a:solidFill>
                <a:latin typeface="仿宋" panose="02010609060101010101" pitchFamily="49" charset="-122"/>
                <a:ea typeface="仿宋" panose="02010609060101010101" pitchFamily="49" charset="-122"/>
                <a:sym typeface="+mn-ea"/>
              </a:rPr>
              <a:t>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500"/>
                                        <p:tgtEl>
                                          <p:spTgt spid="25"/>
                                        </p:tgtEl>
                                      </p:cBhvr>
                                    </p:animEffect>
                                    <p:anim calcmode="lin" valueType="num">
                                      <p:cBhvr>
                                        <p:cTn id="14" dur="1500" fill="hold"/>
                                        <p:tgtEl>
                                          <p:spTgt spid="25"/>
                                        </p:tgtEl>
                                        <p:attrNameLst>
                                          <p:attrName>ppt_x</p:attrName>
                                        </p:attrNameLst>
                                      </p:cBhvr>
                                      <p:tavLst>
                                        <p:tav tm="0">
                                          <p:val>
                                            <p:strVal val="#ppt_x"/>
                                          </p:val>
                                        </p:tav>
                                        <p:tav tm="100000">
                                          <p:val>
                                            <p:strVal val="#ppt_x"/>
                                          </p:val>
                                        </p:tav>
                                      </p:tavLst>
                                    </p:anim>
                                    <p:anim calcmode="lin" valueType="num">
                                      <p:cBhvr>
                                        <p:cTn id="15" dur="1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128588" y="131763"/>
            <a:ext cx="7267575" cy="1143000"/>
            <a:chOff x="128587" y="131763"/>
            <a:chExt cx="7267575" cy="1143000"/>
          </a:xfrm>
        </p:grpSpPr>
        <p:pic>
          <p:nvPicPr>
            <p:cNvPr id="23" name="Picture 2" descr="F:\all 图\TIM截图20180803170146.png"/>
            <p:cNvPicPr>
              <a:picLocks noChangeAspect="1" noChangeArrowheads="1"/>
            </p:cNvPicPr>
            <p:nvPr/>
          </p:nvPicPr>
          <p:blipFill>
            <a:blip r:embed="rId3" cstate="print"/>
            <a:srcRect l="11279"/>
            <a:stretch>
              <a:fillRect/>
            </a:stretch>
          </p:blipFill>
          <p:spPr bwMode="auto">
            <a:xfrm>
              <a:off x="128587" y="131763"/>
              <a:ext cx="7267575" cy="1143000"/>
            </a:xfrm>
            <a:prstGeom prst="rect">
              <a:avLst/>
            </a:prstGeom>
            <a:ln>
              <a:noFill/>
            </a:ln>
            <a:effectLst>
              <a:softEdge rad="112500"/>
            </a:effectLst>
          </p:spPr>
        </p:pic>
        <p:sp>
          <p:nvSpPr>
            <p:cNvPr id="24" name="矩形 23"/>
            <p:cNvSpPr/>
            <p:nvPr/>
          </p:nvSpPr>
          <p:spPr>
            <a:xfrm>
              <a:off x="346472" y="175184"/>
              <a:ext cx="1728358" cy="707886"/>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defTabSz="914400" fontAlgn="auto">
                <a:spcBef>
                  <a:spcPts val="0"/>
                </a:spcBef>
                <a:spcAft>
                  <a:spcPts val="0"/>
                </a:spcAft>
                <a:buFontTx/>
                <a:buNone/>
                <a:defRPr/>
              </a:pPr>
              <a:r>
                <a:rPr lang="zh-CN" altLang="en-US" sz="4000" b="1" cap="all" dirty="0">
                  <a:ln w="0"/>
                  <a:gradFill flip="none">
                    <a:gsLst>
                      <a:gs pos="0">
                        <a:srgbClr val="A53010">
                          <a:tint val="75000"/>
                          <a:shade val="75000"/>
                          <a:satMod val="170000"/>
                        </a:srgbClr>
                      </a:gs>
                      <a:gs pos="49000">
                        <a:srgbClr val="A53010">
                          <a:tint val="88000"/>
                          <a:shade val="65000"/>
                          <a:satMod val="172000"/>
                        </a:srgbClr>
                      </a:gs>
                      <a:gs pos="50000">
                        <a:srgbClr val="A53010">
                          <a:shade val="65000"/>
                          <a:satMod val="130000"/>
                        </a:srgbClr>
                      </a:gs>
                      <a:gs pos="92000">
                        <a:srgbClr val="A53010">
                          <a:shade val="50000"/>
                          <a:satMod val="120000"/>
                        </a:srgbClr>
                      </a:gs>
                      <a:gs pos="100000">
                        <a:srgbClr val="A53010">
                          <a:shade val="48000"/>
                          <a:satMod val="120000"/>
                        </a:srgbClr>
                      </a:gs>
                    </a:gsLst>
                    <a:lin ang="5400000"/>
                  </a:gradFill>
                  <a:effectLst>
                    <a:reflection blurRad="12700" stA="50000" endPos="50000" dist="5000" dir="5400000" sy="-100000" rotWithShape="0"/>
                  </a:effectLst>
                  <a:latin typeface="黑体" panose="02010609060101010101" pitchFamily="49" charset="-122"/>
                  <a:ea typeface="黑体" panose="02010609060101010101" pitchFamily="49" charset="-122"/>
                </a:rPr>
                <a:t>思考题</a:t>
              </a:r>
            </a:p>
          </p:txBody>
        </p:sp>
      </p:grpSp>
      <p:sp>
        <p:nvSpPr>
          <p:cNvPr id="25" name="矩形 24"/>
          <p:cNvSpPr/>
          <p:nvPr/>
        </p:nvSpPr>
        <p:spPr>
          <a:xfrm>
            <a:off x="741363" y="1336675"/>
            <a:ext cx="7896225" cy="240030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marL="285750" indent="-285750" eaLnBrk="0" hangingPunct="0">
              <a:lnSpc>
                <a:spcPct val="150000"/>
              </a:lnSpc>
              <a:buFont typeface="Arial" panose="020B0604020202020204" pitchFamily="34" charset="0"/>
              <a:buChar char="•"/>
              <a:defRPr/>
            </a:pPr>
            <a:r>
              <a:rPr lang="en-US" altLang="zh-CN" sz="2000" b="1" dirty="0">
                <a:solidFill>
                  <a:srgbClr val="000000"/>
                </a:solidFill>
                <a:latin typeface="黑体" panose="02010609060101010101" pitchFamily="49" charset="-122"/>
                <a:ea typeface="黑体" panose="02010609060101010101" pitchFamily="49" charset="-122"/>
                <a:sym typeface="+mn-ea"/>
              </a:rPr>
              <a:t>1. 40</a:t>
            </a:r>
            <a:r>
              <a:rPr lang="zh-CN" altLang="en-US" sz="2000" b="1" dirty="0">
                <a:solidFill>
                  <a:srgbClr val="000000"/>
                </a:solidFill>
                <a:latin typeface="黑体" panose="02010609060101010101" pitchFamily="49" charset="-122"/>
                <a:ea typeface="黑体" panose="02010609060101010101" pitchFamily="49" charset="-122"/>
                <a:sym typeface="+mn-ea"/>
              </a:rPr>
              <a:t>年前，我们通过农村改革拉开了改革开放大幕。</a:t>
            </a:r>
            <a:r>
              <a:rPr lang="en-US" altLang="zh-CN" sz="2000" b="1" dirty="0">
                <a:solidFill>
                  <a:srgbClr val="000000"/>
                </a:solidFill>
                <a:latin typeface="黑体" panose="02010609060101010101" pitchFamily="49" charset="-122"/>
                <a:ea typeface="黑体" panose="02010609060101010101" pitchFamily="49" charset="-122"/>
                <a:sym typeface="+mn-ea"/>
              </a:rPr>
              <a:t>40</a:t>
            </a:r>
            <a:r>
              <a:rPr lang="zh-CN" altLang="en-US" sz="2000" b="1" dirty="0">
                <a:solidFill>
                  <a:srgbClr val="000000"/>
                </a:solidFill>
                <a:latin typeface="黑体" panose="02010609060101010101" pitchFamily="49" charset="-122"/>
                <a:ea typeface="黑体" panose="02010609060101010101" pitchFamily="49" charset="-122"/>
                <a:sym typeface="+mn-ea"/>
              </a:rPr>
              <a:t>年来，我国乡村发生了哪些巨变？</a:t>
            </a:r>
            <a:endParaRPr lang="en-US" altLang="zh-CN" sz="2000" b="1" dirty="0">
              <a:solidFill>
                <a:srgbClr val="000000"/>
              </a:solidFill>
              <a:latin typeface="黑体" panose="02010609060101010101" pitchFamily="49" charset="-122"/>
              <a:ea typeface="黑体" panose="02010609060101010101" pitchFamily="49" charset="-122"/>
              <a:sym typeface="+mn-ea"/>
            </a:endParaRPr>
          </a:p>
          <a:p>
            <a:pPr marL="285750" indent="-285750" eaLnBrk="0" hangingPunct="0">
              <a:lnSpc>
                <a:spcPct val="150000"/>
              </a:lnSpc>
              <a:buFontTx/>
              <a:buNone/>
              <a:defRPr/>
            </a:pPr>
            <a:endParaRPr lang="zh-CN" altLang="en-US" sz="2000" b="1" dirty="0">
              <a:solidFill>
                <a:srgbClr val="000000"/>
              </a:solidFill>
              <a:latin typeface="黑体" panose="02010609060101010101" pitchFamily="49" charset="-122"/>
              <a:ea typeface="黑体" panose="02010609060101010101" pitchFamily="49" charset="-122"/>
              <a:sym typeface="+mn-ea"/>
            </a:endParaRPr>
          </a:p>
          <a:p>
            <a:pPr marL="285750" indent="-285750" eaLnBrk="0" hangingPunct="0">
              <a:lnSpc>
                <a:spcPct val="150000"/>
              </a:lnSpc>
              <a:buFont typeface="Arial" panose="020B0604020202020204" pitchFamily="34" charset="0"/>
              <a:buChar char="•"/>
              <a:defRPr/>
            </a:pPr>
            <a:r>
              <a:rPr lang="en-US" altLang="zh-CN" sz="2000" b="1" dirty="0">
                <a:solidFill>
                  <a:srgbClr val="000000"/>
                </a:solidFill>
                <a:latin typeface="黑体" panose="02010609060101010101" pitchFamily="49" charset="-122"/>
                <a:ea typeface="黑体" panose="02010609060101010101" pitchFamily="49" charset="-122"/>
                <a:sym typeface="+mn-ea"/>
              </a:rPr>
              <a:t>2.“</a:t>
            </a:r>
            <a:r>
              <a:rPr lang="zh-CN" altLang="en-US" sz="2000" b="1" dirty="0">
                <a:solidFill>
                  <a:srgbClr val="000000"/>
                </a:solidFill>
                <a:latin typeface="黑体" panose="02010609060101010101" pitchFamily="49" charset="-122"/>
                <a:ea typeface="黑体" panose="02010609060101010101" pitchFamily="49" charset="-122"/>
                <a:sym typeface="+mn-ea"/>
              </a:rPr>
              <a:t>任何时候都不能忽视农业、忘记农民、淡漠农村。”你如何理解这句话？</a:t>
            </a:r>
            <a:endParaRPr lang="zh-CN" altLang="zh-CN" sz="2000" b="1" dirty="0">
              <a:solidFill>
                <a:srgbClr val="000000"/>
              </a:solidFill>
              <a:latin typeface="仿宋" panose="02010609060101010101" pitchFamily="49" charset="-122"/>
              <a:ea typeface="仿宋" panose="02010609060101010101" pitchFamily="49" charset="-122"/>
              <a:sym typeface="+mn-ea"/>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500"/>
                                        <p:tgtEl>
                                          <p:spTgt spid="25"/>
                                        </p:tgtEl>
                                      </p:cBhvr>
                                    </p:animEffect>
                                    <p:anim calcmode="lin" valueType="num">
                                      <p:cBhvr>
                                        <p:cTn id="14" dur="1500" fill="hold"/>
                                        <p:tgtEl>
                                          <p:spTgt spid="25"/>
                                        </p:tgtEl>
                                        <p:attrNameLst>
                                          <p:attrName>ppt_x</p:attrName>
                                        </p:attrNameLst>
                                      </p:cBhvr>
                                      <p:tavLst>
                                        <p:tav tm="0">
                                          <p:val>
                                            <p:strVal val="#ppt_x"/>
                                          </p:val>
                                        </p:tav>
                                        <p:tav tm="100000">
                                          <p:val>
                                            <p:strVal val="#ppt_x"/>
                                          </p:val>
                                        </p:tav>
                                      </p:tavLst>
                                    </p:anim>
                                    <p:anim calcmode="lin" valueType="num">
                                      <p:cBhvr>
                                        <p:cTn id="15" dur="1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6802" name="图片 22"/>
          <p:cNvPicPr>
            <a:picLocks noChangeAspect="1" noChangeArrowheads="1"/>
          </p:cNvPicPr>
          <p:nvPr/>
        </p:nvPicPr>
        <p:blipFill>
          <a:blip r:embed="rId2">
            <a:extLst>
              <a:ext uri="{28A0092B-C50C-407E-A947-70E740481C1C}">
                <a14:useLocalDpi xmlns:a14="http://schemas.microsoft.com/office/drawing/2010/main" val="0"/>
              </a:ext>
            </a:extLst>
          </a:blip>
          <a:srcRect l="58899" b="74556"/>
          <a:stretch>
            <a:fillRect/>
          </a:stretch>
        </p:blipFill>
        <p:spPr bwMode="auto">
          <a:xfrm>
            <a:off x="284839" y="460374"/>
            <a:ext cx="2584450" cy="898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5" name="Rectangle 41"/>
          <p:cNvSpPr txBox="1">
            <a:spLocks noChangeArrowheads="1"/>
          </p:cNvSpPr>
          <p:nvPr/>
        </p:nvSpPr>
        <p:spPr bwMode="auto">
          <a:xfrm>
            <a:off x="2051050" y="2247900"/>
            <a:ext cx="54737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defTabSz="914400" eaLnBrk="1" latinLnBrk="1" hangingPunct="1">
              <a:spcBef>
                <a:spcPct val="20000"/>
              </a:spcBef>
            </a:pPr>
            <a:r>
              <a:rPr lang="zh-CN" altLang="en-US" sz="2800" b="1">
                <a:solidFill>
                  <a:srgbClr val="FFFFFF"/>
                </a:solidFill>
                <a:latin typeface="华文楷体" panose="02010600040101010101" pitchFamily="2" charset="-122"/>
                <a:ea typeface="华文楷体" panose="02010600040101010101" pitchFamily="2" charset="-122"/>
              </a:rPr>
              <a:t>形势与政策课专用</a:t>
            </a:r>
            <a:endParaRPr lang="ko-KR" altLang="en-US" sz="2800" b="1">
              <a:solidFill>
                <a:srgbClr val="FFFFFF"/>
              </a:solidFill>
              <a:latin typeface="华文楷体" panose="02010600040101010101" pitchFamily="2" charset="-122"/>
              <a:ea typeface="楷体-简"/>
              <a:cs typeface="楷体-简"/>
            </a:endParaRPr>
          </a:p>
        </p:txBody>
      </p:sp>
      <p:pic>
        <p:nvPicPr>
          <p:cNvPr id="76817" name="Picture 8" descr="谢谢.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0" y="1660525"/>
            <a:ext cx="12192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9633" y="1244201"/>
            <a:ext cx="8523515" cy="2266133"/>
          </a:xfrm>
          <a:prstGeom prst="rect">
            <a:avLst/>
          </a:prstGeom>
        </p:spPr>
        <p:txBody>
          <a:bodyPr wrap="square">
            <a:spAutoFit/>
          </a:bodyPr>
          <a:lstStyle/>
          <a:p>
            <a:pPr algn="ctr">
              <a:lnSpc>
                <a:spcPct val="150000"/>
              </a:lnSpc>
            </a:pPr>
            <a:r>
              <a:rPr lang="zh-CN" altLang="zh-CN" sz="1600" b="1" dirty="0">
                <a:solidFill>
                  <a:srgbClr val="FF0000"/>
                </a:solidFill>
              </a:rPr>
              <a:t>“形势与政策”课程考核</a:t>
            </a:r>
            <a:r>
              <a:rPr lang="zh-CN" altLang="zh-CN" sz="1600" b="1" dirty="0" smtClean="0">
                <a:solidFill>
                  <a:srgbClr val="FF0000"/>
                </a:solidFill>
              </a:rPr>
              <a:t>论文</a:t>
            </a:r>
            <a:r>
              <a:rPr lang="zh-CN" altLang="en-US" sz="1600" b="1" dirty="0" smtClean="0">
                <a:solidFill>
                  <a:srgbClr val="FF0000"/>
                </a:solidFill>
              </a:rPr>
              <a:t>的主题</a:t>
            </a:r>
            <a:endParaRPr lang="en-US" altLang="zh-CN" sz="1600" dirty="0" smtClean="0">
              <a:solidFill>
                <a:srgbClr val="FF0000"/>
              </a:solidFill>
            </a:endParaRPr>
          </a:p>
          <a:p>
            <a:pPr>
              <a:lnSpc>
                <a:spcPct val="150000"/>
              </a:lnSpc>
            </a:pPr>
            <a:r>
              <a:rPr lang="en-US" altLang="zh-CN" sz="1600" dirty="0" smtClean="0">
                <a:solidFill>
                  <a:srgbClr val="FF0000"/>
                </a:solidFill>
              </a:rPr>
              <a:t>1</a:t>
            </a:r>
            <a:r>
              <a:rPr lang="zh-CN" altLang="en-US" sz="1600" dirty="0" smtClean="0">
                <a:solidFill>
                  <a:srgbClr val="FF0000"/>
                </a:solidFill>
              </a:rPr>
              <a:t>，学习、贯彻习近平新时代中国特色社会主义思想</a:t>
            </a:r>
            <a:endParaRPr lang="en-US" altLang="zh-CN" sz="1600" dirty="0" smtClean="0">
              <a:solidFill>
                <a:srgbClr val="FF0000"/>
              </a:solidFill>
            </a:endParaRPr>
          </a:p>
          <a:p>
            <a:pPr>
              <a:lnSpc>
                <a:spcPct val="150000"/>
              </a:lnSpc>
            </a:pPr>
            <a:r>
              <a:rPr lang="en-US" altLang="zh-CN" sz="1600" dirty="0" smtClean="0">
                <a:solidFill>
                  <a:srgbClr val="FF0000"/>
                </a:solidFill>
              </a:rPr>
              <a:t>2</a:t>
            </a:r>
            <a:r>
              <a:rPr lang="zh-CN" altLang="en-US" sz="1600" dirty="0" smtClean="0">
                <a:solidFill>
                  <a:srgbClr val="FF0000"/>
                </a:solidFill>
              </a:rPr>
              <a:t>，全面建成小康社会与脱贫攻坚</a:t>
            </a:r>
            <a:endParaRPr lang="en-US" altLang="zh-CN" sz="1600" dirty="0" smtClean="0">
              <a:solidFill>
                <a:srgbClr val="FF0000"/>
              </a:solidFill>
            </a:endParaRPr>
          </a:p>
          <a:p>
            <a:pPr>
              <a:lnSpc>
                <a:spcPct val="150000"/>
              </a:lnSpc>
            </a:pPr>
            <a:r>
              <a:rPr lang="en-US" altLang="zh-CN" sz="1600" dirty="0" smtClean="0">
                <a:solidFill>
                  <a:srgbClr val="FF0000"/>
                </a:solidFill>
              </a:rPr>
              <a:t>3</a:t>
            </a:r>
            <a:r>
              <a:rPr lang="zh-CN" altLang="en-US" sz="1600" dirty="0" smtClean="0">
                <a:solidFill>
                  <a:srgbClr val="FF0000"/>
                </a:solidFill>
              </a:rPr>
              <a:t>，新中国成立</a:t>
            </a:r>
            <a:r>
              <a:rPr lang="en-US" altLang="zh-CN" sz="1600" dirty="0" smtClean="0">
                <a:solidFill>
                  <a:srgbClr val="FF0000"/>
                </a:solidFill>
              </a:rPr>
              <a:t>70</a:t>
            </a:r>
            <a:r>
              <a:rPr lang="zh-CN" altLang="en-US" sz="1600" dirty="0" smtClean="0">
                <a:solidFill>
                  <a:srgbClr val="FF0000"/>
                </a:solidFill>
              </a:rPr>
              <a:t>周年的回溯与感想</a:t>
            </a:r>
            <a:endParaRPr lang="en-US" altLang="zh-CN" sz="1600" dirty="0" smtClean="0">
              <a:solidFill>
                <a:srgbClr val="FF0000"/>
              </a:solidFill>
            </a:endParaRPr>
          </a:p>
          <a:p>
            <a:pPr>
              <a:lnSpc>
                <a:spcPct val="150000"/>
              </a:lnSpc>
            </a:pPr>
            <a:r>
              <a:rPr lang="en-US" altLang="zh-CN" sz="1600" dirty="0" smtClean="0">
                <a:solidFill>
                  <a:srgbClr val="FF0000"/>
                </a:solidFill>
              </a:rPr>
              <a:t>4</a:t>
            </a:r>
            <a:r>
              <a:rPr lang="zh-CN" altLang="en-US" sz="1600" dirty="0" smtClean="0">
                <a:solidFill>
                  <a:srgbClr val="FF0000"/>
                </a:solidFill>
              </a:rPr>
              <a:t>，</a:t>
            </a:r>
            <a:r>
              <a:rPr lang="zh-CN" altLang="en-US" sz="1600" dirty="0">
                <a:solidFill>
                  <a:srgbClr val="FF0000"/>
                </a:solidFill>
              </a:rPr>
              <a:t>“一带一路” 合作的意义和</a:t>
            </a:r>
            <a:r>
              <a:rPr lang="zh-CN" altLang="en-US" sz="1600" dirty="0" smtClean="0">
                <a:solidFill>
                  <a:srgbClr val="FF0000"/>
                </a:solidFill>
              </a:rPr>
              <a:t>实践</a:t>
            </a:r>
            <a:endParaRPr lang="en-US" altLang="zh-CN" sz="1600" dirty="0" smtClean="0">
              <a:solidFill>
                <a:srgbClr val="FF0000"/>
              </a:solidFill>
            </a:endParaRPr>
          </a:p>
          <a:p>
            <a:pPr>
              <a:lnSpc>
                <a:spcPct val="150000"/>
              </a:lnSpc>
            </a:pPr>
            <a:r>
              <a:rPr lang="en-US" altLang="zh-CN" sz="1600" dirty="0" smtClean="0">
                <a:solidFill>
                  <a:srgbClr val="FF0000"/>
                </a:solidFill>
              </a:rPr>
              <a:t>5</a:t>
            </a:r>
            <a:r>
              <a:rPr lang="zh-CN" altLang="en-US" sz="1600" dirty="0" smtClean="0">
                <a:solidFill>
                  <a:srgbClr val="FF0000"/>
                </a:solidFill>
              </a:rPr>
              <a:t>，改革开放</a:t>
            </a:r>
            <a:r>
              <a:rPr lang="en-US" altLang="zh-CN" sz="1600" dirty="0" smtClean="0">
                <a:solidFill>
                  <a:srgbClr val="FF0000"/>
                </a:solidFill>
              </a:rPr>
              <a:t>40</a:t>
            </a:r>
            <a:r>
              <a:rPr lang="zh-CN" altLang="en-US" sz="1600" dirty="0" smtClean="0">
                <a:solidFill>
                  <a:srgbClr val="FF0000"/>
                </a:solidFill>
              </a:rPr>
              <a:t>周年与粤港澳湾区建设</a:t>
            </a:r>
            <a:endParaRPr lang="zh-CN" altLang="zh-CN" sz="1600" dirty="0">
              <a:solidFill>
                <a:srgbClr val="FF0000"/>
              </a:solidFill>
            </a:endParaRPr>
          </a:p>
        </p:txBody>
      </p:sp>
    </p:spTree>
    <p:extLst>
      <p:ext uri="{BB962C8B-B14F-4D97-AF65-F5344CB8AC3E}">
        <p14:creationId xmlns:p14="http://schemas.microsoft.com/office/powerpoint/2010/main" val="4271426183"/>
      </p:ext>
    </p:extLst>
  </p:cSld>
  <p:clrMapOvr>
    <a:masterClrMapping/>
  </p:clrMapOvr>
  <p:transition spd="slow" advTm="3000">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7" name=" 3"/>
          <p:cNvSpPr>
            <a:spLocks noChangeArrowheads="1"/>
          </p:cNvSpPr>
          <p:nvPr/>
        </p:nvSpPr>
        <p:spPr bwMode="auto">
          <a:xfrm>
            <a:off x="5029200" y="454025"/>
            <a:ext cx="2066925" cy="1544638"/>
          </a:xfrm>
          <a:custGeom>
            <a:avLst/>
            <a:gdLst/>
            <a:ahLst/>
            <a:cxnLst/>
            <a:rect l="0" t="0" r="0" b="0"/>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endParaRPr lang="zh-CN" altLang="en-US"/>
          </a:p>
        </p:txBody>
      </p:sp>
      <p:sp>
        <p:nvSpPr>
          <p:cNvPr id="8" name="剪去对角的矩形 7"/>
          <p:cNvSpPr/>
          <p:nvPr/>
        </p:nvSpPr>
        <p:spPr bwMode="auto">
          <a:xfrm>
            <a:off x="4253120" y="1227003"/>
            <a:ext cx="4521895" cy="2357355"/>
          </a:xfrm>
          <a:prstGeom prst="snip2DiagRect">
            <a:avLst/>
          </a:prstGeom>
          <a:solidFill>
            <a:schemeClr val="bg1">
              <a:lumMod val="9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lnRef>
          <a:fillRef idx="1">
            <a:schemeClr val="lt1"/>
          </a:fillRef>
          <a:effectRef idx="0">
            <a:schemeClr val="accent1"/>
          </a:effectRef>
          <a:fontRef idx="minor">
            <a:schemeClr val="dk1"/>
          </a:fontRef>
        </p:style>
        <p:txBody>
          <a:bodyPr lIns="119731" tIns="59865" rIns="119731" bIns="59865"/>
          <a:lstStyle/>
          <a:p>
            <a:pPr indent="457200" algn="just" defTabSz="608965" eaLnBrk="0" hangingPunct="0">
              <a:buFontTx/>
              <a:buNone/>
              <a:defRPr/>
            </a:pPr>
            <a:r>
              <a:rPr lang="zh-CN" altLang="en-US" sz="2400" b="1" noProof="1">
                <a:solidFill>
                  <a:prstClr val="black"/>
                </a:solidFill>
                <a:latin typeface="宋体" panose="02010600030101010101" pitchFamily="2" charset="-122"/>
                <a:ea typeface="宋体" panose="02010600030101010101" pitchFamily="2" charset="-122"/>
                <a:sym typeface="+mn-ea"/>
              </a:rPr>
              <a:t>农业农村农民问题是关系国计民生的根本性问题，必须始终把解决好“三农”问题作为全党工作重中之重。</a:t>
            </a:r>
            <a:endParaRPr lang="en-US" altLang="zh-CN" sz="2400" b="1" noProof="1">
              <a:solidFill>
                <a:prstClr val="black"/>
              </a:solidFill>
              <a:latin typeface="宋体" panose="02010600030101010101" pitchFamily="2" charset="-122"/>
              <a:ea typeface="宋体" panose="02010600030101010101" pitchFamily="2" charset="-122"/>
              <a:sym typeface="+mn-ea"/>
            </a:endParaRPr>
          </a:p>
          <a:p>
            <a:pPr algn="r" eaLnBrk="0" hangingPunct="0">
              <a:lnSpc>
                <a:spcPct val="150000"/>
              </a:lnSpc>
              <a:buFontTx/>
              <a:buNone/>
              <a:defRPr/>
            </a:pPr>
            <a:endParaRPr lang="zh-CN" altLang="en-US" sz="1200" dirty="0">
              <a:sym typeface="+mn-ea"/>
            </a:endParaRPr>
          </a:p>
          <a:p>
            <a:pPr algn="r" eaLnBrk="0" hangingPunct="0">
              <a:lnSpc>
                <a:spcPct val="150000"/>
              </a:lnSpc>
              <a:buFontTx/>
              <a:buNone/>
              <a:defRPr/>
            </a:pPr>
            <a:r>
              <a:rPr lang="en-US" altLang="zh-CN" sz="1600" b="1" dirty="0">
                <a:solidFill>
                  <a:srgbClr val="000000"/>
                </a:solidFill>
                <a:latin typeface="黑体" panose="02010609060101010101" pitchFamily="49" charset="-122"/>
                <a:ea typeface="黑体" panose="02010609060101010101" pitchFamily="49" charset="-122"/>
                <a:sym typeface="+mn-ea"/>
              </a:rPr>
              <a:t>——</a:t>
            </a:r>
            <a:r>
              <a:rPr lang="zh-CN" altLang="en-US" sz="1600" b="1" dirty="0">
                <a:solidFill>
                  <a:srgbClr val="000000"/>
                </a:solidFill>
                <a:latin typeface="黑体" panose="02010609060101010101" pitchFamily="49" charset="-122"/>
                <a:ea typeface="黑体" panose="02010609060101010101" pitchFamily="49" charset="-122"/>
                <a:sym typeface="+mn-ea"/>
              </a:rPr>
              <a:t>党的十九大报告</a:t>
            </a:r>
          </a:p>
        </p:txBody>
      </p:sp>
      <p:pic>
        <p:nvPicPr>
          <p:cNvPr id="10" name="图片 54">
            <a:hlinkClick r:id="rId3" action="ppaction://hlinkfile"/>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4628"/>
          <a:stretch>
            <a:fillRect/>
          </a:stretch>
        </p:blipFill>
        <p:spPr bwMode="auto">
          <a:xfrm>
            <a:off x="4433057" y="1482624"/>
            <a:ext cx="4540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20181220184111.mp4">
            <a:hlinkClick r:id="" action="ppaction://media"/>
          </p:cNvPr>
          <p:cNvPicPr>
            <a:picLocks noRot="1" noChangeAspect="1" noChangeArrowheads="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169863" y="1167249"/>
            <a:ext cx="3818477" cy="301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4" presetClass="entr" presetSubtype="0" accel="10000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05"/>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 calcmode="lin" valueType="num">
                                      <p:cBhvr>
                                        <p:cTn id="9" dur="500" fill="hold"/>
                                        <p:tgtEl>
                                          <p:spTgt spid="11"/>
                                        </p:tgtEl>
                                        <p:attrNameLst>
                                          <p:attrName>ppt_x</p:attrName>
                                        </p:attrNameLst>
                                      </p:cBhvr>
                                      <p:tavLst>
                                        <p:tav tm="0">
                                          <p:val>
                                            <p:strVal val="#ppt_x-.2"/>
                                          </p:val>
                                        </p:tav>
                                        <p:tav tm="100000">
                                          <p:val>
                                            <p:strVal val="#ppt_x"/>
                                          </p:val>
                                        </p:tav>
                                      </p:tavLst>
                                    </p:anim>
                                    <p:anim calcmode="lin" valueType="num">
                                      <p:cBhvr>
                                        <p:cTn id="10" dur="500" fill="hold"/>
                                        <p:tgtEl>
                                          <p:spTgt spid="11"/>
                                        </p:tgtEl>
                                        <p:attrNameLst>
                                          <p:attrName>ppt_y</p:attrName>
                                        </p:attrNameLst>
                                      </p:cBhvr>
                                      <p:tavLst>
                                        <p:tav tm="0">
                                          <p:val>
                                            <p:strVal val="#ppt_y"/>
                                          </p:val>
                                        </p:tav>
                                        <p:tav tm="100000">
                                          <p:val>
                                            <p:strVal val="#ppt_y"/>
                                          </p:val>
                                        </p:tav>
                                      </p:tavLst>
                                    </p:anim>
                                    <p:animEffect transition="in" filter="fade">
                                      <p:cBhvr>
                                        <p:cTn id="11" dur="500"/>
                                        <p:tgtEl>
                                          <p:spTgt spid="11"/>
                                        </p:tgtEl>
                                      </p:cBhvr>
                                    </p:animEffect>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750"/>
                                        <p:tgtEl>
                                          <p:spTgt spid="8"/>
                                        </p:tgtEl>
                                      </p:cBhvr>
                                    </p:animEffect>
                                  </p:childTnLst>
                                </p:cTn>
                              </p:par>
                              <p:par>
                                <p:cTn id="16" presetID="54" presetClass="entr" presetSubtype="0" accel="10000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strVal val="#ppt_w*0.05"/>
                                          </p:val>
                                        </p:tav>
                                        <p:tav tm="100000">
                                          <p:val>
                                            <p:strVal val="#ppt_w"/>
                                          </p:val>
                                        </p:tav>
                                      </p:tavLst>
                                    </p:anim>
                                    <p:anim calcmode="lin" valueType="num">
                                      <p:cBhvr>
                                        <p:cTn id="19" dur="500" fill="hold"/>
                                        <p:tgtEl>
                                          <p:spTgt spid="10"/>
                                        </p:tgtEl>
                                        <p:attrNameLst>
                                          <p:attrName>ppt_h</p:attrName>
                                        </p:attrNameLst>
                                      </p:cBhvr>
                                      <p:tavLst>
                                        <p:tav tm="0">
                                          <p:val>
                                            <p:strVal val="#ppt_h"/>
                                          </p:val>
                                        </p:tav>
                                        <p:tav tm="100000">
                                          <p:val>
                                            <p:strVal val="#ppt_h"/>
                                          </p:val>
                                        </p:tav>
                                      </p:tavLst>
                                    </p:anim>
                                    <p:anim calcmode="lin" valueType="num">
                                      <p:cBhvr>
                                        <p:cTn id="20" dur="500" fill="hold"/>
                                        <p:tgtEl>
                                          <p:spTgt spid="10"/>
                                        </p:tgtEl>
                                        <p:attrNameLst>
                                          <p:attrName>ppt_x</p:attrName>
                                        </p:attrNameLst>
                                      </p:cBhvr>
                                      <p:tavLst>
                                        <p:tav tm="0">
                                          <p:val>
                                            <p:strVal val="#ppt_x-.2"/>
                                          </p:val>
                                        </p:tav>
                                        <p:tav tm="100000">
                                          <p:val>
                                            <p:strVal val="#ppt_x"/>
                                          </p:val>
                                        </p:tav>
                                      </p:tavLst>
                                    </p:anim>
                                    <p:anim calcmode="lin" valueType="num">
                                      <p:cBhvr>
                                        <p:cTn id="21" dur="500" fill="hold"/>
                                        <p:tgtEl>
                                          <p:spTgt spid="10"/>
                                        </p:tgtEl>
                                        <p:attrNameLst>
                                          <p:attrName>ppt_y</p:attrName>
                                        </p:attrNameLst>
                                      </p:cBhvr>
                                      <p:tavLst>
                                        <p:tav tm="0">
                                          <p:val>
                                            <p:strVal val="#ppt_y"/>
                                          </p:val>
                                        </p:tav>
                                        <p:tav tm="100000">
                                          <p:val>
                                            <p:strVal val="#ppt_y"/>
                                          </p:val>
                                        </p:tav>
                                      </p:tavLst>
                                    </p:anim>
                                    <p:animEffect transition="in" filter="fade">
                                      <p:cBhvr>
                                        <p:cTn id="22" dur="500"/>
                                        <p:tgtEl>
                                          <p:spTgt spid="10"/>
                                        </p:tgtEl>
                                      </p:cBhvr>
                                    </p:animEffect>
                                  </p:childTnLst>
                                </p:cTn>
                              </p:par>
                            </p:childTnLst>
                          </p:cTn>
                        </p:par>
                        <p:par>
                          <p:cTn id="23" fill="hold" nodeType="afterGroup">
                            <p:stCondLst>
                              <p:cond delay="1250"/>
                            </p:stCondLst>
                            <p:childTnLst>
                              <p:par>
                                <p:cTn id="24" presetID="1" presetClass="mediacall" presetSubtype="0" fill="hold" nodeType="afterEffect">
                                  <p:stCondLst>
                                    <p:cond delay="0"/>
                                  </p:stCondLst>
                                  <p:childTnLst>
                                    <p:cmd type="call" cmd="playFrom(0.0)">
                                      <p:cBhvr>
                                        <p:cTn id="25"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26" fill="hold" display="0">
                  <p:stCondLst>
                    <p:cond delay="indefinite"/>
                  </p:stCondLst>
                  <p:endCondLst>
                    <p:cond evt="onNext" delay="0">
                      <p:tgtEl>
                        <p:sldTgt/>
                      </p:tgtEl>
                    </p:cond>
                    <p:cond evt="onPrev" delay="0">
                      <p:tgtEl>
                        <p:sldTgt/>
                      </p:tgtEl>
                    </p:cond>
                  </p:endCondLst>
                </p:cTn>
                <p:tgtEl>
                  <p:spTgt spid="11"/>
                </p:tgtEl>
              </p:cMediaNode>
            </p:video>
            <p:seq concurrent="1" nextAc="seek">
              <p:cTn id="27" restart="whenNotActive" fill="hold" evtFilter="cancelBubble" nodeType="interactiveSeq">
                <p:stCondLst>
                  <p:cond evt="onClick" delay="0">
                    <p:tgtEl>
                      <p:spTgt spid="11"/>
                    </p:tgtEl>
                  </p:cond>
                </p:stCondLst>
                <p:endSync evt="end" delay="0">
                  <p:rtn val="all"/>
                </p:endSync>
                <p:childTnLst>
                  <p:par>
                    <p:cTn id="28" fill="hold" nodeType="clickPar">
                      <p:stCondLst>
                        <p:cond delay="0"/>
                      </p:stCondLst>
                      <p:childTnLst>
                        <p:par>
                          <p:cTn id="29" fill="hold" nodeType="withGroup">
                            <p:stCondLst>
                              <p:cond delay="0"/>
                            </p:stCondLst>
                            <p:childTnLst>
                              <p:par>
                                <p:cTn id="30" presetID="2" presetClass="mediacall" presetSubtype="0" fill="hold" nodeType="clickEffect">
                                  <p:stCondLst>
                                    <p:cond delay="0"/>
                                  </p:stCondLst>
                                  <p:childTnLst>
                                    <p:cmd type="call" cmd="togglePause">
                                      <p:cBhvr>
                                        <p:cTn id="31"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圆角矩形 15"/>
          <p:cNvSpPr/>
          <p:nvPr/>
        </p:nvSpPr>
        <p:spPr bwMode="auto">
          <a:xfrm>
            <a:off x="844550" y="1028900"/>
            <a:ext cx="7366000" cy="2922588"/>
          </a:xfrm>
          <a:prstGeom prst="roundRect">
            <a:avLst/>
          </a:prstGeom>
          <a:solidFill>
            <a:srgbClr val="FFFFF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矩形 21"/>
          <p:cNvSpPr>
            <a:spLocks noChangeArrowheads="1"/>
          </p:cNvSpPr>
          <p:nvPr/>
        </p:nvSpPr>
        <p:spPr bwMode="auto">
          <a:xfrm>
            <a:off x="1738312" y="1417426"/>
            <a:ext cx="6472237"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defRPr>
            </a:lvl1pPr>
            <a:lvl2pPr eaLnBrk="0" hangingPunct="0">
              <a:defRPr>
                <a:solidFill>
                  <a:schemeClr val="tx1"/>
                </a:solidFill>
                <a:latin typeface="Calibri" panose="020F0502020204030204" pitchFamily="34" charset="0"/>
              </a:defRPr>
            </a:lvl2pPr>
            <a:lvl3pPr eaLnBrk="0" hangingPunct="0">
              <a:defRPr>
                <a:solidFill>
                  <a:schemeClr val="tx1"/>
                </a:solidFill>
                <a:latin typeface="Calibri" panose="020F0502020204030204" pitchFamily="34" charset="0"/>
              </a:defRPr>
            </a:lvl3pPr>
            <a:lvl4pPr eaLnBrk="0" hangingPunct="0">
              <a:defRPr>
                <a:solidFill>
                  <a:schemeClr val="tx1"/>
                </a:solidFill>
                <a:latin typeface="Calibri" panose="020F0502020204030204" pitchFamily="34" charset="0"/>
              </a:defRPr>
            </a:lvl4pPr>
            <a:lvl5pPr eaLnBrk="0" hangingPunct="0">
              <a:defRPr>
                <a:solidFill>
                  <a:schemeClr val="tx1"/>
                </a:solidFill>
                <a:latin typeface="Calibri" panose="020F0502020204030204" pitchFamily="34" charset="0"/>
              </a:defRPr>
            </a:lvl5pPr>
            <a:lvl6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6pPr>
            <a:lvl7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7pPr>
            <a:lvl8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8pPr>
            <a:lvl9pPr defTabSz="4572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defRPr>
            </a:lvl9pPr>
          </a:lstStyle>
          <a:p>
            <a:pPr algn="ctr">
              <a:lnSpc>
                <a:spcPct val="150000"/>
              </a:lnSpc>
            </a:pPr>
            <a:r>
              <a:rPr lang="zh-CN" altLang="en-US" sz="2400" b="1" dirty="0">
                <a:solidFill>
                  <a:srgbClr val="FF0000"/>
                </a:solidFill>
                <a:latin typeface="宋体" panose="02010600030101010101" pitchFamily="2" charset="-122"/>
                <a:ea typeface="宋体" panose="02010600030101010101" pitchFamily="2" charset="-122"/>
              </a:rPr>
              <a:t>中国要强，农业必须强</a:t>
            </a:r>
          </a:p>
          <a:p>
            <a:pPr algn="ctr">
              <a:lnSpc>
                <a:spcPct val="150000"/>
              </a:lnSpc>
            </a:pPr>
            <a:r>
              <a:rPr lang="zh-CN" altLang="en-US" sz="2400" b="1" dirty="0">
                <a:solidFill>
                  <a:srgbClr val="FF0000"/>
                </a:solidFill>
                <a:latin typeface="宋体" panose="02010600030101010101" pitchFamily="2" charset="-122"/>
                <a:ea typeface="宋体" panose="02010600030101010101" pitchFamily="2" charset="-122"/>
              </a:rPr>
              <a:t>中国要美，农业必须美</a:t>
            </a:r>
          </a:p>
          <a:p>
            <a:pPr algn="ctr">
              <a:lnSpc>
                <a:spcPct val="150000"/>
              </a:lnSpc>
            </a:pPr>
            <a:r>
              <a:rPr lang="zh-CN" altLang="en-US" sz="2400" b="1" dirty="0">
                <a:solidFill>
                  <a:srgbClr val="FF0000"/>
                </a:solidFill>
                <a:latin typeface="宋体" panose="02010600030101010101" pitchFamily="2" charset="-122"/>
                <a:ea typeface="宋体" panose="02010600030101010101" pitchFamily="2" charset="-122"/>
              </a:rPr>
              <a:t>中国要富，农民必须富</a:t>
            </a:r>
            <a:endParaRPr lang="en-US" altLang="zh-CN" sz="2400" b="1" dirty="0">
              <a:solidFill>
                <a:srgbClr val="FF0000"/>
              </a:solidFill>
              <a:latin typeface="宋体" panose="02010600030101010101" pitchFamily="2" charset="-122"/>
              <a:ea typeface="宋体" panose="02010600030101010101" pitchFamily="2" charset="-122"/>
            </a:endParaRPr>
          </a:p>
          <a:p>
            <a:endParaRPr lang="en-US" altLang="zh-CN" sz="2000" b="1" dirty="0">
              <a:solidFill>
                <a:srgbClr val="FF0000"/>
              </a:solidFill>
              <a:latin typeface="微软雅黑" panose="020B0503020204020204" pitchFamily="34" charset="-122"/>
              <a:ea typeface="微软雅黑" panose="020B0503020204020204" pitchFamily="34" charset="-122"/>
            </a:endParaRPr>
          </a:p>
          <a:p>
            <a:pPr algn="r"/>
            <a:r>
              <a:rPr lang="en-US" altLang="zh-CN" b="1" dirty="0">
                <a:solidFill>
                  <a:srgbClr val="FF0000"/>
                </a:solidFill>
                <a:latin typeface="楷体" panose="02010609060101010101" pitchFamily="49" charset="-122"/>
                <a:ea typeface="楷体" panose="02010609060101010101" pitchFamily="49" charset="-122"/>
              </a:rPr>
              <a:t>——2013</a:t>
            </a:r>
            <a:r>
              <a:rPr lang="zh-CN" altLang="en-US" b="1" dirty="0">
                <a:solidFill>
                  <a:srgbClr val="FF0000"/>
                </a:solidFill>
                <a:latin typeface="楷体" panose="02010609060101010101" pitchFamily="49" charset="-122"/>
                <a:ea typeface="楷体" panose="02010609060101010101" pitchFamily="49" charset="-122"/>
              </a:rPr>
              <a:t>年，习近平在中央农村工作会议上提出“三个必须”</a:t>
            </a:r>
          </a:p>
        </p:txBody>
      </p:sp>
      <p:pic>
        <p:nvPicPr>
          <p:cNvPr id="13" name="图片 2"/>
          <p:cNvPicPr>
            <a:picLocks noChangeAspect="1"/>
          </p:cNvPicPr>
          <p:nvPr/>
        </p:nvPicPr>
        <p:blipFill>
          <a:blip r:embed="rId2" cstate="print">
            <a:duotone>
              <a:schemeClr val="accent4">
                <a:shade val="45000"/>
                <a:satMod val="135000"/>
              </a:schemeClr>
              <a:prstClr val="white"/>
            </a:duotone>
          </a:blip>
          <a:srcRect/>
          <a:stretch>
            <a:fillRect/>
          </a:stretch>
        </p:blipFill>
        <p:spPr bwMode="auto">
          <a:xfrm>
            <a:off x="1047581" y="1417426"/>
            <a:ext cx="724067" cy="1072768"/>
          </a:xfrm>
          <a:prstGeom prst="rect">
            <a:avLst/>
          </a:prstGeom>
          <a:solidFill>
            <a:schemeClr val="bg1"/>
          </a:solidFill>
          <a:ln>
            <a:noFill/>
          </a:ln>
        </p:spPr>
      </p:pic>
      <p:sp>
        <p:nvSpPr>
          <p:cNvPr id="14" name="文本框 3"/>
          <p:cNvSpPr txBox="1">
            <a:spLocks noChangeArrowheads="1"/>
          </p:cNvSpPr>
          <p:nvPr/>
        </p:nvSpPr>
        <p:spPr bwMode="auto">
          <a:xfrm>
            <a:off x="1512888" y="2449513"/>
            <a:ext cx="450850" cy="461962"/>
          </a:xfrm>
          <a:prstGeom prst="rect">
            <a:avLst/>
          </a:prstGeom>
          <a:noFill/>
          <a:ln>
            <a:noFill/>
          </a:ln>
        </p:spPr>
        <p:txBody>
          <a:bodyPr>
            <a:spAutoFit/>
          </a:bodyPr>
          <a:lstStyle/>
          <a:p>
            <a:pPr eaLnBrk="0" hangingPunct="0">
              <a:buFontTx/>
              <a:buNone/>
              <a:defRPr/>
            </a:pPr>
            <a:r>
              <a:rPr lang="zh-CN" altLang="en-US" sz="2400" b="1" dirty="0">
                <a:solidFill>
                  <a:schemeClr val="accent4">
                    <a:lumMod val="7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语</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267" name="组合 14"/>
          <p:cNvGrpSpPr>
            <a:grpSpLocks/>
          </p:cNvGrpSpPr>
          <p:nvPr/>
        </p:nvGrpSpPr>
        <p:grpSpPr bwMode="auto">
          <a:xfrm>
            <a:off x="883460" y="1228928"/>
            <a:ext cx="7575550" cy="2922588"/>
            <a:chOff x="1775521" y="1052734"/>
            <a:chExt cx="7574232" cy="1975237"/>
          </a:xfrm>
        </p:grpSpPr>
        <p:sp>
          <p:nvSpPr>
            <p:cNvPr id="16" name="圆角矩形 15"/>
            <p:cNvSpPr/>
            <p:nvPr/>
          </p:nvSpPr>
          <p:spPr bwMode="auto">
            <a:xfrm>
              <a:off x="1775521" y="1052734"/>
              <a:ext cx="7574232" cy="1975237"/>
            </a:xfrm>
            <a:prstGeom prst="roundRect">
              <a:avLst/>
            </a:prstGeom>
            <a:solidFill>
              <a:srgbClr val="FFFFFF"/>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19" name="图片 2"/>
            <p:cNvPicPr>
              <a:picLocks noChangeAspect="1"/>
            </p:cNvPicPr>
            <p:nvPr/>
          </p:nvPicPr>
          <p:blipFill>
            <a:blip r:embed="rId2" cstate="print">
              <a:duotone>
                <a:schemeClr val="accent4">
                  <a:shade val="45000"/>
                  <a:satMod val="135000"/>
                </a:schemeClr>
                <a:prstClr val="white"/>
              </a:duotone>
            </a:blip>
            <a:srcRect/>
            <a:stretch>
              <a:fillRect/>
            </a:stretch>
          </p:blipFill>
          <p:spPr bwMode="auto">
            <a:xfrm>
              <a:off x="1978518" y="1203873"/>
              <a:ext cx="723941" cy="725032"/>
            </a:xfrm>
            <a:prstGeom prst="rect">
              <a:avLst/>
            </a:prstGeom>
            <a:noFill/>
            <a:ln>
              <a:noFill/>
            </a:ln>
          </p:spPr>
        </p:pic>
      </p:grpSp>
      <p:sp>
        <p:nvSpPr>
          <p:cNvPr id="22" name="矩形 21"/>
          <p:cNvSpPr/>
          <p:nvPr/>
        </p:nvSpPr>
        <p:spPr>
          <a:xfrm>
            <a:off x="2407849" y="1634053"/>
            <a:ext cx="5607050" cy="2092881"/>
          </a:xfrm>
          <a:prstGeom prst="rect">
            <a:avLst/>
          </a:prstGeom>
        </p:spPr>
        <p:txBody>
          <a:bodyPr>
            <a:spAutoFit/>
          </a:bodyPr>
          <a:lstStyle/>
          <a:p>
            <a:pPr indent="457200" algn="just" eaLnBrk="0" hangingPunct="0">
              <a:lnSpc>
                <a:spcPct val="150000"/>
              </a:lnSpc>
              <a:buFontTx/>
              <a:buNone/>
              <a:defRPr/>
            </a:pPr>
            <a:r>
              <a:rPr lang="zh-CN" altLang="en-US" sz="2400" b="1" dirty="0">
                <a:solidFill>
                  <a:srgbClr val="FF0000"/>
                </a:solidFill>
                <a:latin typeface="宋体" panose="02010600030101010101" pitchFamily="2" charset="-122"/>
                <a:ea typeface="宋体" panose="02010600030101010101" pitchFamily="2" charset="-122"/>
                <a:sym typeface="+mn-ea"/>
              </a:rPr>
              <a:t>任何时候都不能忽视农业、不能忘记农民、不能淡漠农村。</a:t>
            </a:r>
          </a:p>
          <a:p>
            <a:pPr algn="ctr" eaLnBrk="0" hangingPunct="0">
              <a:buFontTx/>
              <a:buNone/>
              <a:defRPr/>
            </a:pPr>
            <a:endParaRPr lang="en-US" altLang="zh-CN" sz="2000" b="1" dirty="0">
              <a:solidFill>
                <a:srgbClr val="FF0000"/>
              </a:solidFill>
              <a:latin typeface="微软雅黑" panose="020B0503020204020204" pitchFamily="34" charset="-122"/>
              <a:ea typeface="微软雅黑" panose="020B0503020204020204" pitchFamily="34" charset="-122"/>
              <a:sym typeface="+mn-ea"/>
            </a:endParaRPr>
          </a:p>
          <a:p>
            <a:pPr algn="r" eaLnBrk="0" hangingPunct="0">
              <a:buFontTx/>
              <a:buNone/>
              <a:defRPr/>
            </a:pPr>
            <a:endParaRPr lang="en-US" altLang="zh-CN" sz="2000" b="1" dirty="0">
              <a:solidFill>
                <a:srgbClr val="FF0000"/>
              </a:solidFill>
              <a:latin typeface="微软雅黑" panose="020B0503020204020204" pitchFamily="34" charset="-122"/>
              <a:ea typeface="微软雅黑" panose="020B0503020204020204" pitchFamily="34" charset="-122"/>
              <a:sym typeface="+mn-ea"/>
            </a:endParaRPr>
          </a:p>
          <a:p>
            <a:pPr algn="r" eaLnBrk="0" hangingPunct="0">
              <a:buFontTx/>
              <a:buNone/>
              <a:defRPr/>
            </a:pPr>
            <a:r>
              <a:rPr lang="en-US" altLang="zh-CN" b="1" dirty="0">
                <a:solidFill>
                  <a:srgbClr val="FF0000"/>
                </a:solidFill>
                <a:latin typeface="楷体" panose="02010609060101010101" pitchFamily="49" charset="-122"/>
                <a:ea typeface="楷体" panose="02010609060101010101" pitchFamily="49" charset="-122"/>
                <a:sym typeface="+mn-ea"/>
              </a:rPr>
              <a:t>——2015</a:t>
            </a:r>
            <a:r>
              <a:rPr lang="zh-CN" altLang="en-US" b="1" dirty="0">
                <a:solidFill>
                  <a:srgbClr val="FF0000"/>
                </a:solidFill>
                <a:latin typeface="楷体" panose="02010609060101010101" pitchFamily="49" charset="-122"/>
                <a:ea typeface="楷体" panose="02010609060101010101" pitchFamily="49" charset="-122"/>
                <a:sym typeface="+mn-ea"/>
              </a:rPr>
              <a:t>年，习近平在吉林调研时指出“三个不能”</a:t>
            </a:r>
          </a:p>
        </p:txBody>
      </p:sp>
      <p:sp>
        <p:nvSpPr>
          <p:cNvPr id="12" name="文本框 3"/>
          <p:cNvSpPr txBox="1">
            <a:spLocks noChangeArrowheads="1"/>
          </p:cNvSpPr>
          <p:nvPr/>
        </p:nvSpPr>
        <p:spPr bwMode="auto">
          <a:xfrm>
            <a:off x="1512888" y="2449513"/>
            <a:ext cx="450850" cy="461962"/>
          </a:xfrm>
          <a:prstGeom prst="rect">
            <a:avLst/>
          </a:prstGeom>
          <a:noFill/>
          <a:ln>
            <a:noFill/>
          </a:ln>
        </p:spPr>
        <p:txBody>
          <a:bodyPr>
            <a:spAutoFit/>
          </a:bodyPr>
          <a:lstStyle/>
          <a:p>
            <a:pPr eaLnBrk="0" hangingPunct="0">
              <a:buFontTx/>
              <a:buNone/>
              <a:defRPr/>
            </a:pPr>
            <a:r>
              <a:rPr lang="zh-CN" altLang="en-US" sz="2400" b="1" dirty="0">
                <a:solidFill>
                  <a:schemeClr val="accent4">
                    <a:lumMod val="75000"/>
                  </a:schemeClr>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sym typeface="+mn-ea"/>
              </a:rPr>
              <a:t>语</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131TGp_report_diagram_v2(1)">
  <a:themeElements>
    <a:clrScheme name="1_131TGp_report_diagram_v2(1) 3">
      <a:dk1>
        <a:srgbClr val="2A4F86"/>
      </a:dk1>
      <a:lt1>
        <a:srgbClr val="FFFFFF"/>
      </a:lt1>
      <a:dk2>
        <a:srgbClr val="3E68D0"/>
      </a:dk2>
      <a:lt2>
        <a:srgbClr val="D3D9DD"/>
      </a:lt2>
      <a:accent1>
        <a:srgbClr val="6C89DA"/>
      </a:accent1>
      <a:accent2>
        <a:srgbClr val="8FAFE9"/>
      </a:accent2>
      <a:accent3>
        <a:srgbClr val="FFFFFF"/>
      </a:accent3>
      <a:accent4>
        <a:srgbClr val="224272"/>
      </a:accent4>
      <a:accent5>
        <a:srgbClr val="BAC4EA"/>
      </a:accent5>
      <a:accent6>
        <a:srgbClr val="819ED3"/>
      </a:accent6>
      <a:hlink>
        <a:srgbClr val="57ABA3"/>
      </a:hlink>
      <a:folHlink>
        <a:srgbClr val="85819D"/>
      </a:folHlink>
    </a:clrScheme>
    <a:fontScheme name="1_131TGp_report_diagram_v2(1)">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131TGp_report_diagram_v2(1) 1">
        <a:dk1>
          <a:srgbClr val="384D68"/>
        </a:dk1>
        <a:lt1>
          <a:srgbClr val="FFFFFF"/>
        </a:lt1>
        <a:dk2>
          <a:srgbClr val="2B6185"/>
        </a:dk2>
        <a:lt2>
          <a:srgbClr val="D3D9DD"/>
        </a:lt2>
        <a:accent1>
          <a:srgbClr val="638AA1"/>
        </a:accent1>
        <a:accent2>
          <a:srgbClr val="8CA8B5"/>
        </a:accent2>
        <a:accent3>
          <a:srgbClr val="FFFFFF"/>
        </a:accent3>
        <a:accent4>
          <a:srgbClr val="2E4058"/>
        </a:accent4>
        <a:accent5>
          <a:srgbClr val="B7C4CD"/>
        </a:accent5>
        <a:accent6>
          <a:srgbClr val="7E98A4"/>
        </a:accent6>
        <a:hlink>
          <a:srgbClr val="6FA2E7"/>
        </a:hlink>
        <a:folHlink>
          <a:srgbClr val="B2A66C"/>
        </a:folHlink>
      </a:clrScheme>
      <a:clrMap bg1="lt1" tx1="dk1" bg2="lt2" tx2="dk2" accent1="accent1" accent2="accent2" accent3="accent3" accent4="accent4" accent5="accent5" accent6="accent6" hlink="hlink" folHlink="folHlink"/>
    </a:extraClrScheme>
    <a:extraClrScheme>
      <a:clrScheme name="1_131TGp_report_diagram_v2(1) 2">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BC9362"/>
        </a:folHlink>
      </a:clrScheme>
      <a:clrMap bg1="lt1" tx1="dk1" bg2="lt2" tx2="dk2" accent1="accent1" accent2="accent2" accent3="accent3" accent4="accent4" accent5="accent5" accent6="accent6" hlink="hlink" folHlink="folHlink"/>
    </a:extraClrScheme>
    <a:extraClrScheme>
      <a:clrScheme name="1_131TGp_report_diagram_v2(1) 3">
        <a:dk1>
          <a:srgbClr val="2A4F86"/>
        </a:dk1>
        <a:lt1>
          <a:srgbClr val="FFFFFF"/>
        </a:lt1>
        <a:dk2>
          <a:srgbClr val="3E68D0"/>
        </a:dk2>
        <a:lt2>
          <a:srgbClr val="D3D9DD"/>
        </a:lt2>
        <a:accent1>
          <a:srgbClr val="6C89DA"/>
        </a:accent1>
        <a:accent2>
          <a:srgbClr val="8FAFE9"/>
        </a:accent2>
        <a:accent3>
          <a:srgbClr val="FFFFFF"/>
        </a:accent3>
        <a:accent4>
          <a:srgbClr val="224272"/>
        </a:accent4>
        <a:accent5>
          <a:srgbClr val="BAC4EA"/>
        </a:accent5>
        <a:accent6>
          <a:srgbClr val="819ED3"/>
        </a:accent6>
        <a:hlink>
          <a:srgbClr val="57ABA3"/>
        </a:hlink>
        <a:folHlink>
          <a:srgbClr val="85819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31TGp_report_diagram_v2(1)">
  <a:themeElements>
    <a:clrScheme name="131TGp_report_diagram_v2(1) 3">
      <a:dk1>
        <a:srgbClr val="2A4F86"/>
      </a:dk1>
      <a:lt1>
        <a:srgbClr val="FFFFFF"/>
      </a:lt1>
      <a:dk2>
        <a:srgbClr val="3E68D0"/>
      </a:dk2>
      <a:lt2>
        <a:srgbClr val="D3D9DD"/>
      </a:lt2>
      <a:accent1>
        <a:srgbClr val="6C89DA"/>
      </a:accent1>
      <a:accent2>
        <a:srgbClr val="8FAFE9"/>
      </a:accent2>
      <a:accent3>
        <a:srgbClr val="FFFFFF"/>
      </a:accent3>
      <a:accent4>
        <a:srgbClr val="224272"/>
      </a:accent4>
      <a:accent5>
        <a:srgbClr val="BAC4EA"/>
      </a:accent5>
      <a:accent6>
        <a:srgbClr val="819ED3"/>
      </a:accent6>
      <a:hlink>
        <a:srgbClr val="57ABA3"/>
      </a:hlink>
      <a:folHlink>
        <a:srgbClr val="85819D"/>
      </a:folHlink>
    </a:clrScheme>
    <a:fontScheme name="131TGp_report_diagram_v2(1)">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31TGp_report_diagram_v2(1) 1">
        <a:dk1>
          <a:srgbClr val="384D68"/>
        </a:dk1>
        <a:lt1>
          <a:srgbClr val="FFFFFF"/>
        </a:lt1>
        <a:dk2>
          <a:srgbClr val="2B6185"/>
        </a:dk2>
        <a:lt2>
          <a:srgbClr val="D3D9DD"/>
        </a:lt2>
        <a:accent1>
          <a:srgbClr val="638AA1"/>
        </a:accent1>
        <a:accent2>
          <a:srgbClr val="8CA8B5"/>
        </a:accent2>
        <a:accent3>
          <a:srgbClr val="FFFFFF"/>
        </a:accent3>
        <a:accent4>
          <a:srgbClr val="2E4058"/>
        </a:accent4>
        <a:accent5>
          <a:srgbClr val="B7C4CD"/>
        </a:accent5>
        <a:accent6>
          <a:srgbClr val="7E98A4"/>
        </a:accent6>
        <a:hlink>
          <a:srgbClr val="6FA2E7"/>
        </a:hlink>
        <a:folHlink>
          <a:srgbClr val="B2A66C"/>
        </a:folHlink>
      </a:clrScheme>
      <a:clrMap bg1="lt1" tx1="dk1" bg2="lt2" tx2="dk2" accent1="accent1" accent2="accent2" accent3="accent3" accent4="accent4" accent5="accent5" accent6="accent6" hlink="hlink" folHlink="folHlink"/>
    </a:extraClrScheme>
    <a:extraClrScheme>
      <a:clrScheme name="131TGp_report_diagram_v2(1) 2">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BC9362"/>
        </a:folHlink>
      </a:clrScheme>
      <a:clrMap bg1="lt1" tx1="dk1" bg2="lt2" tx2="dk2" accent1="accent1" accent2="accent2" accent3="accent3" accent4="accent4" accent5="accent5" accent6="accent6" hlink="hlink" folHlink="folHlink"/>
    </a:extraClrScheme>
    <a:extraClrScheme>
      <a:clrScheme name="131TGp_report_diagram_v2(1) 3">
        <a:dk1>
          <a:srgbClr val="2A4F86"/>
        </a:dk1>
        <a:lt1>
          <a:srgbClr val="FFFFFF"/>
        </a:lt1>
        <a:dk2>
          <a:srgbClr val="3E68D0"/>
        </a:dk2>
        <a:lt2>
          <a:srgbClr val="D3D9DD"/>
        </a:lt2>
        <a:accent1>
          <a:srgbClr val="6C89DA"/>
        </a:accent1>
        <a:accent2>
          <a:srgbClr val="8FAFE9"/>
        </a:accent2>
        <a:accent3>
          <a:srgbClr val="FFFFFF"/>
        </a:accent3>
        <a:accent4>
          <a:srgbClr val="224272"/>
        </a:accent4>
        <a:accent5>
          <a:srgbClr val="BAC4EA"/>
        </a:accent5>
        <a:accent6>
          <a:srgbClr val="819ED3"/>
        </a:accent6>
        <a:hlink>
          <a:srgbClr val="57ABA3"/>
        </a:hlink>
        <a:folHlink>
          <a:srgbClr val="85819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TotalTime>
  <Words>3207</Words>
  <Application>Microsoft Office PowerPoint</Application>
  <PresentationFormat>全屏显示(16:9)</PresentationFormat>
  <Paragraphs>382</Paragraphs>
  <Slides>56</Slides>
  <Notes>7</Notes>
  <HiddenSlides>0</HiddenSlides>
  <MMClips>2</MMClips>
  <ScaleCrop>false</ScaleCrop>
  <HeadingPairs>
    <vt:vector size="6" baseType="variant">
      <vt:variant>
        <vt:lpstr>主题</vt:lpstr>
      </vt:variant>
      <vt:variant>
        <vt:i4>3</vt:i4>
      </vt:variant>
      <vt:variant>
        <vt:lpstr>嵌入 OLE 服务器</vt:lpstr>
      </vt:variant>
      <vt:variant>
        <vt:i4>0</vt:i4>
      </vt:variant>
      <vt:variant>
        <vt:lpstr>幻灯片标题</vt:lpstr>
      </vt:variant>
      <vt:variant>
        <vt:i4>56</vt:i4>
      </vt:variant>
    </vt:vector>
  </HeadingPairs>
  <TitlesOfParts>
    <vt:vector size="59" baseType="lpstr">
      <vt:lpstr>自定义设计方案</vt:lpstr>
      <vt:lpstr>1_131TGp_report_diagram_v2(1)</vt:lpstr>
      <vt:lpstr>131TGp_report_diagram_v2(1)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jingyi jin</dc:creator>
  <cp:lastModifiedBy>zhongxin</cp:lastModifiedBy>
  <cp:revision>588</cp:revision>
  <dcterms:created xsi:type="dcterms:W3CDTF">2017-08-01T12:38:19Z</dcterms:created>
  <dcterms:modified xsi:type="dcterms:W3CDTF">2019-04-22T09:25:19Z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2052-11.1.0.8214</vt:lpwstr>
  </property>
</Properties>
</file>